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0"/>
  </p:notesMasterIdLst>
  <p:sldIdLst>
    <p:sldId id="449" r:id="rId2"/>
    <p:sldId id="750" r:id="rId3"/>
    <p:sldId id="593" r:id="rId4"/>
    <p:sldId id="575" r:id="rId5"/>
    <p:sldId id="577" r:id="rId6"/>
    <p:sldId id="578" r:id="rId7"/>
    <p:sldId id="579" r:id="rId8"/>
    <p:sldId id="580" r:id="rId9"/>
    <p:sldId id="581" r:id="rId10"/>
    <p:sldId id="582" r:id="rId11"/>
    <p:sldId id="752" r:id="rId12"/>
    <p:sldId id="583" r:id="rId13"/>
    <p:sldId id="584" r:id="rId14"/>
    <p:sldId id="585" r:id="rId15"/>
    <p:sldId id="586" r:id="rId16"/>
    <p:sldId id="754" r:id="rId17"/>
    <p:sldId id="670" r:id="rId18"/>
    <p:sldId id="587" r:id="rId19"/>
    <p:sldId id="592" r:id="rId20"/>
    <p:sldId id="588" r:id="rId21"/>
    <p:sldId id="589" r:id="rId22"/>
    <p:sldId id="590" r:id="rId23"/>
    <p:sldId id="591" r:id="rId24"/>
    <p:sldId id="737" r:id="rId25"/>
    <p:sldId id="736" r:id="rId26"/>
    <p:sldId id="738" r:id="rId27"/>
    <p:sldId id="739" r:id="rId28"/>
    <p:sldId id="740" r:id="rId29"/>
    <p:sldId id="741" r:id="rId30"/>
    <p:sldId id="742" r:id="rId31"/>
    <p:sldId id="743" r:id="rId32"/>
    <p:sldId id="744" r:id="rId33"/>
    <p:sldId id="745" r:id="rId34"/>
    <p:sldId id="746" r:id="rId35"/>
    <p:sldId id="747" r:id="rId36"/>
    <p:sldId id="748" r:id="rId37"/>
    <p:sldId id="749" r:id="rId38"/>
    <p:sldId id="758" r:id="rId39"/>
    <p:sldId id="759" r:id="rId40"/>
    <p:sldId id="760" r:id="rId41"/>
    <p:sldId id="751" r:id="rId42"/>
    <p:sldId id="540" r:id="rId43"/>
    <p:sldId id="594" r:id="rId44"/>
    <p:sldId id="595" r:id="rId45"/>
    <p:sldId id="598" r:id="rId46"/>
    <p:sldId id="597" r:id="rId47"/>
    <p:sldId id="599" r:id="rId48"/>
    <p:sldId id="600" r:id="rId49"/>
    <p:sldId id="601" r:id="rId50"/>
    <p:sldId id="603" r:id="rId51"/>
    <p:sldId id="602" r:id="rId52"/>
    <p:sldId id="604" r:id="rId53"/>
    <p:sldId id="605" r:id="rId54"/>
    <p:sldId id="606" r:id="rId55"/>
    <p:sldId id="607" r:id="rId56"/>
    <p:sldId id="609" r:id="rId57"/>
    <p:sldId id="761" r:id="rId58"/>
    <p:sldId id="434" r:id="rId59"/>
    <p:sldId id="610" r:id="rId60"/>
    <p:sldId id="611" r:id="rId61"/>
    <p:sldId id="612" r:id="rId62"/>
    <p:sldId id="613" r:id="rId63"/>
    <p:sldId id="614" r:id="rId64"/>
    <p:sldId id="615" r:id="rId65"/>
    <p:sldId id="616" r:id="rId66"/>
    <p:sldId id="617" r:id="rId67"/>
    <p:sldId id="618" r:id="rId68"/>
    <p:sldId id="619" r:id="rId69"/>
    <p:sldId id="620" r:id="rId70"/>
    <p:sldId id="621" r:id="rId71"/>
    <p:sldId id="622" r:id="rId72"/>
    <p:sldId id="623" r:id="rId73"/>
    <p:sldId id="755" r:id="rId74"/>
    <p:sldId id="756" r:id="rId75"/>
    <p:sldId id="624" r:id="rId76"/>
    <p:sldId id="757" r:id="rId77"/>
    <p:sldId id="625" r:id="rId78"/>
    <p:sldId id="626" r:id="rId79"/>
    <p:sldId id="628" r:id="rId80"/>
    <p:sldId id="630" r:id="rId81"/>
    <p:sldId id="629" r:id="rId82"/>
    <p:sldId id="631" r:id="rId83"/>
    <p:sldId id="632" r:id="rId84"/>
    <p:sldId id="763" r:id="rId85"/>
    <p:sldId id="633" r:id="rId86"/>
    <p:sldId id="634" r:id="rId87"/>
    <p:sldId id="764" r:id="rId88"/>
    <p:sldId id="635" r:id="rId89"/>
    <p:sldId id="636" r:id="rId90"/>
    <p:sldId id="639" r:id="rId91"/>
    <p:sldId id="638" r:id="rId92"/>
    <p:sldId id="637" r:id="rId93"/>
    <p:sldId id="640" r:id="rId94"/>
    <p:sldId id="641" r:id="rId95"/>
    <p:sldId id="642" r:id="rId96"/>
    <p:sldId id="643" r:id="rId97"/>
    <p:sldId id="644" r:id="rId98"/>
    <p:sldId id="645" r:id="rId99"/>
    <p:sldId id="646" r:id="rId100"/>
    <p:sldId id="657" r:id="rId101"/>
    <p:sldId id="705" r:id="rId102"/>
    <p:sldId id="765" r:id="rId103"/>
    <p:sldId id="660" r:id="rId104"/>
    <p:sldId id="659" r:id="rId105"/>
    <p:sldId id="709" r:id="rId106"/>
    <p:sldId id="706" r:id="rId107"/>
    <p:sldId id="710" r:id="rId108"/>
    <p:sldId id="713" r:id="rId109"/>
    <p:sldId id="708" r:id="rId110"/>
    <p:sldId id="712" r:id="rId111"/>
    <p:sldId id="714" r:id="rId112"/>
    <p:sldId id="715" r:id="rId113"/>
    <p:sldId id="716" r:id="rId114"/>
    <p:sldId id="717" r:id="rId115"/>
    <p:sldId id="718" r:id="rId116"/>
    <p:sldId id="719" r:id="rId117"/>
    <p:sldId id="720" r:id="rId118"/>
    <p:sldId id="722" r:id="rId119"/>
    <p:sldId id="723" r:id="rId120"/>
    <p:sldId id="724" r:id="rId121"/>
    <p:sldId id="725" r:id="rId122"/>
    <p:sldId id="726" r:id="rId123"/>
    <p:sldId id="727" r:id="rId124"/>
    <p:sldId id="728" r:id="rId125"/>
    <p:sldId id="729" r:id="rId126"/>
    <p:sldId id="730" r:id="rId127"/>
    <p:sldId id="731" r:id="rId128"/>
    <p:sldId id="732" r:id="rId129"/>
    <p:sldId id="733" r:id="rId130"/>
    <p:sldId id="734" r:id="rId131"/>
    <p:sldId id="735" r:id="rId132"/>
    <p:sldId id="647" r:id="rId133"/>
    <p:sldId id="648" r:id="rId134"/>
    <p:sldId id="649" r:id="rId135"/>
    <p:sldId id="650" r:id="rId136"/>
    <p:sldId id="651" r:id="rId137"/>
    <p:sldId id="652" r:id="rId138"/>
    <p:sldId id="653" r:id="rId139"/>
    <p:sldId id="654" r:id="rId140"/>
    <p:sldId id="655" r:id="rId141"/>
    <p:sldId id="656" r:id="rId142"/>
    <p:sldId id="767" r:id="rId143"/>
    <p:sldId id="768" r:id="rId144"/>
    <p:sldId id="769" r:id="rId145"/>
    <p:sldId id="770" r:id="rId146"/>
    <p:sldId id="661" r:id="rId147"/>
    <p:sldId id="662" r:id="rId148"/>
    <p:sldId id="664" r:id="rId149"/>
    <p:sldId id="666" r:id="rId150"/>
    <p:sldId id="665" r:id="rId151"/>
    <p:sldId id="667" r:id="rId152"/>
    <p:sldId id="668" r:id="rId153"/>
    <p:sldId id="669" r:id="rId154"/>
    <p:sldId id="753" r:id="rId155"/>
    <p:sldId id="671" r:id="rId156"/>
    <p:sldId id="672" r:id="rId157"/>
    <p:sldId id="673" r:id="rId158"/>
    <p:sldId id="675" r:id="rId159"/>
    <p:sldId id="676" r:id="rId160"/>
    <p:sldId id="677" r:id="rId161"/>
    <p:sldId id="679" r:id="rId162"/>
    <p:sldId id="678" r:id="rId163"/>
    <p:sldId id="680" r:id="rId164"/>
    <p:sldId id="681" r:id="rId165"/>
    <p:sldId id="682" r:id="rId166"/>
    <p:sldId id="683" r:id="rId167"/>
    <p:sldId id="684" r:id="rId168"/>
    <p:sldId id="685" r:id="rId169"/>
    <p:sldId id="686" r:id="rId170"/>
    <p:sldId id="687" r:id="rId171"/>
    <p:sldId id="688" r:id="rId172"/>
    <p:sldId id="689" r:id="rId173"/>
    <p:sldId id="690" r:id="rId174"/>
    <p:sldId id="691" r:id="rId175"/>
    <p:sldId id="692" r:id="rId176"/>
    <p:sldId id="766" r:id="rId177"/>
    <p:sldId id="693" r:id="rId178"/>
    <p:sldId id="694" r:id="rId179"/>
    <p:sldId id="695" r:id="rId180"/>
    <p:sldId id="696" r:id="rId181"/>
    <p:sldId id="697" r:id="rId182"/>
    <p:sldId id="698" r:id="rId183"/>
    <p:sldId id="699" r:id="rId184"/>
    <p:sldId id="700" r:id="rId185"/>
    <p:sldId id="701" r:id="rId186"/>
    <p:sldId id="702" r:id="rId187"/>
    <p:sldId id="703" r:id="rId188"/>
    <p:sldId id="704" r:id="rId18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96" autoAdjust="0"/>
    <p:restoredTop sz="94660"/>
  </p:normalViewPr>
  <p:slideViewPr>
    <p:cSldViewPr snapToGrid="0">
      <p:cViewPr varScale="1">
        <p:scale>
          <a:sx n="63" d="100"/>
          <a:sy n="63" d="100"/>
        </p:scale>
        <p:origin x="149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0A8BDC-449E-4F46-9D2E-5A9CCEFFA80C}" type="datetimeFigureOut">
              <a:rPr lang="zh-CN" altLang="en-US" smtClean="0"/>
              <a:t>2020/11/7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BB37BA-6B08-405D-AE9E-E06A77D99907}" type="slidenum">
              <a:rPr lang="zh-CN" altLang="en-US" smtClean="0"/>
              <a:t>‹#›</a:t>
            </a:fld>
            <a:endParaRPr lang="zh-CN" altLang="en-US"/>
          </a:p>
        </p:txBody>
      </p:sp>
    </p:spTree>
    <p:extLst>
      <p:ext uri="{BB962C8B-B14F-4D97-AF65-F5344CB8AC3E}">
        <p14:creationId xmlns:p14="http://schemas.microsoft.com/office/powerpoint/2010/main" val="3450515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4BB37BA-6B08-405D-AE9E-E06A77D99907}" type="slidenum">
              <a:rPr lang="zh-CN" altLang="en-US" smtClean="0"/>
              <a:t>58</a:t>
            </a:fld>
            <a:endParaRPr lang="zh-CN" altLang="en-US"/>
          </a:p>
        </p:txBody>
      </p:sp>
    </p:spTree>
    <p:extLst>
      <p:ext uri="{BB962C8B-B14F-4D97-AF65-F5344CB8AC3E}">
        <p14:creationId xmlns:p14="http://schemas.microsoft.com/office/powerpoint/2010/main" val="2725963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4BB37BA-6B08-405D-AE9E-E06A77D99907}" type="slidenum">
              <a:rPr lang="zh-CN" altLang="en-US" smtClean="0"/>
              <a:t>67</a:t>
            </a:fld>
            <a:endParaRPr lang="zh-CN" altLang="en-US"/>
          </a:p>
        </p:txBody>
      </p:sp>
    </p:spTree>
    <p:extLst>
      <p:ext uri="{BB962C8B-B14F-4D97-AF65-F5344CB8AC3E}">
        <p14:creationId xmlns:p14="http://schemas.microsoft.com/office/powerpoint/2010/main" val="2440810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4BB37BA-6B08-405D-AE9E-E06A77D99907}" type="slidenum">
              <a:rPr lang="zh-CN" altLang="en-US" smtClean="0"/>
              <a:t>68</a:t>
            </a:fld>
            <a:endParaRPr lang="zh-CN" altLang="en-US"/>
          </a:p>
        </p:txBody>
      </p:sp>
    </p:spTree>
    <p:extLst>
      <p:ext uri="{BB962C8B-B14F-4D97-AF65-F5344CB8AC3E}">
        <p14:creationId xmlns:p14="http://schemas.microsoft.com/office/powerpoint/2010/main" val="1883924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4BB37BA-6B08-405D-AE9E-E06A77D99907}" type="slidenum">
              <a:rPr lang="zh-CN" altLang="en-US" smtClean="0"/>
              <a:t>69</a:t>
            </a:fld>
            <a:endParaRPr lang="zh-CN" altLang="en-US"/>
          </a:p>
        </p:txBody>
      </p:sp>
    </p:spTree>
    <p:extLst>
      <p:ext uri="{BB962C8B-B14F-4D97-AF65-F5344CB8AC3E}">
        <p14:creationId xmlns:p14="http://schemas.microsoft.com/office/powerpoint/2010/main" val="3375619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4BB37BA-6B08-405D-AE9E-E06A77D99907}" type="slidenum">
              <a:rPr lang="zh-CN" altLang="en-US" smtClean="0"/>
              <a:t>70</a:t>
            </a:fld>
            <a:endParaRPr lang="zh-CN" altLang="en-US"/>
          </a:p>
        </p:txBody>
      </p:sp>
    </p:spTree>
    <p:extLst>
      <p:ext uri="{BB962C8B-B14F-4D97-AF65-F5344CB8AC3E}">
        <p14:creationId xmlns:p14="http://schemas.microsoft.com/office/powerpoint/2010/main" val="10061573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4BB37BA-6B08-405D-AE9E-E06A77D99907}" type="slidenum">
              <a:rPr lang="zh-CN" altLang="en-US" smtClean="0"/>
              <a:t>71</a:t>
            </a:fld>
            <a:endParaRPr lang="zh-CN" altLang="en-US"/>
          </a:p>
        </p:txBody>
      </p:sp>
    </p:spTree>
    <p:extLst>
      <p:ext uri="{BB962C8B-B14F-4D97-AF65-F5344CB8AC3E}">
        <p14:creationId xmlns:p14="http://schemas.microsoft.com/office/powerpoint/2010/main" val="784629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4BB37BA-6B08-405D-AE9E-E06A77D99907}" type="slidenum">
              <a:rPr lang="zh-CN" altLang="en-US" smtClean="0"/>
              <a:t>72</a:t>
            </a:fld>
            <a:endParaRPr lang="zh-CN" altLang="en-US"/>
          </a:p>
        </p:txBody>
      </p:sp>
    </p:spTree>
    <p:extLst>
      <p:ext uri="{BB962C8B-B14F-4D97-AF65-F5344CB8AC3E}">
        <p14:creationId xmlns:p14="http://schemas.microsoft.com/office/powerpoint/2010/main" val="2258418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4BB37BA-6B08-405D-AE9E-E06A77D99907}" type="slidenum">
              <a:rPr lang="zh-CN" altLang="en-US" smtClean="0"/>
              <a:t>73</a:t>
            </a:fld>
            <a:endParaRPr lang="zh-CN" altLang="en-US"/>
          </a:p>
        </p:txBody>
      </p:sp>
    </p:spTree>
    <p:extLst>
      <p:ext uri="{BB962C8B-B14F-4D97-AF65-F5344CB8AC3E}">
        <p14:creationId xmlns:p14="http://schemas.microsoft.com/office/powerpoint/2010/main" val="425790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4BB37BA-6B08-405D-AE9E-E06A77D99907}" type="slidenum">
              <a:rPr lang="zh-CN" altLang="en-US" smtClean="0"/>
              <a:t>74</a:t>
            </a:fld>
            <a:endParaRPr lang="zh-CN" altLang="en-US"/>
          </a:p>
        </p:txBody>
      </p:sp>
    </p:spTree>
    <p:extLst>
      <p:ext uri="{BB962C8B-B14F-4D97-AF65-F5344CB8AC3E}">
        <p14:creationId xmlns:p14="http://schemas.microsoft.com/office/powerpoint/2010/main" val="4954050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4BB37BA-6B08-405D-AE9E-E06A77D99907}" type="slidenum">
              <a:rPr lang="zh-CN" altLang="en-US" smtClean="0"/>
              <a:t>75</a:t>
            </a:fld>
            <a:endParaRPr lang="zh-CN" altLang="en-US"/>
          </a:p>
        </p:txBody>
      </p:sp>
    </p:spTree>
    <p:extLst>
      <p:ext uri="{BB962C8B-B14F-4D97-AF65-F5344CB8AC3E}">
        <p14:creationId xmlns:p14="http://schemas.microsoft.com/office/powerpoint/2010/main" val="1554897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4BB37BA-6B08-405D-AE9E-E06A77D99907}" type="slidenum">
              <a:rPr lang="zh-CN" altLang="en-US" smtClean="0"/>
              <a:t>76</a:t>
            </a:fld>
            <a:endParaRPr lang="zh-CN" altLang="en-US"/>
          </a:p>
        </p:txBody>
      </p:sp>
    </p:spTree>
    <p:extLst>
      <p:ext uri="{BB962C8B-B14F-4D97-AF65-F5344CB8AC3E}">
        <p14:creationId xmlns:p14="http://schemas.microsoft.com/office/powerpoint/2010/main" val="2916241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4BB37BA-6B08-405D-AE9E-E06A77D99907}" type="slidenum">
              <a:rPr lang="zh-CN" altLang="en-US" smtClean="0"/>
              <a:t>59</a:t>
            </a:fld>
            <a:endParaRPr lang="zh-CN" altLang="en-US"/>
          </a:p>
        </p:txBody>
      </p:sp>
    </p:spTree>
    <p:extLst>
      <p:ext uri="{BB962C8B-B14F-4D97-AF65-F5344CB8AC3E}">
        <p14:creationId xmlns:p14="http://schemas.microsoft.com/office/powerpoint/2010/main" val="1930755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4BB37BA-6B08-405D-AE9E-E06A77D99907}" type="slidenum">
              <a:rPr lang="zh-CN" altLang="en-US" smtClean="0"/>
              <a:t>144</a:t>
            </a:fld>
            <a:endParaRPr lang="zh-CN" altLang="en-US"/>
          </a:p>
        </p:txBody>
      </p:sp>
    </p:spTree>
    <p:extLst>
      <p:ext uri="{BB962C8B-B14F-4D97-AF65-F5344CB8AC3E}">
        <p14:creationId xmlns:p14="http://schemas.microsoft.com/office/powerpoint/2010/main" val="1078169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4BB37BA-6B08-405D-AE9E-E06A77D99907}" type="slidenum">
              <a:rPr lang="zh-CN" altLang="en-US" smtClean="0"/>
              <a:t>145</a:t>
            </a:fld>
            <a:endParaRPr lang="zh-CN" altLang="en-US"/>
          </a:p>
        </p:txBody>
      </p:sp>
    </p:spTree>
    <p:extLst>
      <p:ext uri="{BB962C8B-B14F-4D97-AF65-F5344CB8AC3E}">
        <p14:creationId xmlns:p14="http://schemas.microsoft.com/office/powerpoint/2010/main" val="1401837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4BB37BA-6B08-405D-AE9E-E06A77D99907}" type="slidenum">
              <a:rPr lang="zh-CN" altLang="en-US" smtClean="0"/>
              <a:t>60</a:t>
            </a:fld>
            <a:endParaRPr lang="zh-CN" altLang="en-US"/>
          </a:p>
        </p:txBody>
      </p:sp>
    </p:spTree>
    <p:extLst>
      <p:ext uri="{BB962C8B-B14F-4D97-AF65-F5344CB8AC3E}">
        <p14:creationId xmlns:p14="http://schemas.microsoft.com/office/powerpoint/2010/main" val="801251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4BB37BA-6B08-405D-AE9E-E06A77D99907}" type="slidenum">
              <a:rPr lang="zh-CN" altLang="en-US" smtClean="0"/>
              <a:t>61</a:t>
            </a:fld>
            <a:endParaRPr lang="zh-CN" altLang="en-US"/>
          </a:p>
        </p:txBody>
      </p:sp>
    </p:spTree>
    <p:extLst>
      <p:ext uri="{BB962C8B-B14F-4D97-AF65-F5344CB8AC3E}">
        <p14:creationId xmlns:p14="http://schemas.microsoft.com/office/powerpoint/2010/main" val="1292044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4BB37BA-6B08-405D-AE9E-E06A77D99907}" type="slidenum">
              <a:rPr lang="zh-CN" altLang="en-US" smtClean="0"/>
              <a:t>62</a:t>
            </a:fld>
            <a:endParaRPr lang="zh-CN" altLang="en-US"/>
          </a:p>
        </p:txBody>
      </p:sp>
    </p:spTree>
    <p:extLst>
      <p:ext uri="{BB962C8B-B14F-4D97-AF65-F5344CB8AC3E}">
        <p14:creationId xmlns:p14="http://schemas.microsoft.com/office/powerpoint/2010/main" val="1411834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4BB37BA-6B08-405D-AE9E-E06A77D99907}" type="slidenum">
              <a:rPr lang="zh-CN" altLang="en-US" smtClean="0"/>
              <a:t>63</a:t>
            </a:fld>
            <a:endParaRPr lang="zh-CN" altLang="en-US"/>
          </a:p>
        </p:txBody>
      </p:sp>
    </p:spTree>
    <p:extLst>
      <p:ext uri="{BB962C8B-B14F-4D97-AF65-F5344CB8AC3E}">
        <p14:creationId xmlns:p14="http://schemas.microsoft.com/office/powerpoint/2010/main" val="280619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4BB37BA-6B08-405D-AE9E-E06A77D99907}" type="slidenum">
              <a:rPr lang="zh-CN" altLang="en-US" smtClean="0"/>
              <a:t>64</a:t>
            </a:fld>
            <a:endParaRPr lang="zh-CN" altLang="en-US"/>
          </a:p>
        </p:txBody>
      </p:sp>
    </p:spTree>
    <p:extLst>
      <p:ext uri="{BB962C8B-B14F-4D97-AF65-F5344CB8AC3E}">
        <p14:creationId xmlns:p14="http://schemas.microsoft.com/office/powerpoint/2010/main" val="1114865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4BB37BA-6B08-405D-AE9E-E06A77D99907}" type="slidenum">
              <a:rPr lang="zh-CN" altLang="en-US" smtClean="0"/>
              <a:t>65</a:t>
            </a:fld>
            <a:endParaRPr lang="zh-CN" altLang="en-US"/>
          </a:p>
        </p:txBody>
      </p:sp>
    </p:spTree>
    <p:extLst>
      <p:ext uri="{BB962C8B-B14F-4D97-AF65-F5344CB8AC3E}">
        <p14:creationId xmlns:p14="http://schemas.microsoft.com/office/powerpoint/2010/main" val="3828792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4BB37BA-6B08-405D-AE9E-E06A77D99907}" type="slidenum">
              <a:rPr lang="zh-CN" altLang="en-US" smtClean="0"/>
              <a:t>66</a:t>
            </a:fld>
            <a:endParaRPr lang="zh-CN" altLang="en-US"/>
          </a:p>
        </p:txBody>
      </p:sp>
    </p:spTree>
    <p:extLst>
      <p:ext uri="{BB962C8B-B14F-4D97-AF65-F5344CB8AC3E}">
        <p14:creationId xmlns:p14="http://schemas.microsoft.com/office/powerpoint/2010/main" val="1672756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FA19EAD4-D36C-42DC-ADA2-02EB6AFBA5B2}" type="datetime1">
              <a:rPr lang="zh-CN" altLang="en-US" smtClean="0"/>
              <a:t>2020/11/7</a:t>
            </a:fld>
            <a:endParaRPr lang="zh-CN" altLang="en-US"/>
          </a:p>
        </p:txBody>
      </p:sp>
      <p:sp>
        <p:nvSpPr>
          <p:cNvPr id="5" name="Footer Placeholder 4"/>
          <p:cNvSpPr>
            <a:spLocks noGrp="1"/>
          </p:cNvSpPr>
          <p:nvPr>
            <p:ph type="ftr" sz="quarter" idx="11"/>
          </p:nvPr>
        </p:nvSpPr>
        <p:spPr/>
        <p:txBody>
          <a:bodyPr/>
          <a:lstStyle/>
          <a:p>
            <a:r>
              <a:rPr lang="zh-CN" altLang="en-US"/>
              <a:t>雷印如</a:t>
            </a:r>
          </a:p>
        </p:txBody>
      </p:sp>
      <p:sp>
        <p:nvSpPr>
          <p:cNvPr id="6" name="Slide Number Placeholder 5"/>
          <p:cNvSpPr>
            <a:spLocks noGrp="1"/>
          </p:cNvSpPr>
          <p:nvPr>
            <p:ph type="sldNum" sz="quarter" idx="12"/>
          </p:nvPr>
        </p:nvSpPr>
        <p:spPr/>
        <p:txBody>
          <a:bodyPr/>
          <a:lstStyle/>
          <a:p>
            <a:fld id="{6131721A-95F3-4C10-B9AE-0F28F1BB9086}" type="slidenum">
              <a:rPr lang="zh-CN" altLang="en-US" smtClean="0"/>
              <a:t>‹#›</a:t>
            </a:fld>
            <a:endParaRPr lang="zh-CN" altLang="en-US"/>
          </a:p>
        </p:txBody>
      </p:sp>
    </p:spTree>
    <p:extLst>
      <p:ext uri="{BB962C8B-B14F-4D97-AF65-F5344CB8AC3E}">
        <p14:creationId xmlns:p14="http://schemas.microsoft.com/office/powerpoint/2010/main" val="2093495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22E3BE6-7A7D-4AEF-B764-25E8F8DFCDB3}" type="datetime1">
              <a:rPr lang="zh-CN" altLang="en-US" smtClean="0"/>
              <a:t>2020/11/7</a:t>
            </a:fld>
            <a:endParaRPr lang="zh-CN" altLang="en-US"/>
          </a:p>
        </p:txBody>
      </p:sp>
      <p:sp>
        <p:nvSpPr>
          <p:cNvPr id="5" name="Footer Placeholder 4"/>
          <p:cNvSpPr>
            <a:spLocks noGrp="1"/>
          </p:cNvSpPr>
          <p:nvPr>
            <p:ph type="ftr" sz="quarter" idx="11"/>
          </p:nvPr>
        </p:nvSpPr>
        <p:spPr/>
        <p:txBody>
          <a:bodyPr/>
          <a:lstStyle/>
          <a:p>
            <a:r>
              <a:rPr lang="zh-CN" altLang="en-US"/>
              <a:t>雷印如</a:t>
            </a:r>
          </a:p>
        </p:txBody>
      </p:sp>
      <p:sp>
        <p:nvSpPr>
          <p:cNvPr id="6" name="Slide Number Placeholder 5"/>
          <p:cNvSpPr>
            <a:spLocks noGrp="1"/>
          </p:cNvSpPr>
          <p:nvPr>
            <p:ph type="sldNum" sz="quarter" idx="12"/>
          </p:nvPr>
        </p:nvSpPr>
        <p:spPr/>
        <p:txBody>
          <a:bodyPr/>
          <a:lstStyle/>
          <a:p>
            <a:fld id="{6131721A-95F3-4C10-B9AE-0F28F1BB9086}" type="slidenum">
              <a:rPr lang="zh-CN" altLang="en-US" smtClean="0"/>
              <a:t>‹#›</a:t>
            </a:fld>
            <a:endParaRPr lang="zh-CN" altLang="en-US"/>
          </a:p>
        </p:txBody>
      </p:sp>
    </p:spTree>
    <p:extLst>
      <p:ext uri="{BB962C8B-B14F-4D97-AF65-F5344CB8AC3E}">
        <p14:creationId xmlns:p14="http://schemas.microsoft.com/office/powerpoint/2010/main" val="1665726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BFDDECD-77E3-438C-B386-AD546EE1B630}" type="datetime1">
              <a:rPr lang="zh-CN" altLang="en-US" smtClean="0"/>
              <a:t>2020/11/7</a:t>
            </a:fld>
            <a:endParaRPr lang="zh-CN" altLang="en-US"/>
          </a:p>
        </p:txBody>
      </p:sp>
      <p:sp>
        <p:nvSpPr>
          <p:cNvPr id="5" name="Footer Placeholder 4"/>
          <p:cNvSpPr>
            <a:spLocks noGrp="1"/>
          </p:cNvSpPr>
          <p:nvPr>
            <p:ph type="ftr" sz="quarter" idx="11"/>
          </p:nvPr>
        </p:nvSpPr>
        <p:spPr/>
        <p:txBody>
          <a:bodyPr/>
          <a:lstStyle/>
          <a:p>
            <a:r>
              <a:rPr lang="zh-CN" altLang="en-US"/>
              <a:t>雷印如</a:t>
            </a:r>
          </a:p>
        </p:txBody>
      </p:sp>
      <p:sp>
        <p:nvSpPr>
          <p:cNvPr id="6" name="Slide Number Placeholder 5"/>
          <p:cNvSpPr>
            <a:spLocks noGrp="1"/>
          </p:cNvSpPr>
          <p:nvPr>
            <p:ph type="sldNum" sz="quarter" idx="12"/>
          </p:nvPr>
        </p:nvSpPr>
        <p:spPr/>
        <p:txBody>
          <a:bodyPr/>
          <a:lstStyle/>
          <a:p>
            <a:fld id="{6131721A-95F3-4C10-B9AE-0F28F1BB9086}" type="slidenum">
              <a:rPr lang="zh-CN" altLang="en-US" smtClean="0"/>
              <a:t>‹#›</a:t>
            </a:fld>
            <a:endParaRPr lang="zh-CN" altLang="en-US"/>
          </a:p>
        </p:txBody>
      </p:sp>
    </p:spTree>
    <p:extLst>
      <p:ext uri="{BB962C8B-B14F-4D97-AF65-F5344CB8AC3E}">
        <p14:creationId xmlns:p14="http://schemas.microsoft.com/office/powerpoint/2010/main" val="1766422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BB43972-F296-43A6-B938-3C27511E89E5}" type="datetime1">
              <a:rPr lang="zh-CN" altLang="en-US" smtClean="0"/>
              <a:t>2020/11/7</a:t>
            </a:fld>
            <a:endParaRPr lang="zh-CN" altLang="en-US"/>
          </a:p>
        </p:txBody>
      </p:sp>
      <p:sp>
        <p:nvSpPr>
          <p:cNvPr id="5" name="Footer Placeholder 4"/>
          <p:cNvSpPr>
            <a:spLocks noGrp="1"/>
          </p:cNvSpPr>
          <p:nvPr>
            <p:ph type="ftr" sz="quarter" idx="11"/>
          </p:nvPr>
        </p:nvSpPr>
        <p:spPr/>
        <p:txBody>
          <a:bodyPr/>
          <a:lstStyle/>
          <a:p>
            <a:r>
              <a:rPr lang="zh-CN" altLang="en-US"/>
              <a:t>雷印如</a:t>
            </a:r>
          </a:p>
        </p:txBody>
      </p:sp>
      <p:sp>
        <p:nvSpPr>
          <p:cNvPr id="6" name="Slide Number Placeholder 5"/>
          <p:cNvSpPr>
            <a:spLocks noGrp="1"/>
          </p:cNvSpPr>
          <p:nvPr>
            <p:ph type="sldNum" sz="quarter" idx="12"/>
          </p:nvPr>
        </p:nvSpPr>
        <p:spPr/>
        <p:txBody>
          <a:bodyPr/>
          <a:lstStyle/>
          <a:p>
            <a:fld id="{6131721A-95F3-4C10-B9AE-0F28F1BB9086}" type="slidenum">
              <a:rPr lang="zh-CN" altLang="en-US" smtClean="0"/>
              <a:t>‹#›</a:t>
            </a:fld>
            <a:endParaRPr lang="zh-CN" altLang="en-US"/>
          </a:p>
        </p:txBody>
      </p:sp>
    </p:spTree>
    <p:extLst>
      <p:ext uri="{BB962C8B-B14F-4D97-AF65-F5344CB8AC3E}">
        <p14:creationId xmlns:p14="http://schemas.microsoft.com/office/powerpoint/2010/main" val="2398995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67252B5-82BD-4BBD-8BC1-793F5E34AA3D}" type="datetime1">
              <a:rPr lang="zh-CN" altLang="en-US" smtClean="0"/>
              <a:t>2020/11/7</a:t>
            </a:fld>
            <a:endParaRPr lang="zh-CN" altLang="en-US"/>
          </a:p>
        </p:txBody>
      </p:sp>
      <p:sp>
        <p:nvSpPr>
          <p:cNvPr id="5" name="Footer Placeholder 4"/>
          <p:cNvSpPr>
            <a:spLocks noGrp="1"/>
          </p:cNvSpPr>
          <p:nvPr>
            <p:ph type="ftr" sz="quarter" idx="11"/>
          </p:nvPr>
        </p:nvSpPr>
        <p:spPr/>
        <p:txBody>
          <a:bodyPr/>
          <a:lstStyle/>
          <a:p>
            <a:r>
              <a:rPr lang="zh-CN" altLang="en-US"/>
              <a:t>雷印如</a:t>
            </a:r>
          </a:p>
        </p:txBody>
      </p:sp>
      <p:sp>
        <p:nvSpPr>
          <p:cNvPr id="6" name="Slide Number Placeholder 5"/>
          <p:cNvSpPr>
            <a:spLocks noGrp="1"/>
          </p:cNvSpPr>
          <p:nvPr>
            <p:ph type="sldNum" sz="quarter" idx="12"/>
          </p:nvPr>
        </p:nvSpPr>
        <p:spPr/>
        <p:txBody>
          <a:bodyPr/>
          <a:lstStyle/>
          <a:p>
            <a:fld id="{6131721A-95F3-4C10-B9AE-0F28F1BB9086}" type="slidenum">
              <a:rPr lang="zh-CN" altLang="en-US" smtClean="0"/>
              <a:t>‹#›</a:t>
            </a:fld>
            <a:endParaRPr lang="zh-CN" altLang="en-US"/>
          </a:p>
        </p:txBody>
      </p:sp>
    </p:spTree>
    <p:extLst>
      <p:ext uri="{BB962C8B-B14F-4D97-AF65-F5344CB8AC3E}">
        <p14:creationId xmlns:p14="http://schemas.microsoft.com/office/powerpoint/2010/main" val="3629513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D7B9697A-4888-4DA1-9D02-97FAA6B96A7C}" type="datetime1">
              <a:rPr lang="zh-CN" altLang="en-US" smtClean="0"/>
              <a:t>2020/11/7</a:t>
            </a:fld>
            <a:endParaRPr lang="zh-CN" altLang="en-US"/>
          </a:p>
        </p:txBody>
      </p:sp>
      <p:sp>
        <p:nvSpPr>
          <p:cNvPr id="6" name="Footer Placeholder 5"/>
          <p:cNvSpPr>
            <a:spLocks noGrp="1"/>
          </p:cNvSpPr>
          <p:nvPr>
            <p:ph type="ftr" sz="quarter" idx="11"/>
          </p:nvPr>
        </p:nvSpPr>
        <p:spPr/>
        <p:txBody>
          <a:bodyPr/>
          <a:lstStyle/>
          <a:p>
            <a:r>
              <a:rPr lang="zh-CN" altLang="en-US"/>
              <a:t>雷印如</a:t>
            </a:r>
          </a:p>
        </p:txBody>
      </p:sp>
      <p:sp>
        <p:nvSpPr>
          <p:cNvPr id="7" name="Slide Number Placeholder 6"/>
          <p:cNvSpPr>
            <a:spLocks noGrp="1"/>
          </p:cNvSpPr>
          <p:nvPr>
            <p:ph type="sldNum" sz="quarter" idx="12"/>
          </p:nvPr>
        </p:nvSpPr>
        <p:spPr/>
        <p:txBody>
          <a:bodyPr/>
          <a:lstStyle/>
          <a:p>
            <a:fld id="{6131721A-95F3-4C10-B9AE-0F28F1BB9086}" type="slidenum">
              <a:rPr lang="zh-CN" altLang="en-US" smtClean="0"/>
              <a:t>‹#›</a:t>
            </a:fld>
            <a:endParaRPr lang="zh-CN" altLang="en-US"/>
          </a:p>
        </p:txBody>
      </p:sp>
    </p:spTree>
    <p:extLst>
      <p:ext uri="{BB962C8B-B14F-4D97-AF65-F5344CB8AC3E}">
        <p14:creationId xmlns:p14="http://schemas.microsoft.com/office/powerpoint/2010/main" val="1843458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FB7C7019-27B6-44EB-A6DC-90643C32203D}" type="datetime1">
              <a:rPr lang="zh-CN" altLang="en-US" smtClean="0"/>
              <a:t>2020/11/7</a:t>
            </a:fld>
            <a:endParaRPr lang="zh-CN" altLang="en-US"/>
          </a:p>
        </p:txBody>
      </p:sp>
      <p:sp>
        <p:nvSpPr>
          <p:cNvPr id="8" name="Footer Placeholder 7"/>
          <p:cNvSpPr>
            <a:spLocks noGrp="1"/>
          </p:cNvSpPr>
          <p:nvPr>
            <p:ph type="ftr" sz="quarter" idx="11"/>
          </p:nvPr>
        </p:nvSpPr>
        <p:spPr/>
        <p:txBody>
          <a:bodyPr/>
          <a:lstStyle/>
          <a:p>
            <a:r>
              <a:rPr lang="zh-CN" altLang="en-US"/>
              <a:t>雷印如</a:t>
            </a:r>
          </a:p>
        </p:txBody>
      </p:sp>
      <p:sp>
        <p:nvSpPr>
          <p:cNvPr id="9" name="Slide Number Placeholder 8"/>
          <p:cNvSpPr>
            <a:spLocks noGrp="1"/>
          </p:cNvSpPr>
          <p:nvPr>
            <p:ph type="sldNum" sz="quarter" idx="12"/>
          </p:nvPr>
        </p:nvSpPr>
        <p:spPr/>
        <p:txBody>
          <a:bodyPr/>
          <a:lstStyle/>
          <a:p>
            <a:fld id="{6131721A-95F3-4C10-B9AE-0F28F1BB9086}" type="slidenum">
              <a:rPr lang="zh-CN" altLang="en-US" smtClean="0"/>
              <a:t>‹#›</a:t>
            </a:fld>
            <a:endParaRPr lang="zh-CN" altLang="en-US"/>
          </a:p>
        </p:txBody>
      </p:sp>
    </p:spTree>
    <p:extLst>
      <p:ext uri="{BB962C8B-B14F-4D97-AF65-F5344CB8AC3E}">
        <p14:creationId xmlns:p14="http://schemas.microsoft.com/office/powerpoint/2010/main" val="3148443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97A7FF0-D1D6-4B56-83ED-58B88D8E5129}" type="datetime1">
              <a:rPr lang="zh-CN" altLang="en-US" smtClean="0"/>
              <a:t>2020/11/7</a:t>
            </a:fld>
            <a:endParaRPr lang="zh-CN" altLang="en-US"/>
          </a:p>
        </p:txBody>
      </p:sp>
      <p:sp>
        <p:nvSpPr>
          <p:cNvPr id="4" name="Footer Placeholder 3"/>
          <p:cNvSpPr>
            <a:spLocks noGrp="1"/>
          </p:cNvSpPr>
          <p:nvPr>
            <p:ph type="ftr" sz="quarter" idx="11"/>
          </p:nvPr>
        </p:nvSpPr>
        <p:spPr/>
        <p:txBody>
          <a:bodyPr/>
          <a:lstStyle/>
          <a:p>
            <a:r>
              <a:rPr lang="zh-CN" altLang="en-US"/>
              <a:t>雷印如</a:t>
            </a:r>
          </a:p>
        </p:txBody>
      </p:sp>
      <p:sp>
        <p:nvSpPr>
          <p:cNvPr id="5" name="Slide Number Placeholder 4"/>
          <p:cNvSpPr>
            <a:spLocks noGrp="1"/>
          </p:cNvSpPr>
          <p:nvPr>
            <p:ph type="sldNum" sz="quarter" idx="12"/>
          </p:nvPr>
        </p:nvSpPr>
        <p:spPr/>
        <p:txBody>
          <a:bodyPr/>
          <a:lstStyle/>
          <a:p>
            <a:fld id="{6131721A-95F3-4C10-B9AE-0F28F1BB9086}" type="slidenum">
              <a:rPr lang="zh-CN" altLang="en-US" smtClean="0"/>
              <a:t>‹#›</a:t>
            </a:fld>
            <a:endParaRPr lang="zh-CN" altLang="en-US"/>
          </a:p>
        </p:txBody>
      </p:sp>
    </p:spTree>
    <p:extLst>
      <p:ext uri="{BB962C8B-B14F-4D97-AF65-F5344CB8AC3E}">
        <p14:creationId xmlns:p14="http://schemas.microsoft.com/office/powerpoint/2010/main" val="510152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535716-DE5C-4A3B-9E3A-C0E861072124}" type="datetime1">
              <a:rPr lang="zh-CN" altLang="en-US" smtClean="0"/>
              <a:t>2020/11/7</a:t>
            </a:fld>
            <a:endParaRPr lang="zh-CN" altLang="en-US"/>
          </a:p>
        </p:txBody>
      </p:sp>
      <p:sp>
        <p:nvSpPr>
          <p:cNvPr id="3" name="Footer Placeholder 2"/>
          <p:cNvSpPr>
            <a:spLocks noGrp="1"/>
          </p:cNvSpPr>
          <p:nvPr>
            <p:ph type="ftr" sz="quarter" idx="11"/>
          </p:nvPr>
        </p:nvSpPr>
        <p:spPr/>
        <p:txBody>
          <a:bodyPr/>
          <a:lstStyle/>
          <a:p>
            <a:r>
              <a:rPr lang="zh-CN" altLang="en-US"/>
              <a:t>雷印如</a:t>
            </a:r>
          </a:p>
        </p:txBody>
      </p:sp>
      <p:sp>
        <p:nvSpPr>
          <p:cNvPr id="4" name="Slide Number Placeholder 3"/>
          <p:cNvSpPr>
            <a:spLocks noGrp="1"/>
          </p:cNvSpPr>
          <p:nvPr>
            <p:ph type="sldNum" sz="quarter" idx="12"/>
          </p:nvPr>
        </p:nvSpPr>
        <p:spPr/>
        <p:txBody>
          <a:bodyPr/>
          <a:lstStyle/>
          <a:p>
            <a:fld id="{6131721A-95F3-4C10-B9AE-0F28F1BB9086}" type="slidenum">
              <a:rPr lang="zh-CN" altLang="en-US" smtClean="0"/>
              <a:t>‹#›</a:t>
            </a:fld>
            <a:endParaRPr lang="zh-CN" altLang="en-US"/>
          </a:p>
        </p:txBody>
      </p:sp>
    </p:spTree>
    <p:extLst>
      <p:ext uri="{BB962C8B-B14F-4D97-AF65-F5344CB8AC3E}">
        <p14:creationId xmlns:p14="http://schemas.microsoft.com/office/powerpoint/2010/main" val="620167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81910B6-D0AB-46C1-850B-CA013164AC2F}" type="datetime1">
              <a:rPr lang="zh-CN" altLang="en-US" smtClean="0"/>
              <a:t>2020/11/7</a:t>
            </a:fld>
            <a:endParaRPr lang="zh-CN" altLang="en-US"/>
          </a:p>
        </p:txBody>
      </p:sp>
      <p:sp>
        <p:nvSpPr>
          <p:cNvPr id="6" name="Footer Placeholder 5"/>
          <p:cNvSpPr>
            <a:spLocks noGrp="1"/>
          </p:cNvSpPr>
          <p:nvPr>
            <p:ph type="ftr" sz="quarter" idx="11"/>
          </p:nvPr>
        </p:nvSpPr>
        <p:spPr/>
        <p:txBody>
          <a:bodyPr/>
          <a:lstStyle/>
          <a:p>
            <a:r>
              <a:rPr lang="zh-CN" altLang="en-US"/>
              <a:t>雷印如</a:t>
            </a:r>
          </a:p>
        </p:txBody>
      </p:sp>
      <p:sp>
        <p:nvSpPr>
          <p:cNvPr id="7" name="Slide Number Placeholder 6"/>
          <p:cNvSpPr>
            <a:spLocks noGrp="1"/>
          </p:cNvSpPr>
          <p:nvPr>
            <p:ph type="sldNum" sz="quarter" idx="12"/>
          </p:nvPr>
        </p:nvSpPr>
        <p:spPr/>
        <p:txBody>
          <a:bodyPr/>
          <a:lstStyle/>
          <a:p>
            <a:fld id="{6131721A-95F3-4C10-B9AE-0F28F1BB9086}" type="slidenum">
              <a:rPr lang="zh-CN" altLang="en-US" smtClean="0"/>
              <a:t>‹#›</a:t>
            </a:fld>
            <a:endParaRPr lang="zh-CN" altLang="en-US"/>
          </a:p>
        </p:txBody>
      </p:sp>
    </p:spTree>
    <p:extLst>
      <p:ext uri="{BB962C8B-B14F-4D97-AF65-F5344CB8AC3E}">
        <p14:creationId xmlns:p14="http://schemas.microsoft.com/office/powerpoint/2010/main" val="2878193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62F97E64-B138-455D-B7F0-AF612163EFF2}" type="datetime1">
              <a:rPr lang="zh-CN" altLang="en-US" smtClean="0"/>
              <a:t>2020/11/7</a:t>
            </a:fld>
            <a:endParaRPr lang="zh-CN" altLang="en-US"/>
          </a:p>
        </p:txBody>
      </p:sp>
      <p:sp>
        <p:nvSpPr>
          <p:cNvPr id="6" name="Footer Placeholder 5"/>
          <p:cNvSpPr>
            <a:spLocks noGrp="1"/>
          </p:cNvSpPr>
          <p:nvPr>
            <p:ph type="ftr" sz="quarter" idx="11"/>
          </p:nvPr>
        </p:nvSpPr>
        <p:spPr/>
        <p:txBody>
          <a:bodyPr/>
          <a:lstStyle/>
          <a:p>
            <a:r>
              <a:rPr lang="zh-CN" altLang="en-US"/>
              <a:t>雷印如</a:t>
            </a:r>
          </a:p>
        </p:txBody>
      </p:sp>
      <p:sp>
        <p:nvSpPr>
          <p:cNvPr id="7" name="Slide Number Placeholder 6"/>
          <p:cNvSpPr>
            <a:spLocks noGrp="1"/>
          </p:cNvSpPr>
          <p:nvPr>
            <p:ph type="sldNum" sz="quarter" idx="12"/>
          </p:nvPr>
        </p:nvSpPr>
        <p:spPr/>
        <p:txBody>
          <a:bodyPr/>
          <a:lstStyle/>
          <a:p>
            <a:fld id="{6131721A-95F3-4C10-B9AE-0F28F1BB9086}" type="slidenum">
              <a:rPr lang="zh-CN" altLang="en-US" smtClean="0"/>
              <a:t>‹#›</a:t>
            </a:fld>
            <a:endParaRPr lang="zh-CN" altLang="en-US"/>
          </a:p>
        </p:txBody>
      </p:sp>
    </p:spTree>
    <p:extLst>
      <p:ext uri="{BB962C8B-B14F-4D97-AF65-F5344CB8AC3E}">
        <p14:creationId xmlns:p14="http://schemas.microsoft.com/office/powerpoint/2010/main" val="738610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DE3E88-FFCB-4EA7-A149-10738A758AF9}" type="datetime1">
              <a:rPr lang="zh-CN" altLang="en-US" smtClean="0"/>
              <a:t>2020/11/7</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a:t>雷印如</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31721A-95F3-4C10-B9AE-0F28F1BB9086}" type="slidenum">
              <a:rPr lang="zh-CN" altLang="en-US" smtClean="0"/>
              <a:t>‹#›</a:t>
            </a:fld>
            <a:endParaRPr lang="zh-CN" altLang="en-US"/>
          </a:p>
        </p:txBody>
      </p:sp>
    </p:spTree>
    <p:extLst>
      <p:ext uri="{BB962C8B-B14F-4D97-AF65-F5344CB8AC3E}">
        <p14:creationId xmlns:p14="http://schemas.microsoft.com/office/powerpoint/2010/main" val="35323959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06.xml.rels><?xml version="1.0" encoding="UTF-8" standalone="yes"?>
<Relationships xmlns="http://schemas.openxmlformats.org/package/2006/relationships"><Relationship Id="rId2" Type="http://schemas.openxmlformats.org/officeDocument/2006/relationships/image" Target="../media/image66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7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0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61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630.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65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660.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670.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680.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69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700.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950.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720.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750.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760.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780.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790.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790.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811.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830.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850.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880.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890.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911.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930.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0.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8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1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5.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8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8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9895C6-0EAE-464F-B9AC-FEFE537C203B}"/>
              </a:ext>
            </a:extLst>
          </p:cNvPr>
          <p:cNvSpPr>
            <a:spLocks noGrp="1"/>
          </p:cNvSpPr>
          <p:nvPr>
            <p:ph type="ctrTitle"/>
          </p:nvPr>
        </p:nvSpPr>
        <p:spPr>
          <a:xfrm>
            <a:off x="0" y="1126503"/>
            <a:ext cx="9144001" cy="2542300"/>
          </a:xfrm>
        </p:spPr>
        <p:txBody>
          <a:bodyPr>
            <a:noAutofit/>
          </a:bodyPr>
          <a:lstStyle/>
          <a:p>
            <a:r>
              <a:rPr lang="en-US" altLang="zh-CN" sz="8000" dirty="0">
                <a:latin typeface="Arial" panose="020B0604020202020204" pitchFamily="34" charset="0"/>
                <a:cs typeface="Arial" panose="020B0604020202020204" pitchFamily="34" charset="0"/>
              </a:rPr>
              <a:t>FDR</a:t>
            </a:r>
            <a:r>
              <a:rPr lang="zh-CN" altLang="en-US" sz="8000" dirty="0">
                <a:latin typeface="黑体" panose="02010609060101010101" pitchFamily="49" charset="-122"/>
                <a:ea typeface="黑体" panose="02010609060101010101" pitchFamily="49" charset="-122"/>
                <a:cs typeface="Arial" panose="020B0604020202020204" pitchFamily="34" charset="0"/>
              </a:rPr>
              <a:t>专题</a:t>
            </a:r>
          </a:p>
        </p:txBody>
      </p:sp>
      <p:sp>
        <p:nvSpPr>
          <p:cNvPr id="3" name="副标题 2">
            <a:extLst>
              <a:ext uri="{FF2B5EF4-FFF2-40B4-BE49-F238E27FC236}">
                <a16:creationId xmlns:a16="http://schemas.microsoft.com/office/drawing/2014/main" id="{DA59C511-A008-43B4-A005-16381DDCB8F6}"/>
              </a:ext>
            </a:extLst>
          </p:cNvPr>
          <p:cNvSpPr>
            <a:spLocks noGrp="1"/>
          </p:cNvSpPr>
          <p:nvPr>
            <p:ph type="subTitle" idx="1"/>
          </p:nvPr>
        </p:nvSpPr>
        <p:spPr>
          <a:xfrm>
            <a:off x="-1" y="4038245"/>
            <a:ext cx="9015957" cy="1744052"/>
          </a:xfrm>
        </p:spPr>
        <p:txBody>
          <a:bodyPr>
            <a:normAutofit/>
          </a:bodyPr>
          <a:lstStyle/>
          <a:p>
            <a:endParaRPr lang="en-US" altLang="zh-CN" sz="600" dirty="0">
              <a:latin typeface="Arial" panose="020B0604020202020204" pitchFamily="34" charset="0"/>
              <a:cs typeface="Arial" panose="020B0604020202020204" pitchFamily="34" charset="0"/>
            </a:endParaRPr>
          </a:p>
          <a:p>
            <a:r>
              <a:rPr lang="zh-CN" altLang="en-US" sz="2000" dirty="0">
                <a:latin typeface="黑体" panose="02010609060101010101" pitchFamily="49" charset="-122"/>
                <a:ea typeface="黑体" panose="02010609060101010101" pitchFamily="49" charset="-122"/>
                <a:cs typeface="Arial" panose="020B0604020202020204" pitchFamily="34" charset="0"/>
              </a:rPr>
              <a:t>雷印如 </a:t>
            </a:r>
            <a:r>
              <a:rPr lang="en-US" altLang="zh-CN" sz="2000" dirty="0">
                <a:latin typeface="Arial" panose="020B0604020202020204" pitchFamily="34" charset="0"/>
                <a:ea typeface="宋体" panose="02010600030101010101" pitchFamily="2" charset="-122"/>
                <a:cs typeface="Arial" panose="020B0604020202020204" pitchFamily="34" charset="0"/>
              </a:rPr>
              <a:t>2020/10/31</a:t>
            </a:r>
            <a:endParaRPr lang="zh-CN" altLang="en-US" sz="2000" dirty="0">
              <a:latin typeface="Arial" panose="020B0604020202020204" pitchFamily="34" charset="0"/>
              <a:ea typeface="宋体" panose="02010600030101010101" pitchFamily="2" charset="-122"/>
              <a:cs typeface="Arial" panose="020B0604020202020204" pitchFamily="34" charset="0"/>
            </a:endParaRPr>
          </a:p>
        </p:txBody>
      </p:sp>
      <p:sp>
        <p:nvSpPr>
          <p:cNvPr id="4" name="日期占位符 3">
            <a:extLst>
              <a:ext uri="{FF2B5EF4-FFF2-40B4-BE49-F238E27FC236}">
                <a16:creationId xmlns:a16="http://schemas.microsoft.com/office/drawing/2014/main" id="{699C74EB-A02F-4BE4-9B2E-43562E06D9DA}"/>
              </a:ext>
            </a:extLst>
          </p:cNvPr>
          <p:cNvSpPr>
            <a:spLocks noGrp="1"/>
          </p:cNvSpPr>
          <p:nvPr>
            <p:ph type="dt" sz="half" idx="10"/>
          </p:nvPr>
        </p:nvSpPr>
        <p:spPr/>
        <p:txBody>
          <a:bodyPr/>
          <a:lstStyle/>
          <a:p>
            <a:fld id="{F5356FDE-9A34-4652-A302-10085D05D20D}" type="datetime1">
              <a:rPr lang="zh-CN" altLang="en-US" smtClean="0"/>
              <a:t>2020/11/7</a:t>
            </a:fld>
            <a:endParaRPr lang="zh-CN" altLang="en-US" dirty="0"/>
          </a:p>
        </p:txBody>
      </p:sp>
      <p:sp>
        <p:nvSpPr>
          <p:cNvPr id="5" name="页脚占位符 4">
            <a:extLst>
              <a:ext uri="{FF2B5EF4-FFF2-40B4-BE49-F238E27FC236}">
                <a16:creationId xmlns:a16="http://schemas.microsoft.com/office/drawing/2014/main" id="{7114AAA9-703B-483D-8C83-03D115F32C4D}"/>
              </a:ext>
            </a:extLst>
          </p:cNvPr>
          <p:cNvSpPr>
            <a:spLocks noGrp="1"/>
          </p:cNvSpPr>
          <p:nvPr>
            <p:ph type="ftr" sz="quarter" idx="11"/>
          </p:nvPr>
        </p:nvSpPr>
        <p:spPr/>
        <p:txBody>
          <a:bodyPr/>
          <a:lstStyle/>
          <a:p>
            <a:r>
              <a:rPr lang="zh-CN" altLang="en-US" dirty="0"/>
              <a:t>雷印如</a:t>
            </a:r>
          </a:p>
        </p:txBody>
      </p:sp>
      <p:sp>
        <p:nvSpPr>
          <p:cNvPr id="6" name="灯片编号占位符 5">
            <a:extLst>
              <a:ext uri="{FF2B5EF4-FFF2-40B4-BE49-F238E27FC236}">
                <a16:creationId xmlns:a16="http://schemas.microsoft.com/office/drawing/2014/main" id="{1E2F95C2-BFED-4B7F-BD2E-F154A8AFF54A}"/>
              </a:ext>
            </a:extLst>
          </p:cNvPr>
          <p:cNvSpPr>
            <a:spLocks noGrp="1"/>
          </p:cNvSpPr>
          <p:nvPr>
            <p:ph type="sldNum" sz="quarter" idx="12"/>
          </p:nvPr>
        </p:nvSpPr>
        <p:spPr/>
        <p:txBody>
          <a:bodyPr/>
          <a:lstStyle/>
          <a:p>
            <a:fld id="{6131721A-95F3-4C10-B9AE-0F28F1BB9086}" type="slidenum">
              <a:rPr lang="zh-CN" altLang="en-US" smtClean="0"/>
              <a:t>1</a:t>
            </a:fld>
            <a:endParaRPr lang="zh-CN" altLang="en-US" dirty="0"/>
          </a:p>
        </p:txBody>
      </p:sp>
    </p:spTree>
    <p:extLst>
      <p:ext uri="{BB962C8B-B14F-4D97-AF65-F5344CB8AC3E}">
        <p14:creationId xmlns:p14="http://schemas.microsoft.com/office/powerpoint/2010/main" val="3832775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209278" cy="1325563"/>
          </a:xfrm>
        </p:spPr>
        <p:txBody>
          <a:bodyPr/>
          <a:lstStyle/>
          <a:p>
            <a:r>
              <a:rPr lang="en-US" altLang="zh-CN" dirty="0">
                <a:latin typeface="Arial" panose="020B0604020202020204" pitchFamily="34" charset="0"/>
                <a:cs typeface="Arial" panose="020B0604020202020204" pitchFamily="34" charset="0"/>
              </a:rPr>
              <a:t>Stepwise model selection(SMS)</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BDD18BF7-A23A-4984-B98A-DEC3AAABA3C2}"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10</a:t>
            </a:fld>
            <a:endParaRPr lang="zh-CN" altLang="en-US"/>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mc:AlternateContent xmlns:mc="http://schemas.openxmlformats.org/markup-compatibility/2006" xmlns:a14="http://schemas.microsoft.com/office/drawing/2010/main">
        <mc:Choice Requires="a14">
          <p:sp>
            <p:nvSpPr>
              <p:cNvPr id="15" name="内容占位符 14">
                <a:extLst>
                  <a:ext uri="{FF2B5EF4-FFF2-40B4-BE49-F238E27FC236}">
                    <a16:creationId xmlns:a16="http://schemas.microsoft.com/office/drawing/2014/main" id="{694F0E88-305E-4590-A878-23B33C0F70CD}"/>
                  </a:ext>
                </a:extLst>
              </p:cNvPr>
              <p:cNvSpPr>
                <a:spLocks noGrp="1"/>
              </p:cNvSpPr>
              <p:nvPr>
                <p:ph idx="1"/>
              </p:nvPr>
            </p:nvSpPr>
            <p:spPr>
              <a:xfrm>
                <a:off x="467361" y="1384618"/>
                <a:ext cx="7886700" cy="5336858"/>
              </a:xfrm>
            </p:spPr>
            <p:txBody>
              <a:bodyPr>
                <a:normAutofit/>
              </a:bodyPr>
              <a:lstStyle/>
              <a:p>
                <a:pPr>
                  <a:lnSpc>
                    <a:spcPct val="160000"/>
                  </a:lnSpc>
                  <a:spcBef>
                    <a:spcPts val="0"/>
                  </a:spcBef>
                </a:pPr>
                <a:r>
                  <a:rPr lang="en-US" altLang="zh-CN" sz="2000" dirty="0">
                    <a:latin typeface="Arial" panose="020B0604020202020204" pitchFamily="34" charset="0"/>
                    <a:cs typeface="Arial" panose="020B0604020202020204" pitchFamily="34" charset="0"/>
                  </a:rPr>
                  <a:t>Harvey and Liu (2019) presented a stepwise model selection (SMS)method to select explanatory variables that survive the multiple testing threshold.</a:t>
                </a:r>
                <a:r>
                  <a:rPr lang="en-US" altLang="zh-CN" sz="2000" dirty="0">
                    <a:cs typeface="Arial" panose="020B0604020202020204" pitchFamily="34" charset="0"/>
                  </a:rPr>
                  <a:t> </a:t>
                </a:r>
              </a:p>
              <a:p>
                <a:pPr>
                  <a:lnSpc>
                    <a:spcPct val="160000"/>
                  </a:lnSpc>
                  <a:spcBef>
                    <a:spcPts val="0"/>
                  </a:spcBef>
                </a:pPr>
                <a:r>
                  <a:rPr lang="en-US" altLang="zh-CN" sz="2000" dirty="0">
                    <a:latin typeface="Arial" panose="020B0604020202020204" pitchFamily="34" charset="0"/>
                    <a:cs typeface="Arial" panose="020B0604020202020204" pitchFamily="34" charset="0"/>
                  </a:rPr>
                  <a:t>First, orthogonalize each of the variables against Y and obtain the orthogonalized variables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acc>
                          <m:accPr>
                            <m:chr m:val="̂"/>
                            <m:ctrlPr>
                              <a:rPr lang="en-US" altLang="zh-CN" sz="2000" i="1" dirty="0" smtClean="0">
                                <a:latin typeface="Cambria Math" panose="02040503050406030204" pitchFamily="18" charset="0"/>
                                <a:cs typeface="Arial" panose="020B0604020202020204" pitchFamily="34" charset="0"/>
                              </a:rPr>
                            </m:ctrlPr>
                          </m:accPr>
                          <m:e>
                            <m:r>
                              <a:rPr lang="en-US" altLang="zh-CN" sz="2000" i="1" dirty="0">
                                <a:latin typeface="Cambria Math" panose="02040503050406030204" pitchFamily="18" charset="0"/>
                                <a:cs typeface="Arial" panose="020B0604020202020204" pitchFamily="34" charset="0"/>
                              </a:rPr>
                              <m:t>𝑋</m:t>
                            </m:r>
                          </m:e>
                        </m:acc>
                      </m:e>
                      <m:sub>
                        <m:r>
                          <a:rPr lang="en-US" altLang="zh-CN" sz="2000" i="1" dirty="0" smtClean="0">
                            <a:latin typeface="Cambria Math" panose="02040503050406030204" pitchFamily="18" charset="0"/>
                            <a:cs typeface="Arial" panose="020B0604020202020204" pitchFamily="34" charset="0"/>
                          </a:rPr>
                          <m:t>1</m:t>
                        </m:r>
                      </m:sub>
                    </m:sSub>
                    <m:r>
                      <a:rPr lang="en-US" altLang="zh-CN" sz="2000" b="0" i="1" dirty="0" smtClean="0">
                        <a:latin typeface="Cambria Math" panose="02040503050406030204" pitchFamily="18" charset="0"/>
                        <a:cs typeface="Arial" panose="020B0604020202020204" pitchFamily="34" charset="0"/>
                      </a:rPr>
                      <m:t>;</m:t>
                    </m:r>
                    <m:sSub>
                      <m:sSubPr>
                        <m:ctrlPr>
                          <a:rPr lang="en-US" altLang="zh-CN" sz="2000" i="1" dirty="0">
                            <a:latin typeface="Cambria Math" panose="02040503050406030204" pitchFamily="18" charset="0"/>
                            <a:cs typeface="Arial" panose="020B0604020202020204" pitchFamily="34" charset="0"/>
                          </a:rPr>
                        </m:ctrlPr>
                      </m:sSubPr>
                      <m:e>
                        <m:acc>
                          <m:accPr>
                            <m:chr m:val="̂"/>
                            <m:ctrlPr>
                              <a:rPr lang="en-US" altLang="zh-CN" sz="2000" i="1" dirty="0">
                                <a:latin typeface="Cambria Math" panose="02040503050406030204" pitchFamily="18" charset="0"/>
                                <a:cs typeface="Arial" panose="020B0604020202020204" pitchFamily="34" charset="0"/>
                              </a:rPr>
                            </m:ctrlPr>
                          </m:accPr>
                          <m:e>
                            <m:r>
                              <a:rPr lang="en-US" altLang="zh-CN" sz="2000" i="1" dirty="0">
                                <a:latin typeface="Cambria Math" panose="02040503050406030204" pitchFamily="18" charset="0"/>
                                <a:cs typeface="Arial" panose="020B0604020202020204" pitchFamily="34" charset="0"/>
                              </a:rPr>
                              <m:t>𝑋</m:t>
                            </m:r>
                          </m:e>
                        </m:acc>
                      </m:e>
                      <m:sub>
                        <m:r>
                          <a:rPr lang="en-US" altLang="zh-CN" sz="2000" b="0" i="1" dirty="0" smtClean="0">
                            <a:latin typeface="Cambria Math" panose="02040503050406030204" pitchFamily="18" charset="0"/>
                            <a:cs typeface="Arial" panose="020B0604020202020204" pitchFamily="34" charset="0"/>
                          </a:rPr>
                          <m:t>2</m:t>
                        </m:r>
                      </m:sub>
                    </m:sSub>
                    <m:r>
                      <a:rPr lang="en-US" altLang="zh-CN" sz="2000" i="1" dirty="0" smtClean="0">
                        <a:latin typeface="Cambria Math" panose="02040503050406030204" pitchFamily="18" charset="0"/>
                        <a:cs typeface="Arial" panose="020B0604020202020204" pitchFamily="34" charset="0"/>
                      </a:rPr>
                      <m:t>; . . . </m:t>
                    </m:r>
                    <m:r>
                      <a:rPr lang="en-US" altLang="zh-CN" sz="2000" b="0" i="1" dirty="0" smtClean="0">
                        <a:latin typeface="Cambria Math" panose="02040503050406030204" pitchFamily="18" charset="0"/>
                        <a:cs typeface="Arial" panose="020B0604020202020204" pitchFamily="34" charset="0"/>
                      </a:rPr>
                      <m:t>;</m:t>
                    </m:r>
                    <m:sSub>
                      <m:sSubPr>
                        <m:ctrlPr>
                          <a:rPr lang="en-US" altLang="zh-CN" sz="2000" i="1" dirty="0">
                            <a:latin typeface="Cambria Math" panose="02040503050406030204" pitchFamily="18" charset="0"/>
                            <a:cs typeface="Arial" panose="020B0604020202020204" pitchFamily="34" charset="0"/>
                          </a:rPr>
                        </m:ctrlPr>
                      </m:sSubPr>
                      <m:e>
                        <m:acc>
                          <m:accPr>
                            <m:chr m:val="̂"/>
                            <m:ctrlPr>
                              <a:rPr lang="en-US" altLang="zh-CN" sz="2000" i="1" dirty="0">
                                <a:latin typeface="Cambria Math" panose="02040503050406030204" pitchFamily="18" charset="0"/>
                                <a:cs typeface="Arial" panose="020B0604020202020204" pitchFamily="34" charset="0"/>
                              </a:rPr>
                            </m:ctrlPr>
                          </m:accPr>
                          <m:e>
                            <m:r>
                              <a:rPr lang="en-US" altLang="zh-CN" sz="2000" i="1" dirty="0">
                                <a:latin typeface="Cambria Math" panose="02040503050406030204" pitchFamily="18" charset="0"/>
                                <a:cs typeface="Arial" panose="020B0604020202020204" pitchFamily="34" charset="0"/>
                              </a:rPr>
                              <m:t>𝑋</m:t>
                            </m:r>
                          </m:e>
                        </m:acc>
                      </m:e>
                      <m:sub>
                        <m:r>
                          <a:rPr lang="en-US" altLang="zh-CN" sz="2000" i="1" dirty="0">
                            <a:latin typeface="Cambria Math" panose="02040503050406030204" pitchFamily="18" charset="0"/>
                            <a:cs typeface="Arial" panose="020B0604020202020204" pitchFamily="34" charset="0"/>
                          </a:rPr>
                          <m:t>1</m:t>
                        </m:r>
                        <m:r>
                          <a:rPr lang="en-US" altLang="zh-CN" sz="2000" b="0" i="1" dirty="0" smtClean="0">
                            <a:latin typeface="Cambria Math" panose="02040503050406030204" pitchFamily="18" charset="0"/>
                            <a:cs typeface="Arial" panose="020B0604020202020204" pitchFamily="34" charset="0"/>
                          </a:rPr>
                          <m:t>0</m:t>
                        </m:r>
                      </m:sub>
                    </m:sSub>
                  </m:oMath>
                </a14:m>
                <a:endParaRPr lang="en-US" altLang="zh-CN" sz="2000" dirty="0">
                  <a:latin typeface="Arial" panose="020B0604020202020204" pitchFamily="34" charset="0"/>
                  <a:cs typeface="Arial" panose="020B0604020202020204" pitchFamily="34" charset="0"/>
                </a:endParaRPr>
              </a:p>
              <a:p>
                <a:pPr>
                  <a:lnSpc>
                    <a:spcPct val="160000"/>
                  </a:lnSpc>
                  <a:spcBef>
                    <a:spcPts val="0"/>
                  </a:spcBef>
                </a:pPr>
                <a:r>
                  <a:rPr lang="en-US" altLang="zh-CN" sz="2000" dirty="0">
                    <a:latin typeface="Arial" panose="020B0604020202020204" pitchFamily="34" charset="0"/>
                    <a:cs typeface="Arial" panose="020B0604020202020204" pitchFamily="34" charset="0"/>
                  </a:rPr>
                  <a:t>Then bootstrap the time periods to obtain the bootstrapped iterations of the maximum test statistic,</a:t>
                </a:r>
                <a14:m>
                  <m:oMath xmlns:m="http://schemas.openxmlformats.org/officeDocument/2006/math">
                    <m:sSubSup>
                      <m:sSubSupPr>
                        <m:ctrlPr>
                          <a:rPr lang="en-US" altLang="zh-CN" sz="2000" b="0" i="1" smtClean="0">
                            <a:latin typeface="Cambria Math" panose="02040503050406030204" pitchFamily="18" charset="0"/>
                            <a:cs typeface="Arial" panose="020B0604020202020204" pitchFamily="34" charset="0"/>
                          </a:rPr>
                        </m:ctrlPr>
                      </m:sSubSupPr>
                      <m:e>
                        <m:r>
                          <a:rPr lang="en-US" altLang="zh-CN" sz="2000" b="0" i="1" smtClean="0">
                            <a:latin typeface="Cambria Math" panose="02040503050406030204" pitchFamily="18" charset="0"/>
                            <a:cs typeface="Arial" panose="020B0604020202020204" pitchFamily="34" charset="0"/>
                          </a:rPr>
                          <m:t>𝑡</m:t>
                        </m:r>
                      </m:e>
                      <m:sub>
                        <m:r>
                          <a:rPr lang="en-US" altLang="zh-CN" sz="2000" b="0" i="1" smtClean="0">
                            <a:latin typeface="Cambria Math" panose="02040503050406030204" pitchFamily="18" charset="0"/>
                            <a:cs typeface="Arial" panose="020B0604020202020204" pitchFamily="34" charset="0"/>
                          </a:rPr>
                          <m:t>𝑚𝑎𝑥</m:t>
                        </m:r>
                      </m:sub>
                      <m:sup>
                        <m:r>
                          <a:rPr lang="en-US" altLang="zh-CN" sz="2000" b="0" i="1" smtClean="0">
                            <a:latin typeface="Cambria Math" panose="02040503050406030204" pitchFamily="18" charset="0"/>
                            <a:cs typeface="Arial" panose="020B0604020202020204" pitchFamily="34" charset="0"/>
                          </a:rPr>
                          <m:t>(1)</m:t>
                        </m:r>
                      </m:sup>
                    </m:sSubSup>
                    <m:r>
                      <a:rPr lang="en-US" altLang="zh-CN" sz="2000" b="0" i="1" smtClean="0">
                        <a:latin typeface="Cambria Math" panose="02040503050406030204" pitchFamily="18" charset="0"/>
                        <a:cs typeface="Arial" panose="020B0604020202020204" pitchFamily="34" charset="0"/>
                      </a:rPr>
                      <m:t>,</m:t>
                    </m:r>
                    <m:sSubSup>
                      <m:sSubSupPr>
                        <m:ctrlPr>
                          <a:rPr lang="en-US" altLang="zh-CN" sz="2000" i="1">
                            <a:latin typeface="Cambria Math" panose="02040503050406030204" pitchFamily="18" charset="0"/>
                            <a:cs typeface="Arial" panose="020B0604020202020204" pitchFamily="34" charset="0"/>
                          </a:rPr>
                        </m:ctrlPr>
                      </m:sSubSupPr>
                      <m:e>
                        <m:r>
                          <a:rPr lang="en-US" altLang="zh-CN" sz="2000" i="1">
                            <a:latin typeface="Cambria Math" panose="02040503050406030204" pitchFamily="18" charset="0"/>
                            <a:cs typeface="Arial" panose="020B0604020202020204" pitchFamily="34" charset="0"/>
                          </a:rPr>
                          <m:t>𝑡</m:t>
                        </m:r>
                      </m:e>
                      <m:sub>
                        <m:r>
                          <a:rPr lang="en-US" altLang="zh-CN" sz="2000" i="1">
                            <a:latin typeface="Cambria Math" panose="02040503050406030204" pitchFamily="18" charset="0"/>
                            <a:cs typeface="Arial" panose="020B0604020202020204" pitchFamily="34" charset="0"/>
                          </a:rPr>
                          <m:t>𝑚𝑎𝑥</m:t>
                        </m:r>
                      </m:sub>
                      <m:sup>
                        <m:r>
                          <a:rPr lang="en-US" altLang="zh-CN" sz="2000" i="1">
                            <a:latin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cs typeface="Arial" panose="020B0604020202020204" pitchFamily="34" charset="0"/>
                          </a:rPr>
                          <m:t>2</m:t>
                        </m:r>
                        <m:r>
                          <a:rPr lang="en-US" altLang="zh-CN" sz="2000" i="1">
                            <a:latin typeface="Cambria Math" panose="02040503050406030204" pitchFamily="18" charset="0"/>
                            <a:cs typeface="Arial" panose="020B0604020202020204" pitchFamily="34" charset="0"/>
                          </a:rPr>
                          <m:t>)</m:t>
                        </m:r>
                      </m:sup>
                    </m:sSubSup>
                    <m:r>
                      <a:rPr lang="en-US" altLang="zh-CN" sz="2000" b="0" i="1" smtClean="0">
                        <a:latin typeface="Cambria Math" panose="02040503050406030204" pitchFamily="18" charset="0"/>
                        <a:cs typeface="Arial" panose="020B0604020202020204" pitchFamily="34" charset="0"/>
                      </a:rPr>
                      <m:t>,</m:t>
                    </m:r>
                    <m:sSubSup>
                      <m:sSubSupPr>
                        <m:ctrlPr>
                          <a:rPr lang="en-US" altLang="zh-CN" sz="2000" i="1">
                            <a:latin typeface="Cambria Math" panose="02040503050406030204" pitchFamily="18" charset="0"/>
                            <a:cs typeface="Arial" panose="020B0604020202020204" pitchFamily="34" charset="0"/>
                          </a:rPr>
                        </m:ctrlPr>
                      </m:sSubSupPr>
                      <m:e>
                        <m:r>
                          <a:rPr lang="en-US" altLang="zh-CN" sz="2000" b="0" i="1" smtClean="0">
                            <a:latin typeface="Cambria Math" panose="02040503050406030204" pitchFamily="18" charset="0"/>
                            <a:cs typeface="Arial" panose="020B0604020202020204" pitchFamily="34" charset="0"/>
                          </a:rPr>
                          <m:t>…;</m:t>
                        </m:r>
                        <m:r>
                          <a:rPr lang="en-US" altLang="zh-CN" sz="2000" i="1">
                            <a:latin typeface="Cambria Math" panose="02040503050406030204" pitchFamily="18" charset="0"/>
                            <a:cs typeface="Arial" panose="020B0604020202020204" pitchFamily="34" charset="0"/>
                          </a:rPr>
                          <m:t>𝑡</m:t>
                        </m:r>
                      </m:e>
                      <m:sub>
                        <m:r>
                          <a:rPr lang="en-US" altLang="zh-CN" sz="2000" i="1">
                            <a:latin typeface="Cambria Math" panose="02040503050406030204" pitchFamily="18" charset="0"/>
                            <a:cs typeface="Arial" panose="020B0604020202020204" pitchFamily="34" charset="0"/>
                          </a:rPr>
                          <m:t>𝑚𝑎𝑥</m:t>
                        </m:r>
                      </m:sub>
                      <m:sup>
                        <m:r>
                          <a:rPr lang="en-US" altLang="zh-CN" sz="2000" i="1">
                            <a:latin typeface="Cambria Math" panose="02040503050406030204" pitchFamily="18" charset="0"/>
                            <a:cs typeface="Arial" panose="020B0604020202020204" pitchFamily="34" charset="0"/>
                          </a:rPr>
                          <m:t>(</m:t>
                        </m:r>
                        <m:r>
                          <a:rPr lang="en-US" altLang="zh-CN" sz="2000" i="1" smtClean="0">
                            <a:latin typeface="Cambria Math" panose="02040503050406030204" pitchFamily="18" charset="0"/>
                            <a:cs typeface="Arial" panose="020B0604020202020204" pitchFamily="34" charset="0"/>
                          </a:rPr>
                          <m:t>𝐵</m:t>
                        </m:r>
                        <m:r>
                          <a:rPr lang="en-US" altLang="zh-CN" sz="2000" i="1">
                            <a:latin typeface="Cambria Math" panose="02040503050406030204" pitchFamily="18" charset="0"/>
                            <a:cs typeface="Arial" panose="020B0604020202020204" pitchFamily="34" charset="0"/>
                          </a:rPr>
                          <m:t>)</m:t>
                        </m:r>
                      </m:sup>
                    </m:sSubSup>
                  </m:oMath>
                </a14:m>
                <a:r>
                  <a:rPr lang="en-US" altLang="zh-CN" sz="2000" dirty="0">
                    <a:latin typeface="Arial" panose="020B0604020202020204" pitchFamily="34" charset="0"/>
                    <a:cs typeface="Arial" panose="020B0604020202020204" pitchFamily="34" charset="0"/>
                  </a:rPr>
                  <a:t>,then we choose </a:t>
                </a:r>
                <a14:m>
                  <m:oMath xmlns:m="http://schemas.openxmlformats.org/officeDocument/2006/math">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𝑋</m:t>
                        </m:r>
                      </m:e>
                      <m:sub>
                        <m:r>
                          <a:rPr lang="en-US" altLang="zh-CN" sz="2000" b="0" i="1" smtClean="0">
                            <a:latin typeface="Cambria Math" panose="02040503050406030204" pitchFamily="18" charset="0"/>
                            <a:cs typeface="Arial" panose="020B0604020202020204" pitchFamily="34" charset="0"/>
                          </a:rPr>
                          <m:t>7</m:t>
                        </m:r>
                      </m:sub>
                    </m:sSub>
                  </m:oMath>
                </a14:m>
                <a:r>
                  <a:rPr lang="en-US" altLang="zh-CN" sz="2000" dirty="0">
                    <a:latin typeface="Arial" panose="020B0604020202020204" pitchFamily="34" charset="0"/>
                    <a:cs typeface="Arial" panose="020B0604020202020204" pitchFamily="34" charset="0"/>
                  </a:rPr>
                  <a:t> as it exceeds the bootstrapped maximum statistics.</a:t>
                </a:r>
              </a:p>
              <a:p>
                <a:pPr>
                  <a:lnSpc>
                    <a:spcPct val="160000"/>
                  </a:lnSpc>
                  <a:spcBef>
                    <a:spcPts val="0"/>
                  </a:spcBef>
                </a:pPr>
                <a:r>
                  <a:rPr lang="en-US" altLang="zh-CN" sz="2000" dirty="0">
                    <a:latin typeface="Arial" panose="020B0604020202020204" pitchFamily="34" charset="0"/>
                    <a:cs typeface="Arial" panose="020B0604020202020204" pitchFamily="34" charset="0"/>
                  </a:rPr>
                  <a:t>Then we add </a:t>
                </a:r>
                <a14:m>
                  <m:oMath xmlns:m="http://schemas.openxmlformats.org/officeDocument/2006/math">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𝑋</m:t>
                        </m:r>
                      </m:e>
                      <m:sub>
                        <m:r>
                          <a:rPr lang="en-US" altLang="zh-CN" sz="2000" b="0" i="1" smtClean="0">
                            <a:latin typeface="Cambria Math" panose="02040503050406030204" pitchFamily="18" charset="0"/>
                            <a:cs typeface="Arial" panose="020B0604020202020204" pitchFamily="34" charset="0"/>
                          </a:rPr>
                          <m:t>7</m:t>
                        </m:r>
                      </m:sub>
                    </m:sSub>
                  </m:oMath>
                </a14:m>
                <a:r>
                  <a:rPr lang="en-US" altLang="zh-CN" sz="2000" dirty="0">
                    <a:latin typeface="Arial" panose="020B0604020202020204" pitchFamily="34" charset="0"/>
                    <a:cs typeface="Arial" panose="020B0604020202020204" pitchFamily="34" charset="0"/>
                  </a:rPr>
                  <a:t> in the original function and repeat all above </a:t>
                </a:r>
                <a:r>
                  <a:rPr lang="en-US" altLang="zh-CN" sz="2000" dirty="0" err="1">
                    <a:latin typeface="Arial" panose="020B0604020202020204" pitchFamily="34" charset="0"/>
                    <a:cs typeface="Arial" panose="020B0604020202020204" pitchFamily="34" charset="0"/>
                  </a:rPr>
                  <a:t>tp</a:t>
                </a:r>
                <a:r>
                  <a:rPr lang="en-US" altLang="zh-CN" sz="2000" dirty="0">
                    <a:latin typeface="Arial" panose="020B0604020202020204" pitchFamily="34" charset="0"/>
                    <a:cs typeface="Arial" panose="020B0604020202020204" pitchFamily="34" charset="0"/>
                  </a:rPr>
                  <a:t> build up the model.</a:t>
                </a:r>
              </a:p>
              <a:p>
                <a:pPr marL="0" indent="0">
                  <a:lnSpc>
                    <a:spcPct val="150000"/>
                  </a:lnSpc>
                  <a:spcBef>
                    <a:spcPts val="0"/>
                  </a:spcBef>
                  <a:buNone/>
                </a:pPr>
                <a:endParaRPr lang="en-US" altLang="zh-CN" sz="2000" dirty="0">
                  <a:latin typeface="Arial" panose="020B0604020202020204" pitchFamily="34" charset="0"/>
                  <a:cs typeface="Arial" panose="020B0604020202020204" pitchFamily="34" charset="0"/>
                </a:endParaRPr>
              </a:p>
            </p:txBody>
          </p:sp>
        </mc:Choice>
        <mc:Fallback xmlns="">
          <p:sp>
            <p:nvSpPr>
              <p:cNvPr id="15" name="内容占位符 14">
                <a:extLst>
                  <a:ext uri="{FF2B5EF4-FFF2-40B4-BE49-F238E27FC236}">
                    <a16:creationId xmlns:a16="http://schemas.microsoft.com/office/drawing/2014/main" id="{694F0E88-305E-4590-A878-23B33C0F70CD}"/>
                  </a:ext>
                </a:extLst>
              </p:cNvPr>
              <p:cNvSpPr>
                <a:spLocks noGrp="1" noRot="1" noChangeAspect="1" noMove="1" noResize="1" noEditPoints="1" noAdjustHandles="1" noChangeArrowheads="1" noChangeShapeType="1" noTextEdit="1"/>
              </p:cNvSpPr>
              <p:nvPr>
                <p:ph idx="1"/>
              </p:nvPr>
            </p:nvSpPr>
            <p:spPr>
              <a:xfrm>
                <a:off x="467361" y="1384618"/>
                <a:ext cx="7886700" cy="5336858"/>
              </a:xfrm>
              <a:blipFill>
                <a:blip r:embed="rId2"/>
                <a:stretch>
                  <a:fillRect l="-696" r="-61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503602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E97E0529-D080-4835-B426-F7DD02057D0B}"/>
              </a:ext>
            </a:extLst>
          </p:cNvPr>
          <p:cNvSpPr>
            <a:spLocks noGrp="1"/>
          </p:cNvSpPr>
          <p:nvPr>
            <p:ph type="dt" sz="half" idx="10"/>
          </p:nvPr>
        </p:nvSpPr>
        <p:spPr/>
        <p:txBody>
          <a:bodyPr/>
          <a:lstStyle/>
          <a:p>
            <a:fld id="{ADFE52AC-F11E-44CD-AE0F-1C47DD94E4BE}" type="datetime1">
              <a:rPr lang="zh-CN" altLang="en-US" smtClean="0"/>
              <a:t>2020/11/7</a:t>
            </a:fld>
            <a:endParaRPr lang="zh-CN" altLang="en-US"/>
          </a:p>
        </p:txBody>
      </p:sp>
      <p:sp>
        <p:nvSpPr>
          <p:cNvPr id="5" name="页脚占位符 4">
            <a:extLst>
              <a:ext uri="{FF2B5EF4-FFF2-40B4-BE49-F238E27FC236}">
                <a16:creationId xmlns:a16="http://schemas.microsoft.com/office/drawing/2014/main" id="{FD7AD22E-248B-4EAB-AA77-258860A78814}"/>
              </a:ext>
            </a:extLst>
          </p:cNvPr>
          <p:cNvSpPr>
            <a:spLocks noGrp="1"/>
          </p:cNvSpPr>
          <p:nvPr>
            <p:ph type="ftr" sz="quarter" idx="11"/>
          </p:nvPr>
        </p:nvSpPr>
        <p:spPr/>
        <p:txBody>
          <a:bodyPr/>
          <a:lstStyle/>
          <a:p>
            <a:r>
              <a:rPr lang="zh-CN" altLang="en-US" dirty="0"/>
              <a:t>雷印如</a:t>
            </a:r>
          </a:p>
        </p:txBody>
      </p:sp>
      <p:sp>
        <p:nvSpPr>
          <p:cNvPr id="6" name="灯片编号占位符 5">
            <a:extLst>
              <a:ext uri="{FF2B5EF4-FFF2-40B4-BE49-F238E27FC236}">
                <a16:creationId xmlns:a16="http://schemas.microsoft.com/office/drawing/2014/main" id="{AF8F9BC1-F486-493E-B064-A7D818EA9B57}"/>
              </a:ext>
            </a:extLst>
          </p:cNvPr>
          <p:cNvSpPr>
            <a:spLocks noGrp="1"/>
          </p:cNvSpPr>
          <p:nvPr>
            <p:ph type="sldNum" sz="quarter" idx="12"/>
          </p:nvPr>
        </p:nvSpPr>
        <p:spPr/>
        <p:txBody>
          <a:bodyPr/>
          <a:lstStyle/>
          <a:p>
            <a:fld id="{6131721A-95F3-4C10-B9AE-0F28F1BB9086}" type="slidenum">
              <a:rPr lang="zh-CN" altLang="en-US" smtClean="0"/>
              <a:t>100</a:t>
            </a:fld>
            <a:endParaRPr lang="zh-CN" altLang="en-US"/>
          </a:p>
        </p:txBody>
      </p:sp>
      <p:sp>
        <p:nvSpPr>
          <p:cNvPr id="7" name="标题 1">
            <a:extLst>
              <a:ext uri="{FF2B5EF4-FFF2-40B4-BE49-F238E27FC236}">
                <a16:creationId xmlns:a16="http://schemas.microsoft.com/office/drawing/2014/main" id="{27BB40F6-F71F-4947-9465-58375E2BC0E9}"/>
              </a:ext>
            </a:extLst>
          </p:cNvPr>
          <p:cNvSpPr txBox="1">
            <a:spLocks/>
          </p:cNvSpPr>
          <p:nvPr/>
        </p:nvSpPr>
        <p:spPr>
          <a:xfrm>
            <a:off x="0" y="1370343"/>
            <a:ext cx="9144001" cy="25423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latin typeface="Arial" panose="020B0604020202020204" pitchFamily="34" charset="0"/>
                <a:cs typeface="Arial" panose="020B0604020202020204" pitchFamily="34" charset="0"/>
              </a:rPr>
              <a:t>False (and Missed) Discoveries in</a:t>
            </a:r>
          </a:p>
          <a:p>
            <a:pPr algn="ctr"/>
            <a:r>
              <a:rPr lang="en-US" altLang="zh-CN" dirty="0">
                <a:latin typeface="Arial" panose="020B0604020202020204" pitchFamily="34" charset="0"/>
                <a:cs typeface="Arial" panose="020B0604020202020204" pitchFamily="34" charset="0"/>
              </a:rPr>
              <a:t>Financial Economics</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8" name="副标题 2">
            <a:extLst>
              <a:ext uri="{FF2B5EF4-FFF2-40B4-BE49-F238E27FC236}">
                <a16:creationId xmlns:a16="http://schemas.microsoft.com/office/drawing/2014/main" id="{4E39A304-1973-46A9-BC2D-B6CD504BEFEA}"/>
              </a:ext>
            </a:extLst>
          </p:cNvPr>
          <p:cNvSpPr txBox="1">
            <a:spLocks/>
          </p:cNvSpPr>
          <p:nvPr/>
        </p:nvSpPr>
        <p:spPr>
          <a:xfrm>
            <a:off x="-1" y="4231285"/>
            <a:ext cx="9015957" cy="17440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t-IT" altLang="zh-CN" sz="2000" dirty="0">
                <a:latin typeface="Arial" panose="020B0604020202020204" pitchFamily="34" charset="0"/>
                <a:cs typeface="Arial" panose="020B0604020202020204" pitchFamily="34" charset="0"/>
              </a:rPr>
              <a:t>Harvey. C., Liu</a:t>
            </a:r>
            <a:r>
              <a:rPr lang="en-US" altLang="zh-CN" sz="2000" dirty="0">
                <a:latin typeface="Arial" panose="020B0604020202020204" pitchFamily="34" charset="0"/>
                <a:cs typeface="Arial" panose="020B0604020202020204" pitchFamily="34" charset="0"/>
              </a:rPr>
              <a:t>.</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Y</a:t>
            </a:r>
            <a:r>
              <a:rPr lang="it-IT" altLang="zh-CN" sz="2000" dirty="0">
                <a:latin typeface="Arial" panose="020B0604020202020204" pitchFamily="34" charset="0"/>
                <a:cs typeface="Arial" panose="020B0604020202020204" pitchFamily="34" charset="0"/>
              </a:rPr>
              <a:t>. </a:t>
            </a:r>
            <a:endParaRPr lang="fi-FI" altLang="zh-CN" sz="2000" dirty="0">
              <a:latin typeface="Arial" panose="020B0604020202020204" pitchFamily="34" charset="0"/>
              <a:cs typeface="Arial" panose="020B0604020202020204" pitchFamily="34" charset="0"/>
            </a:endParaRPr>
          </a:p>
          <a:p>
            <a:pPr marL="0" indent="0" algn="ctr">
              <a:buNone/>
            </a:pPr>
            <a:r>
              <a:rPr lang="en-US" altLang="zh-CN" sz="2000" dirty="0">
                <a:latin typeface="Arial" panose="020B0604020202020204" pitchFamily="34" charset="0"/>
                <a:cs typeface="Arial" panose="020B0604020202020204" pitchFamily="34" charset="0"/>
              </a:rPr>
              <a:t>Journal of Finance, 2019.</a:t>
            </a:r>
          </a:p>
        </p:txBody>
      </p:sp>
    </p:spTree>
    <p:extLst>
      <p:ext uri="{BB962C8B-B14F-4D97-AF65-F5344CB8AC3E}">
        <p14:creationId xmlns:p14="http://schemas.microsoft.com/office/powerpoint/2010/main" val="278140826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en-US" altLang="zh-CN" dirty="0">
                <a:latin typeface="Arial" panose="020B0604020202020204" pitchFamily="34" charset="0"/>
                <a:cs typeface="Arial" panose="020B0604020202020204" pitchFamily="34" charset="0"/>
              </a:rPr>
              <a:t>Motivation</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101</a:t>
            </a:fld>
            <a:endParaRPr lang="zh-CN" altLang="en-US"/>
          </a:p>
        </p:txBody>
      </p:sp>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0" y="1325563"/>
            <a:ext cx="8310879" cy="5030788"/>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Given the difficulty in determining the Type II error rate, current multiple testing adjustments often focus only on Type I errors.</a:t>
            </a:r>
          </a:p>
          <a:p>
            <a:pPr>
              <a:lnSpc>
                <a:spcPct val="150000"/>
              </a:lnSpc>
            </a:pPr>
            <a:r>
              <a:rPr lang="en-US" altLang="zh-CN" sz="2000" dirty="0">
                <a:latin typeface="Arial" panose="020B0604020202020204" pitchFamily="34" charset="0"/>
                <a:cs typeface="Arial" panose="020B0604020202020204" pitchFamily="34" charset="0"/>
              </a:rPr>
              <a:t>Whether these methods have good performance in terms of Type I error rates and what the implied Type II error rates would be thus remain open questions.</a:t>
            </a:r>
          </a:p>
          <a:p>
            <a:pPr>
              <a:lnSpc>
                <a:spcPct val="150000"/>
              </a:lnSpc>
            </a:pPr>
            <a:r>
              <a:rPr lang="en-US" altLang="zh-CN" sz="2000" dirty="0">
                <a:latin typeface="Arial" panose="020B0604020202020204" pitchFamily="34" charset="0"/>
                <a:cs typeface="Arial" panose="020B0604020202020204" pitchFamily="34" charset="0"/>
              </a:rPr>
              <a:t>Assumptions become increasingly untenable when we have a large collection of tests(cross-sectional dependence).</a:t>
            </a:r>
          </a:p>
          <a:p>
            <a:pPr>
              <a:lnSpc>
                <a:spcPct val="150000"/>
              </a:lnSpc>
            </a:pPr>
            <a:r>
              <a:rPr lang="en-US" altLang="zh-CN" sz="2000" dirty="0">
                <a:latin typeface="Arial" panose="020B0604020202020204" pitchFamily="34" charset="0"/>
                <a:cs typeface="Arial" panose="020B0604020202020204" pitchFamily="34" charset="0"/>
              </a:rPr>
              <a:t>When there are multiple tests, even the definitions of Type I and Type II error rates become less straightforward as it may be more consistent with the manager’s objective function.</a:t>
            </a:r>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22049404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en-US" altLang="zh-CN" dirty="0">
                <a:latin typeface="Arial" panose="020B0604020202020204" pitchFamily="34" charset="0"/>
                <a:cs typeface="Arial" panose="020B0604020202020204" pitchFamily="34" charset="0"/>
              </a:rPr>
              <a:t>Type I and II Error</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102</a:t>
            </a:fld>
            <a:endParaRPr lang="zh-CN" altLang="en-US"/>
          </a:p>
        </p:txBody>
      </p:sp>
      <p:pic>
        <p:nvPicPr>
          <p:cNvPr id="4" name="内容占位符 3">
            <a:extLst>
              <a:ext uri="{FF2B5EF4-FFF2-40B4-BE49-F238E27FC236}">
                <a16:creationId xmlns:a16="http://schemas.microsoft.com/office/drawing/2014/main" id="{E4C03F82-279A-4F15-877E-E3688A649B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6200000">
            <a:off x="2091313" y="459712"/>
            <a:ext cx="4961373" cy="6615165"/>
          </a:xfrm>
        </p:spPr>
      </p:pic>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pic>
        <p:nvPicPr>
          <p:cNvPr id="6" name="图片 5">
            <a:extLst>
              <a:ext uri="{FF2B5EF4-FFF2-40B4-BE49-F238E27FC236}">
                <a16:creationId xmlns:a16="http://schemas.microsoft.com/office/drawing/2014/main" id="{620D634D-3DB1-4E95-A5D3-81A271DB18A1}"/>
              </a:ext>
            </a:extLst>
          </p:cNvPr>
          <p:cNvPicPr>
            <a:picLocks noChangeAspect="1"/>
          </p:cNvPicPr>
          <p:nvPr/>
        </p:nvPicPr>
        <p:blipFill>
          <a:blip r:embed="rId3"/>
          <a:stretch>
            <a:fillRect/>
          </a:stretch>
        </p:blipFill>
        <p:spPr>
          <a:xfrm>
            <a:off x="1151890" y="5178217"/>
            <a:ext cx="7124700" cy="1123950"/>
          </a:xfrm>
          <a:prstGeom prst="rect">
            <a:avLst/>
          </a:prstGeom>
        </p:spPr>
      </p:pic>
      <p:pic>
        <p:nvPicPr>
          <p:cNvPr id="10" name="图片 9">
            <a:extLst>
              <a:ext uri="{FF2B5EF4-FFF2-40B4-BE49-F238E27FC236}">
                <a16:creationId xmlns:a16="http://schemas.microsoft.com/office/drawing/2014/main" id="{2C7E40DB-21AF-4E2E-817A-738DCC42BE49}"/>
              </a:ext>
            </a:extLst>
          </p:cNvPr>
          <p:cNvPicPr>
            <a:picLocks noChangeAspect="1"/>
          </p:cNvPicPr>
          <p:nvPr/>
        </p:nvPicPr>
        <p:blipFill>
          <a:blip r:embed="rId4"/>
          <a:stretch>
            <a:fillRect/>
          </a:stretch>
        </p:blipFill>
        <p:spPr>
          <a:xfrm>
            <a:off x="628650" y="4891840"/>
            <a:ext cx="1510032" cy="1383234"/>
          </a:xfrm>
          <a:prstGeom prst="rect">
            <a:avLst/>
          </a:prstGeom>
        </p:spPr>
      </p:pic>
    </p:spTree>
    <p:extLst>
      <p:ext uri="{BB962C8B-B14F-4D97-AF65-F5344CB8AC3E}">
        <p14:creationId xmlns:p14="http://schemas.microsoft.com/office/powerpoint/2010/main" val="30398248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en-US" altLang="zh-CN" dirty="0">
                <a:latin typeface="Arial" panose="020B0604020202020204" pitchFamily="34" charset="0"/>
                <a:cs typeface="Arial" panose="020B0604020202020204" pitchFamily="34" charset="0"/>
              </a:rPr>
              <a:t>Test Power</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103</a:t>
            </a:fld>
            <a:endParaRPr lang="zh-CN" altLang="en-US"/>
          </a:p>
        </p:txBody>
      </p:sp>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0" y="1325563"/>
            <a:ext cx="8310879" cy="5030788"/>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Why is test power important for research in financial economics? </a:t>
            </a:r>
          </a:p>
          <a:p>
            <a:pPr>
              <a:lnSpc>
                <a:spcPct val="150000"/>
              </a:lnSpc>
            </a:pPr>
            <a:r>
              <a:rPr lang="en-US" altLang="zh-CN" sz="2000" dirty="0">
                <a:latin typeface="Arial" panose="020B0604020202020204" pitchFamily="34" charset="0"/>
                <a:cs typeface="Arial" panose="020B0604020202020204" pitchFamily="34" charset="0"/>
              </a:rPr>
              <a:t>On the one hand, when a study’s main finding is the nonexistence of an effect, test power directly affects the credibility of the finding because it determines the probability of not rejecting the null hypothesis when the effect is true</a:t>
            </a:r>
          </a:p>
          <a:p>
            <a:pPr>
              <a:lnSpc>
                <a:spcPct val="150000"/>
              </a:lnSpc>
            </a:pPr>
            <a:r>
              <a:rPr lang="en-US" altLang="zh-CN" sz="2000" dirty="0">
                <a:latin typeface="Arial" panose="020B0604020202020204" pitchFamily="34" charset="0"/>
                <a:ea typeface="Cambria Math" panose="02040503050406030204" pitchFamily="18" charset="0"/>
                <a:cs typeface="Arial" panose="020B0604020202020204" pitchFamily="34" charset="0"/>
              </a:rPr>
              <a:t>On the other hand, when the main finding is the rejection of the null hypothesis, this finding often has to survive against alternative hypotheses. Low test power for alternative explanations generates a high Type I error rate for the main hypothesis </a:t>
            </a:r>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110798555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en-US" altLang="zh-CN" dirty="0">
                <a:latin typeface="Arial" panose="020B0604020202020204" pitchFamily="34" charset="0"/>
                <a:cs typeface="Arial" panose="020B0604020202020204" pitchFamily="34" charset="0"/>
              </a:rPr>
              <a:t>Research Design</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104</a:t>
            </a:fld>
            <a:endParaRPr lang="zh-CN" altLang="en-US"/>
          </a:p>
        </p:txBody>
      </p:sp>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0" y="1325563"/>
            <a:ext cx="8310879" cy="5030788"/>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First, we introduce a framework that offers an intuitive definition of test power.</a:t>
            </a:r>
          </a:p>
          <a:p>
            <a:pPr>
              <a:lnSpc>
                <a:spcPct val="150000"/>
              </a:lnSpc>
            </a:pPr>
            <a:r>
              <a:rPr lang="en-US" altLang="zh-CN" sz="2000" dirty="0">
                <a:latin typeface="Arial" panose="020B0604020202020204" pitchFamily="34" charset="0"/>
                <a:cs typeface="Arial" panose="020B0604020202020204" pitchFamily="34" charset="0"/>
              </a:rPr>
              <a:t>Second, we employ a double-bootstrap approach that can flexibly (i.e., specific to a particular data set) estimate test power. </a:t>
            </a:r>
          </a:p>
          <a:p>
            <a:pPr>
              <a:lnSpc>
                <a:spcPct val="150000"/>
              </a:lnSpc>
            </a:pPr>
            <a:r>
              <a:rPr lang="en-US" altLang="zh-CN" sz="2000" dirty="0">
                <a:latin typeface="Arial" panose="020B0604020202020204" pitchFamily="34" charset="0"/>
                <a:cs typeface="Arial" panose="020B0604020202020204" pitchFamily="34" charset="0"/>
              </a:rPr>
              <a:t>Finally, we illustrate how taking test power into account can materially change our interpretation of important research findings in the current literature.</a:t>
            </a:r>
            <a:endParaRPr lang="en-US" altLang="zh-CN" sz="2000" dirty="0">
              <a:latin typeface="Arial" panose="020B0604020202020204" pitchFamily="34" charset="0"/>
              <a:ea typeface="Cambria Math" panose="02040503050406030204" pitchFamily="18" charset="0"/>
              <a:cs typeface="Arial" panose="020B0604020202020204" pitchFamily="34" charset="0"/>
            </a:endParaRPr>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27040968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en-US" altLang="zh-CN" dirty="0">
                <a:latin typeface="Arial" panose="020B0604020202020204" pitchFamily="34" charset="0"/>
                <a:cs typeface="Arial" panose="020B0604020202020204" pitchFamily="34" charset="0"/>
              </a:rPr>
              <a:t>Testing outcomes</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105</a:t>
            </a:fld>
            <a:endParaRPr lang="zh-CN" altLang="en-US"/>
          </a:p>
        </p:txBody>
      </p:sp>
      <p:pic>
        <p:nvPicPr>
          <p:cNvPr id="6" name="内容占位符 5">
            <a:extLst>
              <a:ext uri="{FF2B5EF4-FFF2-40B4-BE49-F238E27FC236}">
                <a16:creationId xmlns:a16="http://schemas.microsoft.com/office/drawing/2014/main" id="{F9CFACCB-08F7-4563-A5C5-C8BC3EBADEB8}"/>
              </a:ext>
            </a:extLst>
          </p:cNvPr>
          <p:cNvPicPr>
            <a:picLocks noGrp="1" noChangeAspect="1"/>
          </p:cNvPicPr>
          <p:nvPr>
            <p:ph idx="1"/>
          </p:nvPr>
        </p:nvPicPr>
        <p:blipFill>
          <a:blip r:embed="rId2"/>
          <a:stretch>
            <a:fillRect/>
          </a:stretch>
        </p:blipFill>
        <p:spPr>
          <a:xfrm>
            <a:off x="355601" y="3827941"/>
            <a:ext cx="4175759" cy="687612"/>
          </a:xfrm>
          <a:prstGeom prst="rect">
            <a:avLst/>
          </a:prstGeom>
        </p:spPr>
      </p:pic>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pic>
        <p:nvPicPr>
          <p:cNvPr id="4" name="图片 3">
            <a:extLst>
              <a:ext uri="{FF2B5EF4-FFF2-40B4-BE49-F238E27FC236}">
                <a16:creationId xmlns:a16="http://schemas.microsoft.com/office/drawing/2014/main" id="{D2163C82-6A67-4317-9C2F-B44F947B65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976" y="1328484"/>
            <a:ext cx="7131888" cy="2384996"/>
          </a:xfrm>
          <a:prstGeom prst="rect">
            <a:avLst/>
          </a:prstGeom>
        </p:spPr>
      </p:pic>
      <p:pic>
        <p:nvPicPr>
          <p:cNvPr id="10" name="图片 9">
            <a:extLst>
              <a:ext uri="{FF2B5EF4-FFF2-40B4-BE49-F238E27FC236}">
                <a16:creationId xmlns:a16="http://schemas.microsoft.com/office/drawing/2014/main" id="{9BE80D19-C121-4252-9515-6421572178A6}"/>
              </a:ext>
            </a:extLst>
          </p:cNvPr>
          <p:cNvPicPr>
            <a:picLocks noChangeAspect="1"/>
          </p:cNvPicPr>
          <p:nvPr/>
        </p:nvPicPr>
        <p:blipFill>
          <a:blip r:embed="rId4"/>
          <a:stretch>
            <a:fillRect/>
          </a:stretch>
        </p:blipFill>
        <p:spPr>
          <a:xfrm>
            <a:off x="284481" y="4770940"/>
            <a:ext cx="4175759" cy="752583"/>
          </a:xfrm>
          <a:prstGeom prst="rect">
            <a:avLst/>
          </a:prstGeom>
        </p:spPr>
      </p:pic>
      <p:pic>
        <p:nvPicPr>
          <p:cNvPr id="11" name="图片 10">
            <a:extLst>
              <a:ext uri="{FF2B5EF4-FFF2-40B4-BE49-F238E27FC236}">
                <a16:creationId xmlns:a16="http://schemas.microsoft.com/office/drawing/2014/main" id="{C4B89A73-3307-4F60-956A-F9F331B000A7}"/>
              </a:ext>
            </a:extLst>
          </p:cNvPr>
          <p:cNvPicPr>
            <a:picLocks noChangeAspect="1"/>
          </p:cNvPicPr>
          <p:nvPr/>
        </p:nvPicPr>
        <p:blipFill>
          <a:blip r:embed="rId5"/>
          <a:stretch>
            <a:fillRect/>
          </a:stretch>
        </p:blipFill>
        <p:spPr>
          <a:xfrm>
            <a:off x="284481" y="5726203"/>
            <a:ext cx="3299777" cy="776151"/>
          </a:xfrm>
          <a:prstGeom prst="rect">
            <a:avLst/>
          </a:prstGeom>
        </p:spPr>
      </p:pic>
      <p:pic>
        <p:nvPicPr>
          <p:cNvPr id="12" name="图片 11">
            <a:extLst>
              <a:ext uri="{FF2B5EF4-FFF2-40B4-BE49-F238E27FC236}">
                <a16:creationId xmlns:a16="http://schemas.microsoft.com/office/drawing/2014/main" id="{4F541967-0C0F-4A7E-9010-708B84AC766E}"/>
              </a:ext>
            </a:extLst>
          </p:cNvPr>
          <p:cNvPicPr>
            <a:picLocks noChangeAspect="1"/>
          </p:cNvPicPr>
          <p:nvPr/>
        </p:nvPicPr>
        <p:blipFill>
          <a:blip r:embed="rId6"/>
          <a:stretch>
            <a:fillRect/>
          </a:stretch>
        </p:blipFill>
        <p:spPr>
          <a:xfrm>
            <a:off x="5336224" y="3718268"/>
            <a:ext cx="2812097" cy="2095998"/>
          </a:xfrm>
          <a:prstGeom prst="rect">
            <a:avLst/>
          </a:prstGeom>
        </p:spPr>
      </p:pic>
    </p:spTree>
    <p:extLst>
      <p:ext uri="{BB962C8B-B14F-4D97-AF65-F5344CB8AC3E}">
        <p14:creationId xmlns:p14="http://schemas.microsoft.com/office/powerpoint/2010/main" val="20409388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en-US" altLang="zh-CN" dirty="0">
                <a:latin typeface="Arial" panose="020B0604020202020204" pitchFamily="34" charset="0"/>
                <a:cs typeface="Arial" panose="020B0604020202020204" pitchFamily="34" charset="0"/>
              </a:rPr>
              <a:t>Bootstrapped Error Rates</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106</a:t>
            </a:fld>
            <a:endParaRPr lang="zh-CN" altLang="en-US"/>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0" y="1325563"/>
                <a:ext cx="8310879" cy="5030788"/>
              </a:xfrm>
            </p:spPr>
            <p:txBody>
              <a:bodyPr>
                <a:normAutofit lnSpcReduction="10000"/>
              </a:bodyPr>
              <a:lstStyle/>
              <a:p>
                <a:pPr>
                  <a:lnSpc>
                    <a:spcPct val="150000"/>
                  </a:lnSpc>
                </a:pPr>
                <a:r>
                  <a:rPr lang="en-US" altLang="zh-CN" sz="2000" dirty="0">
                    <a:latin typeface="Arial" panose="020B0604020202020204" pitchFamily="34" charset="0"/>
                    <a:cs typeface="Arial" panose="020B0604020202020204" pitchFamily="34" charset="0"/>
                  </a:rPr>
                  <a:t>Suppose we have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𝑁</m:t>
                    </m:r>
                  </m:oMath>
                </a14:m>
                <a:r>
                  <a:rPr lang="en-US" altLang="zh-CN" sz="2000" dirty="0">
                    <a:latin typeface="Arial" panose="020B0604020202020204" pitchFamily="34" charset="0"/>
                    <a:cs typeface="Arial" panose="020B0604020202020204" pitchFamily="34" charset="0"/>
                  </a:rPr>
                  <a:t> strategies and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𝐷</m:t>
                    </m:r>
                  </m:oMath>
                </a14:m>
                <a:r>
                  <a:rPr lang="en-US" altLang="zh-CN" sz="2000" dirty="0">
                    <a:latin typeface="Arial" panose="020B0604020202020204" pitchFamily="34" charset="0"/>
                    <a:cs typeface="Arial" panose="020B0604020202020204" pitchFamily="34" charset="0"/>
                  </a:rPr>
                  <a:t> time periods. We arrange the data into a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𝐷</m:t>
                    </m:r>
                    <m:r>
                      <a:rPr lang="en-US" altLang="zh-CN" sz="2000" i="1" dirty="0" smtClean="0">
                        <a:latin typeface="Cambria Math" panose="02040503050406030204" pitchFamily="18" charset="0"/>
                        <a:cs typeface="Arial" panose="020B0604020202020204" pitchFamily="34" charset="0"/>
                      </a:rPr>
                      <m:t>×</m:t>
                    </m:r>
                    <m:r>
                      <a:rPr lang="en-US" altLang="zh-CN" sz="2000" i="1" dirty="0" smtClean="0">
                        <a:latin typeface="Cambria Math" panose="02040503050406030204" pitchFamily="18" charset="0"/>
                        <a:cs typeface="Arial" panose="020B0604020202020204" pitchFamily="34" charset="0"/>
                      </a:rPr>
                      <m:t>𝑁</m:t>
                    </m:r>
                    <m:r>
                      <a:rPr lang="en-US" altLang="zh-CN" sz="2000" i="1" dirty="0" smtClean="0">
                        <a:latin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cs typeface="Arial" panose="020B0604020202020204" pitchFamily="34" charset="0"/>
                  </a:rPr>
                  <a:t>data matrix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𝑋</m:t>
                        </m:r>
                      </m:e>
                      <m:sub>
                        <m:r>
                          <a:rPr lang="en-US" altLang="zh-CN" sz="2000" i="1" dirty="0" smtClean="0">
                            <a:latin typeface="Cambria Math" panose="02040503050406030204" pitchFamily="18" charset="0"/>
                            <a:cs typeface="Arial" panose="020B0604020202020204" pitchFamily="34" charset="0"/>
                          </a:rPr>
                          <m:t>0</m:t>
                        </m:r>
                      </m:sub>
                    </m:sSub>
                  </m:oMath>
                </a14:m>
                <a:r>
                  <a:rPr lang="en-US" altLang="zh-CN" sz="2000" dirty="0">
                    <a:latin typeface="Arial" panose="020B0604020202020204" pitchFamily="34" charset="0"/>
                    <a:cs typeface="Arial" panose="020B0604020202020204" pitchFamily="34" charset="0"/>
                  </a:rPr>
                  <a:t>. Suppose one believes that a fraction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𝑝</m:t>
                        </m:r>
                      </m:e>
                      <m:sub>
                        <m:r>
                          <a:rPr lang="en-US" altLang="zh-CN" sz="2000" i="1" dirty="0" smtClean="0">
                            <a:latin typeface="Cambria Math" panose="02040503050406030204" pitchFamily="18" charset="0"/>
                            <a:cs typeface="Arial" panose="020B0604020202020204" pitchFamily="34" charset="0"/>
                          </a:rPr>
                          <m:t>0</m:t>
                        </m:r>
                      </m:sub>
                    </m:sSub>
                    <m:r>
                      <a:rPr lang="en-US" altLang="zh-CN" sz="2000" i="1" dirty="0" smtClean="0">
                        <a:latin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cs typeface="Arial" panose="020B0604020202020204" pitchFamily="34" charset="0"/>
                  </a:rPr>
                  <a:t>of the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𝑁</m:t>
                    </m:r>
                  </m:oMath>
                </a14:m>
                <a:r>
                  <a:rPr lang="en-US" altLang="zh-CN" sz="2000" dirty="0">
                    <a:latin typeface="Arial" panose="020B0604020202020204" pitchFamily="34" charset="0"/>
                    <a:cs typeface="Arial" panose="020B0604020202020204" pitchFamily="34" charset="0"/>
                  </a:rPr>
                  <a:t> strategies are true.</a:t>
                </a:r>
              </a:p>
              <a:p>
                <a:pPr>
                  <a:lnSpc>
                    <a:spcPct val="150000"/>
                  </a:lnSpc>
                </a:pPr>
                <a:r>
                  <a:rPr lang="en-US" altLang="zh-CN" sz="2000" dirty="0">
                    <a:latin typeface="Arial" panose="020B0604020202020204" pitchFamily="34" charset="0"/>
                    <a:cs typeface="Arial" panose="020B0604020202020204" pitchFamily="34" charset="0"/>
                  </a:rPr>
                  <a:t>Although the choice of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𝑝</m:t>
                        </m:r>
                      </m:e>
                      <m:sub>
                        <m:r>
                          <a:rPr lang="en-US" altLang="zh-CN" sz="2000" i="1" dirty="0" smtClean="0">
                            <a:latin typeface="Cambria Math" panose="02040503050406030204" pitchFamily="18" charset="0"/>
                            <a:cs typeface="Arial" panose="020B0604020202020204" pitchFamily="34" charset="0"/>
                          </a:rPr>
                          <m:t>0</m:t>
                        </m:r>
                      </m:sub>
                    </m:sSub>
                  </m:oMath>
                </a14:m>
                <a:r>
                  <a:rPr lang="en-US" altLang="zh-CN" sz="2000" dirty="0">
                    <a:latin typeface="Arial" panose="020B0604020202020204" pitchFamily="34" charset="0"/>
                    <a:cs typeface="Arial" panose="020B0604020202020204" pitchFamily="34" charset="0"/>
                  </a:rPr>
                  <a:t> is inherently subjective, we offer several guidelines as to the </a:t>
                </a:r>
                <a:r>
                  <a:rPr lang="en-US" altLang="zh-CN" sz="2000" dirty="0">
                    <a:solidFill>
                      <a:srgbClr val="FF0000"/>
                    </a:solidFill>
                    <a:latin typeface="Arial" panose="020B0604020202020204" pitchFamily="34" charset="0"/>
                    <a:cs typeface="Arial" panose="020B0604020202020204" pitchFamily="34" charset="0"/>
                  </a:rPr>
                  <a:t>selection of an appropriate </a:t>
                </a:r>
                <a14:m>
                  <m:oMath xmlns:m="http://schemas.openxmlformats.org/officeDocument/2006/math">
                    <m:sSub>
                      <m:sSubPr>
                        <m:ctrlPr>
                          <a:rPr lang="en-US" altLang="zh-CN" sz="2000" b="0" i="1" dirty="0" smtClean="0">
                            <a:solidFill>
                              <a:srgbClr val="FF0000"/>
                            </a:solidFill>
                            <a:latin typeface="Cambria Math" panose="02040503050406030204" pitchFamily="18" charset="0"/>
                            <a:cs typeface="Arial" panose="020B0604020202020204" pitchFamily="34" charset="0"/>
                          </a:rPr>
                        </m:ctrlPr>
                      </m:sSubPr>
                      <m:e>
                        <m:r>
                          <a:rPr lang="en-US" altLang="zh-CN" sz="2000" i="1" dirty="0" smtClean="0">
                            <a:solidFill>
                              <a:srgbClr val="FF0000"/>
                            </a:solidFill>
                            <a:latin typeface="Cambria Math" panose="02040503050406030204" pitchFamily="18" charset="0"/>
                            <a:cs typeface="Arial" panose="020B0604020202020204" pitchFamily="34" charset="0"/>
                          </a:rPr>
                          <m:t>𝑝</m:t>
                        </m:r>
                      </m:e>
                      <m:sub>
                        <m:r>
                          <a:rPr lang="en-US" altLang="zh-CN" sz="2000" i="1" dirty="0" smtClean="0">
                            <a:solidFill>
                              <a:srgbClr val="FF0000"/>
                            </a:solidFill>
                            <a:latin typeface="Cambria Math" panose="02040503050406030204" pitchFamily="18" charset="0"/>
                            <a:cs typeface="Arial" panose="020B0604020202020204" pitchFamily="34" charset="0"/>
                          </a:rPr>
                          <m:t>0</m:t>
                        </m:r>
                      </m:sub>
                    </m:sSub>
                  </m:oMath>
                </a14:m>
                <a:r>
                  <a:rPr lang="en-US" altLang="zh-CN" sz="2000" dirty="0">
                    <a:latin typeface="Arial" panose="020B0604020202020204" pitchFamily="34" charset="0"/>
                    <a:cs typeface="Arial" panose="020B0604020202020204" pitchFamily="34" charset="0"/>
                  </a:rPr>
                  <a:t>. </a:t>
                </a:r>
              </a:p>
              <a:p>
                <a:pPr>
                  <a:lnSpc>
                    <a:spcPct val="150000"/>
                  </a:lnSpc>
                </a:pPr>
                <a:r>
                  <a:rPr lang="en-US" altLang="zh-CN" sz="2000" dirty="0">
                    <a:latin typeface="Arial" panose="020B0604020202020204" pitchFamily="34" charset="0"/>
                    <a:cs typeface="Arial" panose="020B0604020202020204" pitchFamily="34" charset="0"/>
                  </a:rPr>
                  <a:t>First, examination of the summary statistics for the data can help narrow the range of reasonable priors. </a:t>
                </a:r>
              </a:p>
              <a:p>
                <a:pPr>
                  <a:lnSpc>
                    <a:spcPct val="150000"/>
                  </a:lnSpc>
                </a:pPr>
                <a:r>
                  <a:rPr lang="en-US" altLang="zh-CN" sz="2000" dirty="0">
                    <a:latin typeface="Arial" panose="020B0604020202020204" pitchFamily="34" charset="0"/>
                    <a:cs typeface="Arial" panose="020B0604020202020204" pitchFamily="34" charset="0"/>
                  </a:rPr>
                  <a:t>Second, it may be a good idea to apply prior knowledge to elicit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𝑝</m:t>
                        </m:r>
                      </m:e>
                      <m:sub>
                        <m:r>
                          <a:rPr lang="en-US" altLang="zh-CN" sz="2000" i="1" dirty="0" smtClean="0">
                            <a:latin typeface="Cambria Math" panose="02040503050406030204" pitchFamily="18" charset="0"/>
                            <a:cs typeface="Arial" panose="020B0604020202020204" pitchFamily="34" charset="0"/>
                          </a:rPr>
                          <m:t>0</m:t>
                        </m:r>
                      </m:sub>
                    </m:sSub>
                  </m:oMath>
                </a14:m>
                <a:r>
                  <a:rPr lang="en-US" altLang="zh-CN" sz="2000" dirty="0">
                    <a:latin typeface="Arial" panose="020B0604020202020204" pitchFamily="34" charset="0"/>
                    <a:cs typeface="Arial" panose="020B0604020202020204" pitchFamily="34" charset="0"/>
                  </a:rPr>
                  <a:t>. </a:t>
                </a:r>
              </a:p>
              <a:p>
                <a:pPr>
                  <a:lnSpc>
                    <a:spcPct val="150000"/>
                  </a:lnSpc>
                </a:pPr>
                <a:r>
                  <a:rPr lang="en-US" altLang="zh-CN" sz="2000" dirty="0">
                    <a:latin typeface="Arial" panose="020B0604020202020204" pitchFamily="34" charset="0"/>
                    <a:cs typeface="Arial" panose="020B0604020202020204" pitchFamily="34" charset="0"/>
                  </a:rPr>
                  <a:t>Finally, we present a simulation framework that helps gauge the potential loss from applying different priors.</a:t>
                </a:r>
              </a:p>
            </p:txBody>
          </p:sp>
        </mc:Choice>
        <mc:Fallback xmlns="">
          <p:sp>
            <p:nvSpPr>
              <p:cNvPr id="8" name="内容占位符 2">
                <a:extLst>
                  <a:ext uri="{FF2B5EF4-FFF2-40B4-BE49-F238E27FC236}">
                    <a16:creationId xmlns:a16="http://schemas.microsoft.com/office/drawing/2014/main" id="{62BB2DDE-FA80-4CB0-8129-804C7171C4FD}"/>
                  </a:ext>
                </a:extLst>
              </p:cNvPr>
              <p:cNvSpPr>
                <a:spLocks noGrp="1" noRot="1" noChangeAspect="1" noMove="1" noResize="1" noEditPoints="1" noAdjustHandles="1" noChangeArrowheads="1" noChangeShapeType="1" noTextEdit="1"/>
              </p:cNvSpPr>
              <p:nvPr>
                <p:ph idx="1"/>
              </p:nvPr>
            </p:nvSpPr>
            <p:spPr>
              <a:xfrm>
                <a:off x="467360" y="1325563"/>
                <a:ext cx="8310879" cy="5030788"/>
              </a:xfrm>
              <a:blipFill>
                <a:blip r:embed="rId2"/>
                <a:stretch>
                  <a:fillRect l="-660" r="-660"/>
                </a:stretch>
              </a:blipFill>
            </p:spPr>
            <p:txBody>
              <a:bodyPr/>
              <a:lstStyle/>
              <a:p>
                <a:r>
                  <a:rPr lang="zh-CN" altLang="en-US">
                    <a:noFill/>
                  </a:rPr>
                  <a:t> </a:t>
                </a:r>
              </a:p>
            </p:txBody>
          </p:sp>
        </mc:Fallback>
      </mc:AlternateContent>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143979980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en-US" altLang="zh-CN" dirty="0" err="1">
                <a:latin typeface="Arial" panose="020B0604020202020204" pitchFamily="34" charset="0"/>
                <a:cs typeface="Arial" panose="020B0604020202020204" pitchFamily="34" charset="0"/>
              </a:rPr>
              <a:t>Fama</a:t>
            </a:r>
            <a:r>
              <a:rPr lang="en-US" altLang="zh-CN" dirty="0">
                <a:latin typeface="Arial" panose="020B0604020202020204" pitchFamily="34" charset="0"/>
                <a:cs typeface="Arial" panose="020B0604020202020204" pitchFamily="34" charset="0"/>
              </a:rPr>
              <a:t> and French (2010)</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107</a:t>
            </a:fld>
            <a:endParaRPr lang="zh-CN" altLang="en-US"/>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0" y="1325562"/>
                <a:ext cx="8310879" cy="5288597"/>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Fama and French (2010) subtracted the in-sample alpha estimate from each fund’s return to generate a “pseudo” sample of funds whose alphas are precisely zero. Let this sample be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𝑌</m:t>
                        </m:r>
                      </m:e>
                      <m:sub>
                        <m:r>
                          <a:rPr lang="en-US" altLang="zh-CN" sz="2000" i="1" dirty="0" smtClean="0">
                            <a:latin typeface="Cambria Math" panose="02040503050406030204" pitchFamily="18" charset="0"/>
                            <a:cs typeface="Arial" panose="020B0604020202020204" pitchFamily="34" charset="0"/>
                          </a:rPr>
                          <m:t>0</m:t>
                        </m:r>
                      </m:sub>
                    </m:sSub>
                  </m:oMath>
                </a14:m>
                <a:r>
                  <a:rPr lang="en-US" altLang="zh-CN" sz="2000" dirty="0">
                    <a:latin typeface="Arial" panose="020B0604020202020204" pitchFamily="34" charset="0"/>
                    <a:cs typeface="Arial" panose="020B0604020202020204" pitchFamily="34" charset="0"/>
                  </a:rPr>
                  <a:t>.</a:t>
                </a:r>
              </a:p>
              <a:p>
                <a:pPr>
                  <a:lnSpc>
                    <a:spcPct val="150000"/>
                  </a:lnSpc>
                </a:pPr>
                <a:r>
                  <a:rPr lang="en-US" altLang="zh-CN" sz="2000" dirty="0">
                    <a:latin typeface="Arial" panose="020B0604020202020204" pitchFamily="34" charset="0"/>
                    <a:cs typeface="Arial" panose="020B0604020202020204" pitchFamily="34" charset="0"/>
                  </a:rPr>
                  <a:t>Then bootstrapping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𝑌</m:t>
                        </m:r>
                      </m:e>
                      <m:sub>
                        <m:r>
                          <a:rPr lang="en-US" altLang="zh-CN" sz="2000" i="1" dirty="0" smtClean="0">
                            <a:latin typeface="Cambria Math" panose="02040503050406030204" pitchFamily="18" charset="0"/>
                            <a:cs typeface="Arial" panose="020B0604020202020204" pitchFamily="34" charset="0"/>
                          </a:rPr>
                          <m:t>0</m:t>
                        </m:r>
                      </m:sub>
                    </m:sSub>
                  </m:oMath>
                </a14:m>
                <a:r>
                  <a:rPr lang="en-US" altLang="zh-CN" sz="2000" dirty="0">
                    <a:latin typeface="Arial" panose="020B0604020202020204" pitchFamily="34" charset="0"/>
                    <a:cs typeface="Arial" panose="020B0604020202020204" pitchFamily="34" charset="0"/>
                  </a:rPr>
                  <a:t> to generate distributions of the cross section of t-statistics and compare these bootstrapped distributions to the actual distribution to draw inferences, if the null hypothesis is (falsely) rejected, then take the average rejection rate as the Type I error rate.</a:t>
                </a:r>
              </a:p>
              <a:p>
                <a:pPr>
                  <a:lnSpc>
                    <a:spcPct val="150000"/>
                  </a:lnSpc>
                </a:pPr>
                <a:r>
                  <a:rPr lang="en-US" altLang="zh-CN" sz="2000" dirty="0">
                    <a:latin typeface="Arial" panose="020B0604020202020204" pitchFamily="34" charset="0"/>
                    <a:cs typeface="Arial" panose="020B0604020202020204" pitchFamily="34" charset="0"/>
                  </a:rPr>
                  <a:t>More specifically, we bootstrap the time periods to perturb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𝑌</m:t>
                        </m:r>
                      </m:e>
                      <m:sub>
                        <m:r>
                          <a:rPr lang="en-US" altLang="zh-CN" sz="2000" i="1" dirty="0" smtClean="0">
                            <a:latin typeface="Cambria Math" panose="02040503050406030204" pitchFamily="18" charset="0"/>
                            <a:cs typeface="Arial" panose="020B0604020202020204" pitchFamily="34" charset="0"/>
                          </a:rPr>
                          <m:t>0</m:t>
                        </m:r>
                      </m:sub>
                    </m:sSub>
                  </m:oMath>
                </a14:m>
                <a:r>
                  <a:rPr lang="en-US" altLang="zh-CN" sz="2000" dirty="0">
                    <a:latin typeface="Arial" panose="020B0604020202020204" pitchFamily="34" charset="0"/>
                    <a:cs typeface="Arial" panose="020B0604020202020204" pitchFamily="34" charset="0"/>
                  </a:rPr>
                  <a:t>. This is where our approach departs from </a:t>
                </a:r>
                <a:r>
                  <a:rPr lang="en-US" altLang="zh-CN" sz="2000" dirty="0" err="1">
                    <a:latin typeface="Arial" panose="020B0604020202020204" pitchFamily="34" charset="0"/>
                    <a:cs typeface="Arial" panose="020B0604020202020204" pitchFamily="34" charset="0"/>
                  </a:rPr>
                  <a:t>Fama</a:t>
                </a:r>
                <a:r>
                  <a:rPr lang="en-US" altLang="zh-CN" sz="2000" dirty="0">
                    <a:latin typeface="Arial" panose="020B0604020202020204" pitchFamily="34" charset="0"/>
                    <a:cs typeface="Arial" panose="020B0604020202020204" pitchFamily="34" charset="0"/>
                  </a:rPr>
                  <a:t> and French (2010)—while they make a one shot decision for </a:t>
                </a:r>
                <a14:m>
                  <m:oMath xmlns:m="http://schemas.openxmlformats.org/officeDocument/2006/math">
                    <m:sSub>
                      <m:sSubPr>
                        <m:ctrlPr>
                          <a:rPr lang="en-US" altLang="zh-CN" sz="2000" i="1" dirty="0">
                            <a:latin typeface="Cambria Math" panose="02040503050406030204" pitchFamily="18" charset="0"/>
                            <a:cs typeface="Arial" panose="020B0604020202020204" pitchFamily="34" charset="0"/>
                          </a:rPr>
                        </m:ctrlPr>
                      </m:sSubPr>
                      <m:e>
                        <m:r>
                          <a:rPr lang="en-US" altLang="zh-CN" sz="2000" i="1" dirty="0">
                            <a:latin typeface="Cambria Math" panose="02040503050406030204" pitchFamily="18" charset="0"/>
                            <a:cs typeface="Arial" panose="020B0604020202020204" pitchFamily="34" charset="0"/>
                          </a:rPr>
                          <m:t>𝑌</m:t>
                        </m:r>
                      </m:e>
                      <m:sub>
                        <m:r>
                          <a:rPr lang="en-US" altLang="zh-CN" sz="2000" i="1" dirty="0">
                            <a:latin typeface="Cambria Math" panose="02040503050406030204" pitchFamily="18" charset="0"/>
                            <a:cs typeface="Arial" panose="020B0604020202020204" pitchFamily="34" charset="0"/>
                          </a:rPr>
                          <m:t>0</m:t>
                        </m:r>
                      </m:sub>
                    </m:sSub>
                  </m:oMath>
                </a14:m>
                <a:endParaRPr lang="en-US" altLang="zh-CN" sz="2000" dirty="0">
                  <a:latin typeface="Arial" panose="020B0604020202020204" pitchFamily="34" charset="0"/>
                  <a:cs typeface="Arial" panose="020B0604020202020204" pitchFamily="34" charset="0"/>
                </a:endParaRPr>
              </a:p>
            </p:txBody>
          </p:sp>
        </mc:Choice>
        <mc:Fallback xmlns="">
          <p:sp>
            <p:nvSpPr>
              <p:cNvPr id="8" name="内容占位符 2">
                <a:extLst>
                  <a:ext uri="{FF2B5EF4-FFF2-40B4-BE49-F238E27FC236}">
                    <a16:creationId xmlns:a16="http://schemas.microsoft.com/office/drawing/2014/main" id="{62BB2DDE-FA80-4CB0-8129-804C7171C4FD}"/>
                  </a:ext>
                </a:extLst>
              </p:cNvPr>
              <p:cNvSpPr>
                <a:spLocks noGrp="1" noRot="1" noChangeAspect="1" noMove="1" noResize="1" noEditPoints="1" noAdjustHandles="1" noChangeArrowheads="1" noChangeShapeType="1" noTextEdit="1"/>
              </p:cNvSpPr>
              <p:nvPr>
                <p:ph idx="1"/>
              </p:nvPr>
            </p:nvSpPr>
            <p:spPr>
              <a:xfrm>
                <a:off x="467360" y="1325562"/>
                <a:ext cx="8310879" cy="5288597"/>
              </a:xfrm>
              <a:blipFill>
                <a:blip r:embed="rId2"/>
                <a:stretch>
                  <a:fillRect l="-660" r="-440"/>
                </a:stretch>
              </a:blipFill>
            </p:spPr>
            <p:txBody>
              <a:bodyPr/>
              <a:lstStyle/>
              <a:p>
                <a:r>
                  <a:rPr lang="zh-CN" altLang="en-US">
                    <a:noFill/>
                  </a:rPr>
                  <a:t> </a:t>
                </a:r>
              </a:p>
            </p:txBody>
          </p:sp>
        </mc:Fallback>
      </mc:AlternateContent>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25779773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en-US" altLang="zh-CN" dirty="0">
                <a:latin typeface="Arial" panose="020B0604020202020204" pitchFamily="34" charset="0"/>
                <a:cs typeface="Arial" panose="020B0604020202020204" pitchFamily="34" charset="0"/>
              </a:rPr>
              <a:t>Double Bootstrap</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108</a:t>
            </a:fld>
            <a:endParaRPr lang="zh-CN" altLang="en-US"/>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0" y="1325562"/>
                <a:ext cx="8310879" cy="5288597"/>
              </a:xfrm>
            </p:spPr>
            <p:txBody>
              <a:bodyPr>
                <a:normAutofit/>
              </a:bodyPr>
              <a:lstStyle/>
              <a:p>
                <a:pPr marL="514350" indent="-514350">
                  <a:lnSpc>
                    <a:spcPct val="150000"/>
                  </a:lnSpc>
                  <a:buFont typeface="+mj-lt"/>
                  <a:buAutoNum type="romanUcPeriod"/>
                </a:pPr>
                <a:r>
                  <a:rPr lang="en-US" altLang="zh-CN" sz="2000" dirty="0">
                    <a:latin typeface="Arial" panose="020B0604020202020204" pitchFamily="34" charset="0"/>
                    <a:cs typeface="Arial" panose="020B0604020202020204" pitchFamily="34" charset="0"/>
                  </a:rPr>
                  <a:t>Bootstrap the time periods and let the bootstrapped panel of returns be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𝑋</m:t>
                        </m:r>
                      </m:e>
                      <m:sub>
                        <m:r>
                          <a:rPr lang="en-US" altLang="zh-CN" sz="2000" i="1" dirty="0" smtClean="0">
                            <a:latin typeface="Cambria Math" panose="02040503050406030204" pitchFamily="18" charset="0"/>
                            <a:cs typeface="Arial" panose="020B0604020202020204" pitchFamily="34" charset="0"/>
                          </a:rPr>
                          <m:t>𝑖</m:t>
                        </m:r>
                      </m:sub>
                    </m:sSub>
                  </m:oMath>
                </a14:m>
                <a:r>
                  <a:rPr lang="en-US" altLang="zh-CN" sz="2000" dirty="0">
                    <a:latin typeface="Arial" panose="020B0604020202020204" pitchFamily="34" charset="0"/>
                    <a:cs typeface="Arial" panose="020B0604020202020204" pitchFamily="34" charset="0"/>
                  </a:rPr>
                  <a:t>. For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𝑋</m:t>
                        </m:r>
                      </m:e>
                      <m:sub>
                        <m:r>
                          <a:rPr lang="en-US" altLang="zh-CN" sz="2000" i="1" dirty="0" smtClean="0">
                            <a:latin typeface="Cambria Math" panose="02040503050406030204" pitchFamily="18" charset="0"/>
                            <a:cs typeface="Arial" panose="020B0604020202020204" pitchFamily="34" charset="0"/>
                          </a:rPr>
                          <m:t>𝑖</m:t>
                        </m:r>
                      </m:sub>
                    </m:sSub>
                  </m:oMath>
                </a14:m>
                <a:r>
                  <a:rPr lang="en-US" altLang="zh-CN" sz="2000" dirty="0">
                    <a:latin typeface="Arial" panose="020B0604020202020204" pitchFamily="34" charset="0"/>
                    <a:cs typeface="Arial" panose="020B0604020202020204" pitchFamily="34" charset="0"/>
                  </a:rPr>
                  <a:t>, obtain the corresponding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1×</m:t>
                    </m:r>
                    <m:r>
                      <a:rPr lang="en-US" altLang="zh-CN" sz="2000" i="1" dirty="0" smtClean="0">
                        <a:latin typeface="Cambria Math" panose="02040503050406030204" pitchFamily="18" charset="0"/>
                        <a:cs typeface="Arial" panose="020B0604020202020204" pitchFamily="34" charset="0"/>
                      </a:rPr>
                      <m:t>𝑁</m:t>
                    </m:r>
                    <m:r>
                      <a:rPr lang="en-US" altLang="zh-CN" sz="2000" i="1" dirty="0" smtClean="0">
                        <a:latin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cs typeface="Arial" panose="020B0604020202020204" pitchFamily="34" charset="0"/>
                  </a:rPr>
                  <a:t>vector of t-statistics</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 </m:t>
                    </m:r>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err="1" smtClean="0">
                            <a:latin typeface="Cambria Math" panose="02040503050406030204" pitchFamily="18" charset="0"/>
                            <a:cs typeface="Arial" panose="020B0604020202020204" pitchFamily="34" charset="0"/>
                          </a:rPr>
                          <m:t>𝑡</m:t>
                        </m:r>
                      </m:e>
                      <m:sub>
                        <m:r>
                          <a:rPr lang="en-US" altLang="zh-CN" sz="2000" i="1" dirty="0" err="1" smtClean="0">
                            <a:latin typeface="Cambria Math" panose="02040503050406030204" pitchFamily="18" charset="0"/>
                            <a:cs typeface="Arial" panose="020B0604020202020204" pitchFamily="34" charset="0"/>
                          </a:rPr>
                          <m:t>𝑖</m:t>
                        </m:r>
                      </m:sub>
                    </m:sSub>
                  </m:oMath>
                </a14:m>
                <a:r>
                  <a:rPr lang="en-US" altLang="zh-CN" sz="2000" dirty="0">
                    <a:latin typeface="Arial" panose="020B0604020202020204" pitchFamily="34" charset="0"/>
                    <a:cs typeface="Arial" panose="020B0604020202020204" pitchFamily="34" charset="0"/>
                  </a:rPr>
                  <a:t>. </a:t>
                </a:r>
              </a:p>
              <a:p>
                <a:pPr marL="457200" indent="-457200">
                  <a:lnSpc>
                    <a:spcPct val="150000"/>
                  </a:lnSpc>
                  <a:buFont typeface="+mj-lt"/>
                  <a:buAutoNum type="romanUcPeriod"/>
                </a:pPr>
                <a:r>
                  <a:rPr lang="en-US" altLang="zh-CN" sz="2000" dirty="0">
                    <a:latin typeface="Arial" panose="020B0604020202020204" pitchFamily="34" charset="0"/>
                    <a:cs typeface="Arial" panose="020B0604020202020204" pitchFamily="34" charset="0"/>
                  </a:rPr>
                  <a:t>Rank the components in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𝑡</m:t>
                        </m:r>
                      </m:e>
                      <m:sub>
                        <m:r>
                          <a:rPr lang="en-US" altLang="zh-CN" sz="2000" i="1" dirty="0" smtClean="0">
                            <a:latin typeface="Cambria Math" panose="02040503050406030204" pitchFamily="18" charset="0"/>
                            <a:cs typeface="Arial" panose="020B0604020202020204" pitchFamily="34" charset="0"/>
                          </a:rPr>
                          <m:t>𝑖</m:t>
                        </m:r>
                      </m:sub>
                    </m:sSub>
                  </m:oMath>
                </a14:m>
                <a:r>
                  <a:rPr lang="en-US" altLang="zh-CN" sz="2000" dirty="0">
                    <a:latin typeface="Arial" panose="020B0604020202020204" pitchFamily="34" charset="0"/>
                    <a:cs typeface="Arial" panose="020B0604020202020204" pitchFamily="34" charset="0"/>
                  </a:rPr>
                  <a:t>. For the top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𝑝</m:t>
                        </m:r>
                      </m:e>
                      <m:sub>
                        <m:r>
                          <a:rPr lang="en-US" altLang="zh-CN" sz="2000" i="1" dirty="0" smtClean="0">
                            <a:latin typeface="Cambria Math" panose="02040503050406030204" pitchFamily="18" charset="0"/>
                            <a:cs typeface="Arial" panose="020B0604020202020204" pitchFamily="34" charset="0"/>
                          </a:rPr>
                          <m:t>0</m:t>
                        </m:r>
                      </m:sub>
                    </m:sSub>
                  </m:oMath>
                </a14:m>
                <a:r>
                  <a:rPr lang="en-US" altLang="zh-CN" sz="2000" dirty="0">
                    <a:latin typeface="Arial" panose="020B0604020202020204" pitchFamily="34" charset="0"/>
                    <a:cs typeface="Arial" panose="020B0604020202020204" pitchFamily="34" charset="0"/>
                  </a:rPr>
                  <a:t> of strategies in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𝑡</m:t>
                        </m:r>
                      </m:e>
                      <m:sub>
                        <m:r>
                          <a:rPr lang="en-US" altLang="zh-CN" sz="2000" i="1" dirty="0" smtClean="0">
                            <a:latin typeface="Cambria Math" panose="02040503050406030204" pitchFamily="18" charset="0"/>
                            <a:cs typeface="Arial" panose="020B0604020202020204" pitchFamily="34" charset="0"/>
                          </a:rPr>
                          <m:t>𝑖</m:t>
                        </m:r>
                      </m:sub>
                    </m:sSub>
                  </m:oMath>
                </a14:m>
                <a:r>
                  <a:rPr lang="en-US" altLang="zh-CN" sz="2000" dirty="0">
                    <a:latin typeface="Arial" panose="020B0604020202020204" pitchFamily="34" charset="0"/>
                    <a:cs typeface="Arial" panose="020B0604020202020204" pitchFamily="34" charset="0"/>
                  </a:rPr>
                  <a:t>, find the corresponding strategies in the original data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𝑋</m:t>
                        </m:r>
                      </m:e>
                      <m:sub>
                        <m:r>
                          <a:rPr lang="en-US" altLang="zh-CN" sz="2000" i="1" dirty="0" smtClean="0">
                            <a:latin typeface="Cambria Math" panose="02040503050406030204" pitchFamily="18" charset="0"/>
                            <a:cs typeface="Arial" panose="020B0604020202020204" pitchFamily="34" charset="0"/>
                          </a:rPr>
                          <m:t>0</m:t>
                        </m:r>
                      </m:sub>
                    </m:sSub>
                  </m:oMath>
                </a14:m>
                <a:r>
                  <a:rPr lang="en-US" altLang="zh-CN" sz="2000" dirty="0">
                    <a:latin typeface="Arial" panose="020B0604020202020204" pitchFamily="34" charset="0"/>
                    <a:cs typeface="Arial" panose="020B0604020202020204" pitchFamily="34" charset="0"/>
                  </a:rPr>
                  <a:t>. Adjust these strategies so they have the same means as those for the top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𝑝</m:t>
                        </m:r>
                      </m:e>
                      <m:sub>
                        <m:r>
                          <a:rPr lang="en-US" altLang="zh-CN" sz="2000" i="1" dirty="0" smtClean="0">
                            <a:latin typeface="Cambria Math" panose="02040503050406030204" pitchFamily="18" charset="0"/>
                            <a:cs typeface="Arial" panose="020B0604020202020204" pitchFamily="34" charset="0"/>
                          </a:rPr>
                          <m:t>0</m:t>
                        </m:r>
                      </m:sub>
                    </m:sSub>
                  </m:oMath>
                </a14:m>
                <a:r>
                  <a:rPr lang="en-US" altLang="zh-CN" sz="2000" dirty="0">
                    <a:latin typeface="Arial" panose="020B0604020202020204" pitchFamily="34" charset="0"/>
                    <a:cs typeface="Arial" panose="020B0604020202020204" pitchFamily="34" charset="0"/>
                  </a:rPr>
                  <a:t> of strategies ranked by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𝑡</m:t>
                        </m:r>
                      </m:e>
                      <m:sub>
                        <m:r>
                          <a:rPr lang="en-US" altLang="zh-CN" sz="2000" i="1" dirty="0" smtClean="0">
                            <a:latin typeface="Cambria Math" panose="02040503050406030204" pitchFamily="18" charset="0"/>
                            <a:cs typeface="Arial" panose="020B0604020202020204" pitchFamily="34" charset="0"/>
                          </a:rPr>
                          <m:t>𝑖</m:t>
                        </m:r>
                      </m:sub>
                    </m:sSub>
                  </m:oMath>
                </a14:m>
                <a:r>
                  <a:rPr lang="en-US" altLang="zh-CN" sz="2000" dirty="0">
                    <a:latin typeface="Arial" panose="020B0604020202020204" pitchFamily="34" charset="0"/>
                    <a:cs typeface="Arial" panose="020B0604020202020204" pitchFamily="34" charset="0"/>
                  </a:rPr>
                  <a:t> in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𝑋</m:t>
                        </m:r>
                      </m:e>
                      <m:sub>
                        <m:r>
                          <a:rPr lang="en-US" altLang="zh-CN" sz="2000" i="1" dirty="0" smtClean="0">
                            <a:latin typeface="Cambria Math" panose="02040503050406030204" pitchFamily="18" charset="0"/>
                            <a:cs typeface="Arial" panose="020B0604020202020204" pitchFamily="34" charset="0"/>
                          </a:rPr>
                          <m:t>𝑖</m:t>
                        </m:r>
                      </m:sub>
                    </m:sSub>
                  </m:oMath>
                </a14:m>
                <a:r>
                  <a:rPr lang="en-US" altLang="zh-CN" sz="2000" dirty="0">
                    <a:latin typeface="Arial" panose="020B0604020202020204" pitchFamily="34" charset="0"/>
                    <a:cs typeface="Arial" panose="020B0604020202020204" pitchFamily="34" charset="0"/>
                  </a:rPr>
                  <a:t>. (denote the data matrix for the adjusted strategies by </a:t>
                </a:r>
                <a14:m>
                  <m:oMath xmlns:m="http://schemas.openxmlformats.org/officeDocument/2006/math">
                    <m:sSubSup>
                      <m:sSubSupPr>
                        <m:ctrlPr>
                          <a:rPr lang="en-US" altLang="zh-CN" sz="2000" b="0" i="1" dirty="0" smtClean="0">
                            <a:latin typeface="Cambria Math" panose="02040503050406030204" pitchFamily="18" charset="0"/>
                            <a:cs typeface="Arial" panose="020B0604020202020204" pitchFamily="34" charset="0"/>
                          </a:rPr>
                        </m:ctrlPr>
                      </m:sSubSupPr>
                      <m:e>
                        <m:r>
                          <a:rPr lang="en-US" altLang="zh-CN" sz="2000" i="1" dirty="0" smtClean="0">
                            <a:latin typeface="Cambria Math" panose="02040503050406030204" pitchFamily="18" charset="0"/>
                            <a:cs typeface="Arial" panose="020B0604020202020204" pitchFamily="34" charset="0"/>
                          </a:rPr>
                          <m:t>𝑋</m:t>
                        </m:r>
                      </m:e>
                      <m:sub>
                        <m:r>
                          <a:rPr lang="en-US" altLang="zh-CN" sz="2000" i="1" dirty="0" smtClean="0">
                            <a:latin typeface="Cambria Math" panose="02040503050406030204" pitchFamily="18" charset="0"/>
                            <a:cs typeface="Arial" panose="020B0604020202020204" pitchFamily="34" charset="0"/>
                          </a:rPr>
                          <m:t>0</m:t>
                        </m:r>
                        <m:r>
                          <a:rPr lang="en-US" altLang="zh-CN" sz="2000" i="1" dirty="0">
                            <a:latin typeface="Cambria Math" panose="02040503050406030204" pitchFamily="18" charset="0"/>
                            <a:cs typeface="Arial" panose="020B0604020202020204" pitchFamily="34" charset="0"/>
                          </a:rPr>
                          <m:t>,1</m:t>
                        </m:r>
                      </m:sub>
                      <m:sup>
                        <m:d>
                          <m:dPr>
                            <m:ctrlPr>
                              <a:rPr lang="en-US" altLang="zh-CN" sz="2000" b="0" i="1" dirty="0" smtClean="0">
                                <a:latin typeface="Cambria Math" panose="02040503050406030204" pitchFamily="18" charset="0"/>
                                <a:cs typeface="Arial" panose="020B0604020202020204" pitchFamily="34" charset="0"/>
                              </a:rPr>
                            </m:ctrlPr>
                          </m:dPr>
                          <m:e>
                            <m:r>
                              <a:rPr lang="en-US" altLang="zh-CN" sz="2000" i="1" dirty="0" err="1">
                                <a:latin typeface="Cambria Math" panose="02040503050406030204" pitchFamily="18" charset="0"/>
                                <a:cs typeface="Arial" panose="020B0604020202020204" pitchFamily="34" charset="0"/>
                              </a:rPr>
                              <m:t>𝑖</m:t>
                            </m:r>
                          </m:e>
                        </m:d>
                      </m:sup>
                    </m:sSubSup>
                  </m:oMath>
                </a14:m>
                <a:r>
                  <a:rPr lang="en-US" altLang="zh-CN" sz="2000" dirty="0">
                    <a:latin typeface="Arial" panose="020B0604020202020204" pitchFamily="34" charset="0"/>
                    <a:cs typeface="Arial" panose="020B0604020202020204" pitchFamily="34" charset="0"/>
                  </a:rPr>
                  <a:t>). For the remaining strategies in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𝑋</m:t>
                        </m:r>
                      </m:e>
                      <m:sub>
                        <m:r>
                          <a:rPr lang="en-US" altLang="zh-CN" sz="2000" i="1" dirty="0" smtClean="0">
                            <a:latin typeface="Cambria Math" panose="02040503050406030204" pitchFamily="18" charset="0"/>
                            <a:cs typeface="Arial" panose="020B0604020202020204" pitchFamily="34" charset="0"/>
                          </a:rPr>
                          <m:t>0</m:t>
                        </m:r>
                      </m:sub>
                    </m:sSub>
                  </m:oMath>
                </a14:m>
                <a:r>
                  <a:rPr lang="en-US" altLang="zh-CN" sz="2000" dirty="0">
                    <a:latin typeface="Arial" panose="020B0604020202020204" pitchFamily="34" charset="0"/>
                    <a:cs typeface="Arial" panose="020B0604020202020204" pitchFamily="34" charset="0"/>
                  </a:rPr>
                  <a:t>, adjust them so they have zero mean in-sample (denote the corresponding data matrix by </a:t>
                </a:r>
                <a14:m>
                  <m:oMath xmlns:m="http://schemas.openxmlformats.org/officeDocument/2006/math">
                    <m:sSubSup>
                      <m:sSubSupPr>
                        <m:ctrlPr>
                          <a:rPr lang="en-US" altLang="zh-CN" sz="2000" i="1" dirty="0">
                            <a:latin typeface="Cambria Math" panose="02040503050406030204" pitchFamily="18" charset="0"/>
                            <a:cs typeface="Arial" panose="020B0604020202020204" pitchFamily="34" charset="0"/>
                          </a:rPr>
                        </m:ctrlPr>
                      </m:sSubSupPr>
                      <m:e>
                        <m:r>
                          <a:rPr lang="en-US" altLang="zh-CN" sz="2000" i="1" dirty="0">
                            <a:latin typeface="Cambria Math" panose="02040503050406030204" pitchFamily="18" charset="0"/>
                            <a:cs typeface="Arial" panose="020B0604020202020204" pitchFamily="34" charset="0"/>
                          </a:rPr>
                          <m:t>𝑋</m:t>
                        </m:r>
                      </m:e>
                      <m:sub>
                        <m:r>
                          <a:rPr lang="en-US" altLang="zh-CN" sz="2000" i="1" dirty="0">
                            <a:latin typeface="Cambria Math" panose="02040503050406030204" pitchFamily="18" charset="0"/>
                            <a:cs typeface="Arial" panose="020B0604020202020204" pitchFamily="34" charset="0"/>
                          </a:rPr>
                          <m:t>0,</m:t>
                        </m:r>
                        <m:r>
                          <a:rPr lang="en-US" altLang="zh-CN" sz="2000" b="0" i="1" dirty="0" smtClean="0">
                            <a:latin typeface="Cambria Math" panose="02040503050406030204" pitchFamily="18" charset="0"/>
                            <a:cs typeface="Arial" panose="020B0604020202020204" pitchFamily="34" charset="0"/>
                          </a:rPr>
                          <m:t>0</m:t>
                        </m:r>
                      </m:sub>
                      <m:sup>
                        <m:d>
                          <m:dPr>
                            <m:ctrlPr>
                              <a:rPr lang="en-US" altLang="zh-CN" sz="2000" i="1" dirty="0">
                                <a:latin typeface="Cambria Math" panose="02040503050406030204" pitchFamily="18" charset="0"/>
                                <a:cs typeface="Arial" panose="020B0604020202020204" pitchFamily="34" charset="0"/>
                              </a:rPr>
                            </m:ctrlPr>
                          </m:dPr>
                          <m:e>
                            <m:r>
                              <a:rPr lang="en-US" altLang="zh-CN" sz="2000" i="1" dirty="0" err="1">
                                <a:latin typeface="Cambria Math" panose="02040503050406030204" pitchFamily="18" charset="0"/>
                                <a:cs typeface="Arial" panose="020B0604020202020204" pitchFamily="34" charset="0"/>
                              </a:rPr>
                              <m:t>𝑖</m:t>
                            </m:r>
                          </m:e>
                        </m:d>
                      </m:sup>
                    </m:sSubSup>
                  </m:oMath>
                </a14:m>
                <a:r>
                  <a:rPr lang="en-US" altLang="zh-CN" sz="2000" dirty="0">
                    <a:latin typeface="Arial" panose="020B0604020202020204" pitchFamily="34" charset="0"/>
                    <a:cs typeface="Arial" panose="020B0604020202020204" pitchFamily="34" charset="0"/>
                  </a:rPr>
                  <a:t>). Arrange </a:t>
                </a:r>
                <a14:m>
                  <m:oMath xmlns:m="http://schemas.openxmlformats.org/officeDocument/2006/math">
                    <m:sSubSup>
                      <m:sSubSupPr>
                        <m:ctrlPr>
                          <a:rPr lang="en-US" altLang="zh-CN" sz="2000" i="1" dirty="0">
                            <a:latin typeface="Cambria Math" panose="02040503050406030204" pitchFamily="18" charset="0"/>
                            <a:cs typeface="Arial" panose="020B0604020202020204" pitchFamily="34" charset="0"/>
                          </a:rPr>
                        </m:ctrlPr>
                      </m:sSubSupPr>
                      <m:e>
                        <m:r>
                          <a:rPr lang="en-US" altLang="zh-CN" sz="2000" i="1" dirty="0">
                            <a:latin typeface="Cambria Math" panose="02040503050406030204" pitchFamily="18" charset="0"/>
                            <a:cs typeface="Arial" panose="020B0604020202020204" pitchFamily="34" charset="0"/>
                          </a:rPr>
                          <m:t>𝑋</m:t>
                        </m:r>
                      </m:e>
                      <m:sub>
                        <m:r>
                          <a:rPr lang="en-US" altLang="zh-CN" sz="2000" i="1" dirty="0">
                            <a:latin typeface="Cambria Math" panose="02040503050406030204" pitchFamily="18" charset="0"/>
                            <a:cs typeface="Arial" panose="020B0604020202020204" pitchFamily="34" charset="0"/>
                          </a:rPr>
                          <m:t>0,1</m:t>
                        </m:r>
                      </m:sub>
                      <m:sup>
                        <m:d>
                          <m:dPr>
                            <m:ctrlPr>
                              <a:rPr lang="en-US" altLang="zh-CN" sz="2000" i="1" dirty="0">
                                <a:latin typeface="Cambria Math" panose="02040503050406030204" pitchFamily="18" charset="0"/>
                                <a:cs typeface="Arial" panose="020B0604020202020204" pitchFamily="34" charset="0"/>
                              </a:rPr>
                            </m:ctrlPr>
                          </m:dPr>
                          <m:e>
                            <m:r>
                              <a:rPr lang="en-US" altLang="zh-CN" sz="2000" i="1" dirty="0" err="1">
                                <a:latin typeface="Cambria Math" panose="02040503050406030204" pitchFamily="18" charset="0"/>
                                <a:cs typeface="Arial" panose="020B0604020202020204" pitchFamily="34" charset="0"/>
                              </a:rPr>
                              <m:t>𝑖</m:t>
                            </m:r>
                          </m:e>
                        </m:d>
                      </m:sup>
                    </m:sSubSup>
                    <m:r>
                      <a:rPr lang="en-US" altLang="zh-CN" sz="2000" i="1" dirty="0" err="1">
                        <a:latin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cs typeface="Arial" panose="020B0604020202020204" pitchFamily="34" charset="0"/>
                  </a:rPr>
                  <a:t> and </a:t>
                </a:r>
                <a14:m>
                  <m:oMath xmlns:m="http://schemas.openxmlformats.org/officeDocument/2006/math">
                    <m:sSubSup>
                      <m:sSubSupPr>
                        <m:ctrlPr>
                          <a:rPr lang="en-US" altLang="zh-CN" sz="2000" i="1" dirty="0">
                            <a:latin typeface="Cambria Math" panose="02040503050406030204" pitchFamily="18" charset="0"/>
                            <a:cs typeface="Arial" panose="020B0604020202020204" pitchFamily="34" charset="0"/>
                          </a:rPr>
                        </m:ctrlPr>
                      </m:sSubSupPr>
                      <m:e>
                        <m:r>
                          <a:rPr lang="en-US" altLang="zh-CN" sz="2000" i="1" dirty="0">
                            <a:latin typeface="Cambria Math" panose="02040503050406030204" pitchFamily="18" charset="0"/>
                            <a:cs typeface="Arial" panose="020B0604020202020204" pitchFamily="34" charset="0"/>
                          </a:rPr>
                          <m:t>𝑋</m:t>
                        </m:r>
                      </m:e>
                      <m:sub>
                        <m:r>
                          <a:rPr lang="en-US" altLang="zh-CN" sz="2000" i="1" dirty="0">
                            <a:latin typeface="Cambria Math" panose="02040503050406030204" pitchFamily="18" charset="0"/>
                            <a:cs typeface="Arial" panose="020B0604020202020204" pitchFamily="34" charset="0"/>
                          </a:rPr>
                          <m:t>0,</m:t>
                        </m:r>
                        <m:r>
                          <a:rPr lang="en-US" altLang="zh-CN" sz="2000" b="0" i="1" dirty="0" smtClean="0">
                            <a:latin typeface="Cambria Math" panose="02040503050406030204" pitchFamily="18" charset="0"/>
                            <a:cs typeface="Arial" panose="020B0604020202020204" pitchFamily="34" charset="0"/>
                          </a:rPr>
                          <m:t>0</m:t>
                        </m:r>
                      </m:sub>
                      <m:sup>
                        <m:d>
                          <m:dPr>
                            <m:ctrlPr>
                              <a:rPr lang="en-US" altLang="zh-CN" sz="2000" i="1" dirty="0">
                                <a:latin typeface="Cambria Math" panose="02040503050406030204" pitchFamily="18" charset="0"/>
                                <a:cs typeface="Arial" panose="020B0604020202020204" pitchFamily="34" charset="0"/>
                              </a:rPr>
                            </m:ctrlPr>
                          </m:dPr>
                          <m:e>
                            <m:r>
                              <a:rPr lang="en-US" altLang="zh-CN" sz="2000" i="1" dirty="0" err="1">
                                <a:latin typeface="Cambria Math" panose="02040503050406030204" pitchFamily="18" charset="0"/>
                                <a:cs typeface="Arial" panose="020B0604020202020204" pitchFamily="34" charset="0"/>
                              </a:rPr>
                              <m:t>𝑖</m:t>
                            </m:r>
                          </m:e>
                        </m:d>
                      </m:sup>
                    </m:sSubSup>
                    <m:r>
                      <a:rPr lang="en-US" altLang="zh-CN" sz="2000" i="1" dirty="0" err="1">
                        <a:latin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cs typeface="Arial" panose="020B0604020202020204" pitchFamily="34" charset="0"/>
                  </a:rPr>
                  <a:t>into a new data matrix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𝑌</m:t>
                        </m:r>
                      </m:e>
                      <m:sub>
                        <m:r>
                          <a:rPr lang="en-US" altLang="zh-CN" sz="2000" i="1" dirty="0" smtClean="0">
                            <a:latin typeface="Cambria Math" panose="02040503050406030204" pitchFamily="18" charset="0"/>
                            <a:cs typeface="Arial" panose="020B0604020202020204" pitchFamily="34" charset="0"/>
                          </a:rPr>
                          <m:t>𝑖</m:t>
                        </m:r>
                      </m:sub>
                    </m:sSub>
                  </m:oMath>
                </a14:m>
                <a:r>
                  <a:rPr lang="en-US" altLang="zh-CN" sz="2000" dirty="0">
                    <a:latin typeface="Arial" panose="020B0604020202020204" pitchFamily="34" charset="0"/>
                    <a:cs typeface="Arial" panose="020B0604020202020204" pitchFamily="34" charset="0"/>
                  </a:rPr>
                  <a:t>.</a:t>
                </a:r>
              </a:p>
            </p:txBody>
          </p:sp>
        </mc:Choice>
        <mc:Fallback xmlns="">
          <p:sp>
            <p:nvSpPr>
              <p:cNvPr id="8" name="内容占位符 2">
                <a:extLst>
                  <a:ext uri="{FF2B5EF4-FFF2-40B4-BE49-F238E27FC236}">
                    <a16:creationId xmlns:a16="http://schemas.microsoft.com/office/drawing/2014/main" id="{62BB2DDE-FA80-4CB0-8129-804C7171C4FD}"/>
                  </a:ext>
                </a:extLst>
              </p:cNvPr>
              <p:cNvSpPr>
                <a:spLocks noGrp="1" noRot="1" noChangeAspect="1" noMove="1" noResize="1" noEditPoints="1" noAdjustHandles="1" noChangeArrowheads="1" noChangeShapeType="1" noTextEdit="1"/>
              </p:cNvSpPr>
              <p:nvPr>
                <p:ph idx="1"/>
              </p:nvPr>
            </p:nvSpPr>
            <p:spPr>
              <a:xfrm>
                <a:off x="467360" y="1325562"/>
                <a:ext cx="8310879" cy="5288597"/>
              </a:xfrm>
              <a:blipFill>
                <a:blip r:embed="rId2"/>
                <a:stretch>
                  <a:fillRect l="-660" r="-1541"/>
                </a:stretch>
              </a:blipFill>
            </p:spPr>
            <p:txBody>
              <a:bodyPr/>
              <a:lstStyle/>
              <a:p>
                <a:r>
                  <a:rPr lang="zh-CN" altLang="en-US">
                    <a:noFill/>
                  </a:rPr>
                  <a:t> </a:t>
                </a:r>
              </a:p>
            </p:txBody>
          </p:sp>
        </mc:Fallback>
      </mc:AlternateContent>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41054679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en-US" altLang="zh-CN" dirty="0">
                <a:latin typeface="Arial" panose="020B0604020202020204" pitchFamily="34" charset="0"/>
                <a:cs typeface="Arial" panose="020B0604020202020204" pitchFamily="34" charset="0"/>
              </a:rPr>
              <a:t>Double Bootstrap</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109</a:t>
            </a:fld>
            <a:endParaRPr lang="zh-CN" altLang="en-US"/>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0" y="1325562"/>
                <a:ext cx="8310879" cy="5288597"/>
              </a:xfrm>
            </p:spPr>
            <p:txBody>
              <a:bodyPr>
                <a:normAutofit/>
              </a:bodyPr>
              <a:lstStyle/>
              <a:p>
                <a:pPr marL="514350" indent="-514350">
                  <a:lnSpc>
                    <a:spcPct val="150000"/>
                  </a:lnSpc>
                  <a:buFont typeface="+mj-lt"/>
                  <a:buAutoNum type="romanUcPeriod" startAt="3"/>
                </a:pPr>
                <a:r>
                  <a:rPr lang="en-US" altLang="zh-CN" sz="2000" dirty="0">
                    <a:latin typeface="Arial" panose="020B0604020202020204" pitchFamily="34" charset="0"/>
                    <a:cs typeface="Arial" panose="020B0604020202020204" pitchFamily="34" charset="0"/>
                  </a:rPr>
                  <a:t>Bootstrap the time periods J times. For each bootstrapped sample, calculate the realized error rates (or odds ratio) for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𝑌</m:t>
                        </m:r>
                      </m:e>
                      <m:sub>
                        <m:r>
                          <a:rPr lang="en-US" altLang="zh-CN" sz="2000" i="1" dirty="0" smtClean="0">
                            <a:latin typeface="Cambria Math" panose="02040503050406030204" pitchFamily="18" charset="0"/>
                            <a:cs typeface="Arial" panose="020B0604020202020204" pitchFamily="34" charset="0"/>
                          </a:rPr>
                          <m:t>𝑖</m:t>
                        </m:r>
                      </m:sub>
                    </m:sSub>
                  </m:oMath>
                </a14:m>
                <a:r>
                  <a:rPr lang="en-US" altLang="zh-CN" sz="2000" dirty="0">
                    <a:latin typeface="Arial" panose="020B0604020202020204" pitchFamily="34" charset="0"/>
                    <a:cs typeface="Arial" panose="020B0604020202020204" pitchFamily="34" charset="0"/>
                  </a:rPr>
                  <a:t>, denoted by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𝑓</m:t>
                        </m:r>
                      </m:e>
                      <m:sub>
                        <m:r>
                          <a:rPr lang="en-US" altLang="zh-CN" sz="2000" i="1" dirty="0" smtClean="0">
                            <a:latin typeface="Cambria Math" panose="02040503050406030204" pitchFamily="18" charset="0"/>
                            <a:cs typeface="Arial" panose="020B0604020202020204" pitchFamily="34" charset="0"/>
                          </a:rPr>
                          <m:t>𝑖</m:t>
                        </m:r>
                        <m:r>
                          <a:rPr lang="en-US" altLang="zh-CN" sz="2000" i="1" dirty="0">
                            <a:latin typeface="Cambria Math" panose="02040503050406030204" pitchFamily="18" charset="0"/>
                            <a:cs typeface="Arial" panose="020B0604020202020204" pitchFamily="34" charset="0"/>
                          </a:rPr>
                          <m:t>,</m:t>
                        </m:r>
                        <m:r>
                          <a:rPr lang="en-US" altLang="zh-CN" sz="2000" i="1" dirty="0">
                            <a:latin typeface="Cambria Math" panose="02040503050406030204" pitchFamily="18" charset="0"/>
                            <a:cs typeface="Arial" panose="020B0604020202020204" pitchFamily="34" charset="0"/>
                          </a:rPr>
                          <m:t>𝑗</m:t>
                        </m:r>
                      </m:sub>
                    </m:sSub>
                    <m:r>
                      <a:rPr lang="en-US" altLang="zh-CN" sz="2000" i="1" dirty="0" smtClean="0">
                        <a:latin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cs typeface="Arial" panose="020B0604020202020204" pitchFamily="34" charset="0"/>
                  </a:rPr>
                  <a:t>(</a:t>
                </a:r>
                <a14:m>
                  <m:oMath xmlns:m="http://schemas.openxmlformats.org/officeDocument/2006/math">
                    <m:r>
                      <a:rPr lang="en-US" altLang="zh-CN" sz="2000" i="1" dirty="0">
                        <a:latin typeface="Cambria Math" panose="02040503050406030204" pitchFamily="18" charset="0"/>
                        <a:cs typeface="Arial" panose="020B0604020202020204" pitchFamily="34" charset="0"/>
                      </a:rPr>
                      <m:t>𝑓</m:t>
                    </m:r>
                    <m:r>
                      <a:rPr lang="en-US" altLang="zh-CN" sz="2000" i="1" dirty="0">
                        <a:latin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cs typeface="Arial" panose="020B0604020202020204" pitchFamily="34" charset="0"/>
                  </a:rPr>
                  <a:t>stands for a generic error rate that is a function of the testing outcomes).</a:t>
                </a:r>
              </a:p>
              <a:p>
                <a:pPr marL="514350" indent="-514350">
                  <a:lnSpc>
                    <a:spcPct val="150000"/>
                  </a:lnSpc>
                  <a:buFont typeface="+mj-lt"/>
                  <a:buAutoNum type="romanUcPeriod" startAt="3"/>
                </a:pPr>
                <a:r>
                  <a:rPr lang="en-US" altLang="zh-CN" sz="2000" dirty="0">
                    <a:latin typeface="Arial" panose="020B0604020202020204" pitchFamily="34" charset="0"/>
                    <a:cs typeface="Arial" panose="020B0604020202020204" pitchFamily="34" charset="0"/>
                  </a:rPr>
                  <a:t>Repeat Steps I to III I times. Calculate the final bootstrapped error rate</a:t>
                </a:r>
              </a:p>
              <a:p>
                <a:pPr marL="0" indent="0">
                  <a:lnSpc>
                    <a:spcPct val="100000"/>
                  </a:lnSpc>
                  <a:buNone/>
                </a:pPr>
                <a14:m>
                  <m:oMathPara xmlns:m="http://schemas.openxmlformats.org/officeDocument/2006/math">
                    <m:oMathParaPr>
                      <m:jc m:val="centerGroup"/>
                    </m:oMathParaPr>
                    <m:oMath xmlns:m="http://schemas.openxmlformats.org/officeDocument/2006/math">
                      <m:f>
                        <m:fPr>
                          <m:ctrlPr>
                            <a:rPr lang="en-US" altLang="zh-CN" sz="2000" b="0" i="1" smtClean="0">
                              <a:latin typeface="Cambria Math" panose="02040503050406030204" pitchFamily="18" charset="0"/>
                              <a:cs typeface="Arial" panose="020B0604020202020204" pitchFamily="34" charset="0"/>
                            </a:rPr>
                          </m:ctrlPr>
                        </m:fPr>
                        <m:num>
                          <m:r>
                            <a:rPr lang="en-US" altLang="zh-CN" sz="2000" b="0" i="1" smtClean="0">
                              <a:latin typeface="Cambria Math" panose="02040503050406030204" pitchFamily="18" charset="0"/>
                              <a:cs typeface="Arial" panose="020B0604020202020204" pitchFamily="34" charset="0"/>
                            </a:rPr>
                            <m:t>1</m:t>
                          </m:r>
                        </m:num>
                        <m:den>
                          <m:r>
                            <a:rPr lang="en-US" altLang="zh-CN" sz="2000" b="0" i="1" smtClean="0">
                              <a:latin typeface="Cambria Math" panose="02040503050406030204" pitchFamily="18" charset="0"/>
                              <a:cs typeface="Arial" panose="020B0604020202020204" pitchFamily="34" charset="0"/>
                            </a:rPr>
                            <m:t>𝐼𝐽</m:t>
                          </m:r>
                        </m:den>
                      </m:f>
                      <m:nary>
                        <m:naryPr>
                          <m:chr m:val="∑"/>
                          <m:ctrlPr>
                            <a:rPr lang="en-US" altLang="zh-CN" sz="2000" b="0" i="1" smtClean="0">
                              <a:latin typeface="Cambria Math" panose="02040503050406030204" pitchFamily="18" charset="0"/>
                              <a:cs typeface="Arial" panose="020B0604020202020204" pitchFamily="34" charset="0"/>
                            </a:rPr>
                          </m:ctrlPr>
                        </m:naryPr>
                        <m:sub>
                          <m:r>
                            <m:rPr>
                              <m:brk m:alnAt="23"/>
                            </m:rPr>
                            <a:rPr lang="en-US" altLang="zh-CN" sz="2000" b="0" i="1" smtClean="0">
                              <a:latin typeface="Cambria Math" panose="02040503050406030204" pitchFamily="18" charset="0"/>
                              <a:cs typeface="Arial" panose="020B0604020202020204" pitchFamily="34" charset="0"/>
                            </a:rPr>
                            <m:t>𝑖</m:t>
                          </m:r>
                          <m:r>
                            <a:rPr lang="en-US" altLang="zh-CN" sz="2000" b="0" i="1" smtClean="0">
                              <a:latin typeface="Cambria Math" panose="02040503050406030204" pitchFamily="18" charset="0"/>
                              <a:cs typeface="Arial" panose="020B0604020202020204" pitchFamily="34" charset="0"/>
                            </a:rPr>
                            <m:t>=1</m:t>
                          </m:r>
                        </m:sub>
                        <m:sup>
                          <m:r>
                            <a:rPr lang="en-US" altLang="zh-CN" sz="2000" b="0" i="1" smtClean="0">
                              <a:latin typeface="Cambria Math" panose="02040503050406030204" pitchFamily="18" charset="0"/>
                              <a:cs typeface="Arial" panose="020B0604020202020204" pitchFamily="34" charset="0"/>
                            </a:rPr>
                            <m:t>𝐼</m:t>
                          </m:r>
                        </m:sup>
                        <m:e>
                          <m:nary>
                            <m:naryPr>
                              <m:chr m:val="∑"/>
                              <m:ctrlPr>
                                <a:rPr lang="en-US" altLang="zh-CN" sz="2000" b="0" i="1" smtClean="0">
                                  <a:latin typeface="Cambria Math" panose="02040503050406030204" pitchFamily="18" charset="0"/>
                                  <a:cs typeface="Arial" panose="020B0604020202020204" pitchFamily="34" charset="0"/>
                                </a:rPr>
                              </m:ctrlPr>
                            </m:naryPr>
                            <m:sub>
                              <m:r>
                                <m:rPr>
                                  <m:brk m:alnAt="23"/>
                                </m:rPr>
                                <a:rPr lang="en-US" altLang="zh-CN" sz="2000" b="0" i="1" smtClean="0">
                                  <a:latin typeface="Cambria Math" panose="02040503050406030204" pitchFamily="18" charset="0"/>
                                  <a:cs typeface="Arial" panose="020B0604020202020204" pitchFamily="34" charset="0"/>
                                </a:rPr>
                                <m:t>𝑗</m:t>
                              </m:r>
                              <m:r>
                                <a:rPr lang="en-US" altLang="zh-CN" sz="2000" b="0" i="1" smtClean="0">
                                  <a:latin typeface="Cambria Math" panose="02040503050406030204" pitchFamily="18" charset="0"/>
                                  <a:cs typeface="Arial" panose="020B0604020202020204" pitchFamily="34" charset="0"/>
                                </a:rPr>
                                <m:t>=1</m:t>
                              </m:r>
                            </m:sub>
                            <m:sup>
                              <m:r>
                                <a:rPr lang="en-US" altLang="zh-CN" sz="2000" b="0" i="1" smtClean="0">
                                  <a:latin typeface="Cambria Math" panose="02040503050406030204" pitchFamily="18" charset="0"/>
                                  <a:cs typeface="Arial" panose="020B0604020202020204" pitchFamily="34" charset="0"/>
                                </a:rPr>
                                <m:t>𝐽</m:t>
                              </m:r>
                            </m:sup>
                            <m:e>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𝑓</m:t>
                                  </m:r>
                                </m:e>
                                <m:sub>
                                  <m:r>
                                    <a:rPr lang="en-US" altLang="zh-CN" sz="2000" b="0" i="1" smtClean="0">
                                      <a:latin typeface="Cambria Math" panose="02040503050406030204" pitchFamily="18" charset="0"/>
                                      <a:cs typeface="Arial" panose="020B0604020202020204" pitchFamily="34" charset="0"/>
                                    </a:rPr>
                                    <m:t>𝑖</m:t>
                                  </m:r>
                                  <m:r>
                                    <a:rPr lang="en-US" altLang="zh-CN" sz="2000" b="0" i="1" smtClean="0">
                                      <a:latin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cs typeface="Arial" panose="020B0604020202020204" pitchFamily="34" charset="0"/>
                                    </a:rPr>
                                    <m:t>𝑗</m:t>
                                  </m:r>
                                </m:sub>
                              </m:sSub>
                            </m:e>
                          </m:nary>
                        </m:e>
                      </m:nary>
                    </m:oMath>
                  </m:oMathPara>
                </a14:m>
                <a:endParaRPr lang="en-US" altLang="zh-CN" sz="2000" dirty="0">
                  <a:latin typeface="Arial" panose="020B0604020202020204" pitchFamily="34" charset="0"/>
                  <a:cs typeface="Arial" panose="020B0604020202020204" pitchFamily="34" charset="0"/>
                </a:endParaRPr>
              </a:p>
            </p:txBody>
          </p:sp>
        </mc:Choice>
        <mc:Fallback xmlns="">
          <p:sp>
            <p:nvSpPr>
              <p:cNvPr id="8" name="内容占位符 2">
                <a:extLst>
                  <a:ext uri="{FF2B5EF4-FFF2-40B4-BE49-F238E27FC236}">
                    <a16:creationId xmlns:a16="http://schemas.microsoft.com/office/drawing/2014/main" id="{62BB2DDE-FA80-4CB0-8129-804C7171C4FD}"/>
                  </a:ext>
                </a:extLst>
              </p:cNvPr>
              <p:cNvSpPr>
                <a:spLocks noGrp="1" noRot="1" noChangeAspect="1" noMove="1" noResize="1" noEditPoints="1" noAdjustHandles="1" noChangeArrowheads="1" noChangeShapeType="1" noTextEdit="1"/>
              </p:cNvSpPr>
              <p:nvPr>
                <p:ph idx="1"/>
              </p:nvPr>
            </p:nvSpPr>
            <p:spPr>
              <a:xfrm>
                <a:off x="467360" y="1325562"/>
                <a:ext cx="8310879" cy="5288597"/>
              </a:xfrm>
              <a:blipFill>
                <a:blip r:embed="rId2"/>
                <a:stretch>
                  <a:fillRect l="-660"/>
                </a:stretch>
              </a:blipFill>
            </p:spPr>
            <p:txBody>
              <a:bodyPr/>
              <a:lstStyle/>
              <a:p>
                <a:r>
                  <a:rPr lang="zh-CN" altLang="en-US">
                    <a:noFill/>
                  </a:rPr>
                  <a:t> </a:t>
                </a:r>
              </a:p>
            </p:txBody>
          </p:sp>
        </mc:Fallback>
      </mc:AlternateContent>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3294169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209278" cy="1325563"/>
          </a:xfrm>
        </p:spPr>
        <p:txBody>
          <a:bodyPr/>
          <a:lstStyle/>
          <a:p>
            <a:r>
              <a:rPr lang="en-US" altLang="zh-CN" dirty="0">
                <a:latin typeface="Arial" panose="020B0604020202020204" pitchFamily="34" charset="0"/>
                <a:cs typeface="Arial" panose="020B0604020202020204" pitchFamily="34" charset="0"/>
              </a:rPr>
              <a:t>Stepwise model selection(SMS)</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BDD18BF7-A23A-4984-B98A-DEC3AAABA3C2}"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11</a:t>
            </a:fld>
            <a:endParaRPr lang="zh-CN" altLang="en-US"/>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mc:AlternateContent xmlns:mc="http://schemas.openxmlformats.org/markup-compatibility/2006" xmlns:a14="http://schemas.microsoft.com/office/drawing/2010/main">
        <mc:Choice Requires="a14">
          <p:sp>
            <p:nvSpPr>
              <p:cNvPr id="15" name="内容占位符 14">
                <a:extLst>
                  <a:ext uri="{FF2B5EF4-FFF2-40B4-BE49-F238E27FC236}">
                    <a16:creationId xmlns:a16="http://schemas.microsoft.com/office/drawing/2014/main" id="{694F0E88-305E-4590-A878-23B33C0F70CD}"/>
                  </a:ext>
                </a:extLst>
              </p:cNvPr>
              <p:cNvSpPr>
                <a:spLocks noGrp="1"/>
              </p:cNvSpPr>
              <p:nvPr>
                <p:ph idx="1"/>
              </p:nvPr>
            </p:nvSpPr>
            <p:spPr>
              <a:xfrm>
                <a:off x="467361" y="1384618"/>
                <a:ext cx="7886700" cy="5336858"/>
              </a:xfrm>
            </p:spPr>
            <p:txBody>
              <a:bodyPr>
                <a:normAutofit/>
              </a:bodyPr>
              <a:lstStyle/>
              <a:p>
                <a:pPr>
                  <a:lnSpc>
                    <a:spcPct val="160000"/>
                  </a:lnSpc>
                  <a:spcBef>
                    <a:spcPts val="0"/>
                  </a:spcBef>
                </a:pPr>
                <a:r>
                  <a:rPr lang="en-US" altLang="zh-CN" sz="2000" dirty="0">
                    <a:latin typeface="Arial" panose="020B0604020202020204" pitchFamily="34" charset="0"/>
                    <a:cs typeface="Arial" panose="020B0604020202020204" pitchFamily="34" charset="0"/>
                  </a:rPr>
                  <a:t>Select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𝑋</m:t>
                        </m:r>
                      </m:e>
                      <m:sub>
                        <m:r>
                          <a:rPr lang="en-US" altLang="zh-CN" sz="2000" i="1" dirty="0" smtClean="0">
                            <a:latin typeface="Cambria Math" panose="02040503050406030204" pitchFamily="18" charset="0"/>
                            <a:cs typeface="Arial" panose="020B0604020202020204" pitchFamily="34" charset="0"/>
                          </a:rPr>
                          <m:t>7</m:t>
                        </m:r>
                      </m:sub>
                    </m:sSub>
                  </m:oMath>
                </a14:m>
                <a:r>
                  <a:rPr lang="en-US" altLang="zh-CN" sz="2000" dirty="0">
                    <a:latin typeface="Arial" panose="020B0604020202020204" pitchFamily="34" charset="0"/>
                    <a:cs typeface="Arial" panose="020B0604020202020204" pitchFamily="34" charset="0"/>
                  </a:rPr>
                  <a:t> into the model and continue to test the remaining nine variables. Orthogonalize these variables with respect to both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𝑋</m:t>
                        </m:r>
                      </m:e>
                      <m:sub>
                        <m:r>
                          <a:rPr lang="en-US" altLang="zh-CN" sz="2000" i="1" dirty="0" smtClean="0">
                            <a:latin typeface="Cambria Math" panose="02040503050406030204" pitchFamily="18" charset="0"/>
                            <a:cs typeface="Arial" panose="020B0604020202020204" pitchFamily="34" charset="0"/>
                          </a:rPr>
                          <m:t>7</m:t>
                        </m:r>
                      </m:sub>
                    </m:sSub>
                  </m:oMath>
                </a14:m>
                <a:r>
                  <a:rPr lang="en-US" altLang="zh-CN" sz="2000" dirty="0">
                    <a:latin typeface="Arial" panose="020B0604020202020204" pitchFamily="34" charset="0"/>
                    <a:cs typeface="Arial" panose="020B0604020202020204" pitchFamily="34" charset="0"/>
                  </a:rPr>
                  <a:t> and Y.</a:t>
                </a:r>
              </a:p>
              <a:p>
                <a:pPr>
                  <a:lnSpc>
                    <a:spcPct val="160000"/>
                  </a:lnSpc>
                  <a:spcBef>
                    <a:spcPts val="0"/>
                  </a:spcBef>
                </a:pPr>
                <a:r>
                  <a:rPr lang="en-US" altLang="zh-CN" sz="2000" dirty="0">
                    <a:latin typeface="Arial" panose="020B0604020202020204" pitchFamily="34" charset="0"/>
                    <a:cs typeface="Arial" panose="020B0604020202020204" pitchFamily="34" charset="0"/>
                  </a:rPr>
                  <a:t>Bootstrap the time periods again to generate the bootstrapped iterations of the maximum statistics that evaluate the incremental contribution of the best one among the orthogonalized variables conditional on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𝑋</m:t>
                        </m:r>
                      </m:e>
                      <m:sub>
                        <m:r>
                          <a:rPr lang="en-US" altLang="zh-CN" sz="2000" i="1" dirty="0" smtClean="0">
                            <a:latin typeface="Cambria Math" panose="02040503050406030204" pitchFamily="18" charset="0"/>
                            <a:cs typeface="Arial" panose="020B0604020202020204" pitchFamily="34" charset="0"/>
                          </a:rPr>
                          <m:t>7</m:t>
                        </m:r>
                      </m:sub>
                    </m:sSub>
                  </m:oMath>
                </a14:m>
                <a:r>
                  <a:rPr lang="en-US" altLang="zh-CN" sz="2000" dirty="0">
                    <a:latin typeface="Arial" panose="020B0604020202020204" pitchFamily="34" charset="0"/>
                    <a:cs typeface="Arial" panose="020B0604020202020204" pitchFamily="34" charset="0"/>
                  </a:rPr>
                  <a:t>.</a:t>
                </a:r>
              </a:p>
              <a:p>
                <a:pPr>
                  <a:lnSpc>
                    <a:spcPct val="160000"/>
                  </a:lnSpc>
                  <a:spcBef>
                    <a:spcPts val="0"/>
                  </a:spcBef>
                </a:pPr>
                <a:r>
                  <a:rPr lang="en-US" altLang="zh-CN" sz="2000" dirty="0">
                    <a:latin typeface="Arial" panose="020B0604020202020204" pitchFamily="34" charset="0"/>
                    <a:cs typeface="Arial" panose="020B0604020202020204" pitchFamily="34" charset="0"/>
                  </a:rPr>
                  <a:t>Make decisions on the best one among the remaining nine variables. Continue in this fashion to sequentially build up the model.</a:t>
                </a:r>
              </a:p>
            </p:txBody>
          </p:sp>
        </mc:Choice>
        <mc:Fallback xmlns="">
          <p:sp>
            <p:nvSpPr>
              <p:cNvPr id="15" name="内容占位符 14">
                <a:extLst>
                  <a:ext uri="{FF2B5EF4-FFF2-40B4-BE49-F238E27FC236}">
                    <a16:creationId xmlns:a16="http://schemas.microsoft.com/office/drawing/2014/main" id="{694F0E88-305E-4590-A878-23B33C0F70CD}"/>
                  </a:ext>
                </a:extLst>
              </p:cNvPr>
              <p:cNvSpPr>
                <a:spLocks noGrp="1" noRot="1" noChangeAspect="1" noMove="1" noResize="1" noEditPoints="1" noAdjustHandles="1" noChangeArrowheads="1" noChangeShapeType="1" noTextEdit="1"/>
              </p:cNvSpPr>
              <p:nvPr>
                <p:ph idx="1"/>
              </p:nvPr>
            </p:nvSpPr>
            <p:spPr>
              <a:xfrm>
                <a:off x="467361" y="1384618"/>
                <a:ext cx="7886700" cy="5336858"/>
              </a:xfrm>
              <a:blipFill>
                <a:blip r:embed="rId2"/>
                <a:stretch>
                  <a:fillRect l="-6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447660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en-US" altLang="zh-CN" dirty="0">
                <a:latin typeface="Arial" panose="020B0604020202020204" pitchFamily="34" charset="0"/>
                <a:cs typeface="Arial" panose="020B0604020202020204" pitchFamily="34" charset="0"/>
              </a:rPr>
              <a:t>Type I &amp; II error rate </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110</a:t>
            </a:fld>
            <a:endParaRPr lang="zh-CN" altLang="en-US"/>
          </a:p>
        </p:txBody>
      </p:sp>
      <mc:AlternateContent xmlns:mc="http://schemas.openxmlformats.org/markup-compatibility/2006">
        <mc:Choice xmlns:a14="http://schemas.microsoft.com/office/drawing/2010/main" Requires="a14">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0" y="1325562"/>
                <a:ext cx="8310879" cy="5288597"/>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By joining </a:t>
                </a:r>
                <a14:m>
                  <m:oMath xmlns:m="http://schemas.openxmlformats.org/officeDocument/2006/math">
                    <m:sSubSup>
                      <m:sSubSupPr>
                        <m:ctrlPr>
                          <a:rPr lang="en-US" altLang="zh-CN" sz="2000" i="1" dirty="0">
                            <a:latin typeface="Cambria Math" panose="02040503050406030204" pitchFamily="18" charset="0"/>
                            <a:cs typeface="Arial" panose="020B0604020202020204" pitchFamily="34" charset="0"/>
                          </a:rPr>
                        </m:ctrlPr>
                      </m:sSubSupPr>
                      <m:e>
                        <m:r>
                          <a:rPr lang="en-US" altLang="zh-CN" sz="2000" i="1" dirty="0">
                            <a:latin typeface="Cambria Math" panose="02040503050406030204" pitchFamily="18" charset="0"/>
                            <a:cs typeface="Arial" panose="020B0604020202020204" pitchFamily="34" charset="0"/>
                          </a:rPr>
                          <m:t>𝑋</m:t>
                        </m:r>
                      </m:e>
                      <m:sub>
                        <m:r>
                          <a:rPr lang="en-US" altLang="zh-CN" sz="2000" i="1" dirty="0">
                            <a:latin typeface="Cambria Math" panose="02040503050406030204" pitchFamily="18" charset="0"/>
                            <a:cs typeface="Arial" panose="020B0604020202020204" pitchFamily="34" charset="0"/>
                          </a:rPr>
                          <m:t>1,0</m:t>
                        </m:r>
                      </m:sub>
                      <m:sup>
                        <m:r>
                          <a:rPr lang="en-US" altLang="zh-CN" sz="2000" i="1" dirty="0">
                            <a:latin typeface="Cambria Math" panose="02040503050406030204" pitchFamily="18" charset="0"/>
                            <a:cs typeface="Arial" panose="020B0604020202020204" pitchFamily="34" charset="0"/>
                          </a:rPr>
                          <m:t>(</m:t>
                        </m:r>
                        <m:r>
                          <a:rPr lang="en-US" altLang="zh-CN" sz="2000" i="1" dirty="0" err="1">
                            <a:latin typeface="Cambria Math" panose="02040503050406030204" pitchFamily="18" charset="0"/>
                            <a:cs typeface="Arial" panose="020B0604020202020204" pitchFamily="34" charset="0"/>
                          </a:rPr>
                          <m:t>𝑖</m:t>
                        </m:r>
                        <m:r>
                          <a:rPr lang="en-US" altLang="zh-CN" sz="2000" i="1" dirty="0">
                            <a:latin typeface="Cambria Math" panose="02040503050406030204" pitchFamily="18" charset="0"/>
                            <a:cs typeface="Arial" panose="020B0604020202020204" pitchFamily="34" charset="0"/>
                          </a:rPr>
                          <m:t>)</m:t>
                        </m:r>
                      </m:sup>
                    </m:sSubSup>
                    <m:r>
                      <a:rPr lang="en-US" altLang="zh-CN" sz="2000" i="1" dirty="0">
                        <a:latin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cs typeface="Arial" panose="020B0604020202020204" pitchFamily="34" charset="0"/>
                  </a:rPr>
                  <a:t>with </a:t>
                </a:r>
                <a14:m>
                  <m:oMath xmlns:m="http://schemas.openxmlformats.org/officeDocument/2006/math">
                    <m:sSubSup>
                      <m:sSubSupPr>
                        <m:ctrlPr>
                          <a:rPr lang="en-US" altLang="zh-CN" sz="2000" i="1" dirty="0">
                            <a:latin typeface="Cambria Math" panose="02040503050406030204" pitchFamily="18" charset="0"/>
                            <a:cs typeface="Arial" panose="020B0604020202020204" pitchFamily="34" charset="0"/>
                          </a:rPr>
                        </m:ctrlPr>
                      </m:sSubSupPr>
                      <m:e>
                        <m:r>
                          <a:rPr lang="en-US" altLang="zh-CN" sz="2000" i="1" dirty="0">
                            <a:latin typeface="Cambria Math" panose="02040503050406030204" pitchFamily="18" charset="0"/>
                            <a:cs typeface="Arial" panose="020B0604020202020204" pitchFamily="34" charset="0"/>
                          </a:rPr>
                          <m:t>𝑋</m:t>
                        </m:r>
                      </m:e>
                      <m:sub>
                        <m:r>
                          <a:rPr lang="en-US" altLang="zh-CN" sz="2000" i="1" dirty="0">
                            <a:latin typeface="Cambria Math" panose="02040503050406030204" pitchFamily="18" charset="0"/>
                            <a:cs typeface="Arial" panose="020B0604020202020204" pitchFamily="34" charset="0"/>
                          </a:rPr>
                          <m:t>0</m:t>
                        </m:r>
                        <m:r>
                          <a:rPr lang="en-US" altLang="zh-CN" sz="2000" i="1" dirty="0">
                            <a:latin typeface="Cambria Math" panose="02040503050406030204" pitchFamily="18" charset="0"/>
                            <a:cs typeface="Arial" panose="020B0604020202020204" pitchFamily="34" charset="0"/>
                          </a:rPr>
                          <m:t>,0</m:t>
                        </m:r>
                      </m:sub>
                      <m:sup>
                        <m:r>
                          <a:rPr lang="en-US" altLang="zh-CN" sz="2000" i="1" dirty="0">
                            <a:latin typeface="Cambria Math" panose="02040503050406030204" pitchFamily="18" charset="0"/>
                            <a:cs typeface="Arial" panose="020B0604020202020204" pitchFamily="34" charset="0"/>
                          </a:rPr>
                          <m:t>(</m:t>
                        </m:r>
                        <m:r>
                          <a:rPr lang="en-US" altLang="zh-CN" sz="2000" i="1" dirty="0" err="1">
                            <a:latin typeface="Cambria Math" panose="02040503050406030204" pitchFamily="18" charset="0"/>
                            <a:cs typeface="Arial" panose="020B0604020202020204" pitchFamily="34" charset="0"/>
                          </a:rPr>
                          <m:t>𝑖</m:t>
                        </m:r>
                        <m:r>
                          <a:rPr lang="en-US" altLang="zh-CN" sz="2000" i="1" dirty="0">
                            <a:latin typeface="Cambria Math" panose="02040503050406030204" pitchFamily="18" charset="0"/>
                            <a:cs typeface="Arial" panose="020B0604020202020204" pitchFamily="34" charset="0"/>
                          </a:rPr>
                          <m:t>)</m:t>
                        </m:r>
                      </m:sup>
                    </m:sSubSup>
                  </m:oMath>
                </a14:m>
                <a:r>
                  <a:rPr lang="en-US" altLang="zh-CN" sz="2000" dirty="0">
                    <a:latin typeface="Arial" panose="020B0604020202020204" pitchFamily="34" charset="0"/>
                    <a:cs typeface="Arial" panose="020B0604020202020204" pitchFamily="34" charset="0"/>
                  </a:rPr>
                  <a:t>, we obtain a new panel. For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𝑌</m:t>
                        </m:r>
                      </m:e>
                      <m:sub>
                        <m:r>
                          <a:rPr lang="en-US" altLang="zh-CN" sz="2000" b="0" i="1" dirty="0" smtClean="0">
                            <a:latin typeface="Cambria Math" panose="02040503050406030204" pitchFamily="18" charset="0"/>
                            <a:cs typeface="Arial" panose="020B0604020202020204" pitchFamily="34" charset="0"/>
                          </a:rPr>
                          <m:t>0</m:t>
                        </m:r>
                      </m:sub>
                    </m:sSub>
                  </m:oMath>
                </a14:m>
                <a:r>
                  <a:rPr lang="en-US" altLang="zh-CN" sz="2000" dirty="0">
                    <a:latin typeface="Arial" panose="020B0604020202020204" pitchFamily="34" charset="0"/>
                    <a:cs typeface="Arial" panose="020B0604020202020204" pitchFamily="34" charset="0"/>
                  </a:rPr>
                  <a:t>, we perform the </a:t>
                </a:r>
                <a:r>
                  <a:rPr lang="en-US" altLang="zh-CN" sz="2000" dirty="0" err="1">
                    <a:latin typeface="Arial" panose="020B0604020202020204" pitchFamily="34" charset="0"/>
                    <a:cs typeface="Arial" panose="020B0604020202020204" pitchFamily="34" charset="0"/>
                  </a:rPr>
                  <a:t>Fama</a:t>
                </a:r>
                <a:r>
                  <a:rPr lang="en-US" altLang="zh-CN" sz="2000" dirty="0">
                    <a:latin typeface="Arial" panose="020B0604020202020204" pitchFamily="34" charset="0"/>
                    <a:cs typeface="Arial" panose="020B0604020202020204" pitchFamily="34" charset="0"/>
                  </a:rPr>
                  <a:t>-French (2010) approach and let the testing outcome be given by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h</m:t>
                        </m:r>
                      </m:e>
                      <m:sub>
                        <m:r>
                          <a:rPr lang="en-US" altLang="zh-CN" sz="2000" i="1" dirty="0" smtClean="0">
                            <a:latin typeface="Cambria Math" panose="02040503050406030204" pitchFamily="18" charset="0"/>
                            <a:cs typeface="Arial" panose="020B0604020202020204" pitchFamily="34" charset="0"/>
                          </a:rPr>
                          <m:t>𝑖</m:t>
                        </m:r>
                      </m:sub>
                    </m:sSub>
                  </m:oMath>
                </a14:m>
                <a:r>
                  <a:rPr lang="en-US" altLang="zh-CN" sz="2000" dirty="0">
                    <a:latin typeface="Arial" panose="020B0604020202020204" pitchFamily="34" charset="0"/>
                    <a:cs typeface="Arial" panose="020B0604020202020204" pitchFamily="34" charset="0"/>
                  </a:rPr>
                  <a:t>, where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h</m:t>
                        </m:r>
                      </m:e>
                      <m:sub>
                        <m:r>
                          <a:rPr lang="en-US" altLang="zh-CN" sz="2000" i="1" dirty="0" smtClean="0">
                            <a:latin typeface="Cambria Math" panose="02040503050406030204" pitchFamily="18" charset="0"/>
                            <a:cs typeface="Arial" panose="020B0604020202020204" pitchFamily="34" charset="0"/>
                          </a:rPr>
                          <m:t>𝑖</m:t>
                        </m:r>
                      </m:sub>
                    </m:sSub>
                  </m:oMath>
                </a14:m>
                <a:r>
                  <a:rPr lang="en-US" altLang="zh-CN" sz="2000" dirty="0">
                    <a:latin typeface="Arial" panose="020B0604020202020204" pitchFamily="34" charset="0"/>
                    <a:cs typeface="Arial" panose="020B0604020202020204" pitchFamily="34" charset="0"/>
                  </a:rPr>
                  <a:t> is equal to one if we reject the null hypothesis and zero otherwise. Finally, we perturb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𝑌</m:t>
                        </m:r>
                      </m:e>
                      <m:sub>
                        <m:r>
                          <a:rPr lang="en-US" altLang="zh-CN" sz="2000" i="1" dirty="0" smtClean="0">
                            <a:latin typeface="Cambria Math" panose="02040503050406030204" pitchFamily="18" charset="0"/>
                            <a:cs typeface="Arial" panose="020B0604020202020204" pitchFamily="34" charset="0"/>
                          </a:rPr>
                          <m:t>0</m:t>
                        </m:r>
                      </m:sub>
                    </m:sSub>
                  </m:oMath>
                </a14:m>
                <a:r>
                  <a:rPr lang="en-US" altLang="zh-CN" sz="2000" dirty="0">
                    <a:latin typeface="Arial" panose="020B0604020202020204" pitchFamily="34" charset="0"/>
                    <a:cs typeface="Arial" panose="020B0604020202020204" pitchFamily="34" charset="0"/>
                  </a:rPr>
                  <a:t> many times and calculate the empirical Type I error rate (i.e.,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𝑇𝑌𝑃𝐸</m:t>
                    </m:r>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1</m:t>
                        </m:r>
                      </m:e>
                      <m:sub>
                        <m:r>
                          <a:rPr lang="en-US" altLang="zh-CN" sz="2000" i="1" dirty="0" smtClean="0">
                            <a:latin typeface="Cambria Math" panose="02040503050406030204" pitchFamily="18" charset="0"/>
                            <a:cs typeface="Arial" panose="020B0604020202020204" pitchFamily="34" charset="0"/>
                          </a:rPr>
                          <m:t>𝑓𝑓</m:t>
                        </m:r>
                      </m:sub>
                    </m:sSub>
                  </m:oMath>
                </a14:m>
                <a:r>
                  <a:rPr lang="en-US" altLang="zh-CN" sz="2000" dirty="0">
                    <a:latin typeface="Arial" panose="020B0604020202020204" pitchFamily="34" charset="0"/>
                    <a:cs typeface="Arial" panose="020B0604020202020204" pitchFamily="34" charset="0"/>
                  </a:rPr>
                  <a:t>) as the average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h</m:t>
                        </m:r>
                      </m:e>
                      <m:sub>
                        <m:r>
                          <a:rPr lang="en-US" altLang="zh-CN" sz="2000" i="1" dirty="0" smtClean="0">
                            <a:latin typeface="Cambria Math" panose="02040503050406030204" pitchFamily="18" charset="0"/>
                            <a:cs typeface="Arial" panose="020B0604020202020204" pitchFamily="34" charset="0"/>
                          </a:rPr>
                          <m:t>𝑖</m:t>
                        </m:r>
                      </m:sub>
                    </m:sSub>
                  </m:oMath>
                </a14:m>
                <a:r>
                  <a:rPr lang="en-US" altLang="zh-CN" sz="2000" dirty="0">
                    <a:latin typeface="Arial" panose="020B0604020202020204" pitchFamily="34" charset="0"/>
                    <a:cs typeface="Arial" panose="020B0604020202020204" pitchFamily="34" charset="0"/>
                  </a:rPr>
                  <a:t>.</a:t>
                </a:r>
              </a:p>
              <a:p>
                <a:pPr>
                  <a:lnSpc>
                    <a:spcPct val="150000"/>
                  </a:lnSpc>
                </a:pPr>
                <a:r>
                  <a:rPr lang="en-US" altLang="zh-CN" sz="2000" dirty="0">
                    <a:latin typeface="Arial" panose="020B0604020202020204" pitchFamily="34" charset="0"/>
                    <a:cs typeface="Arial" panose="020B0604020202020204" pitchFamily="34" charset="0"/>
                  </a:rPr>
                  <a:t>Using this panel, we apply the </a:t>
                </a:r>
                <a:r>
                  <a:rPr lang="en-US" altLang="zh-CN" sz="2000" dirty="0" err="1">
                    <a:latin typeface="Arial" panose="020B0604020202020204" pitchFamily="34" charset="0"/>
                    <a:cs typeface="Arial" panose="020B0604020202020204" pitchFamily="34" charset="0"/>
                  </a:rPr>
                  <a:t>Fama</a:t>
                </a:r>
                <a:r>
                  <a:rPr lang="en-US" altLang="zh-CN" sz="2000" dirty="0">
                    <a:latin typeface="Arial" panose="020B0604020202020204" pitchFamily="34" charset="0"/>
                    <a:cs typeface="Arial" panose="020B0604020202020204" pitchFamily="34" charset="0"/>
                  </a:rPr>
                  <a:t>-French (2010) approach and record the testing outcome as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𝑙</m:t>
                        </m:r>
                      </m:e>
                      <m:sub>
                        <m:r>
                          <a:rPr lang="en-US" altLang="zh-CN" sz="2000" i="1" dirty="0" smtClean="0">
                            <a:latin typeface="Cambria Math" panose="02040503050406030204" pitchFamily="18" charset="0"/>
                            <a:cs typeface="Arial" panose="020B0604020202020204" pitchFamily="34" charset="0"/>
                          </a:rPr>
                          <m:t>𝑖</m:t>
                        </m:r>
                      </m:sub>
                    </m:sSub>
                    <m:r>
                      <a:rPr lang="en-US" altLang="zh-CN" sz="2000" i="1" dirty="0" smtClean="0">
                        <a:latin typeface="Cambria Math" panose="02040503050406030204" pitchFamily="18" charset="0"/>
                        <a:cs typeface="Arial" panose="020B0604020202020204" pitchFamily="34" charset="0"/>
                      </a:rPr>
                      <m:t>=1 </m:t>
                    </m:r>
                  </m:oMath>
                </a14:m>
                <a:r>
                  <a:rPr lang="en-US" altLang="zh-CN" sz="2000" dirty="0">
                    <a:latin typeface="Arial" panose="020B0604020202020204" pitchFamily="34" charset="0"/>
                    <a:cs typeface="Arial" panose="020B0604020202020204" pitchFamily="34" charset="0"/>
                  </a:rPr>
                  <a:t>if the null hypothesis is not rejected (and zero otherwise). The empirical Type II error rate (i.e.,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𝑇𝑌𝑃𝐸</m:t>
                    </m:r>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2</m:t>
                        </m:r>
                      </m:e>
                      <m:sub>
                        <m:r>
                          <a:rPr lang="en-US" altLang="zh-CN" sz="2000" i="1" dirty="0" smtClean="0">
                            <a:latin typeface="Cambria Math" panose="02040503050406030204" pitchFamily="18" charset="0"/>
                            <a:cs typeface="Arial" panose="020B0604020202020204" pitchFamily="34" charset="0"/>
                          </a:rPr>
                          <m:t>𝑓𝑓</m:t>
                        </m:r>
                      </m:sub>
                    </m:sSub>
                  </m:oMath>
                </a14:m>
                <a:r>
                  <a:rPr lang="en-US" altLang="zh-CN" sz="2000" dirty="0">
                    <a:latin typeface="Arial" panose="020B0604020202020204" pitchFamily="34" charset="0"/>
                    <a:cs typeface="Arial" panose="020B0604020202020204" pitchFamily="34" charset="0"/>
                  </a:rPr>
                  <a:t>) is then calculated as the average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𝑙</m:t>
                        </m:r>
                      </m:e>
                      <m:sub>
                        <m:r>
                          <a:rPr lang="en-US" altLang="zh-CN" sz="2000" i="1" dirty="0" smtClean="0">
                            <a:latin typeface="Cambria Math" panose="02040503050406030204" pitchFamily="18" charset="0"/>
                            <a:cs typeface="Arial" panose="020B0604020202020204" pitchFamily="34" charset="0"/>
                          </a:rPr>
                          <m:t>𝑖</m:t>
                        </m:r>
                      </m:sub>
                    </m:sSub>
                  </m:oMath>
                </a14:m>
                <a:r>
                  <a:rPr lang="en-US" altLang="zh-CN" sz="2000" dirty="0">
                    <a:latin typeface="Arial" panose="020B0604020202020204" pitchFamily="34" charset="0"/>
                    <a:cs typeface="Arial" panose="020B0604020202020204" pitchFamily="34" charset="0"/>
                  </a:rPr>
                  <a:t>.</a:t>
                </a:r>
              </a:p>
            </p:txBody>
          </p:sp>
        </mc:Choice>
        <mc:Fallback>
          <p:sp>
            <p:nvSpPr>
              <p:cNvPr id="8" name="内容占位符 2">
                <a:extLst>
                  <a:ext uri="{FF2B5EF4-FFF2-40B4-BE49-F238E27FC236}">
                    <a16:creationId xmlns:a16="http://schemas.microsoft.com/office/drawing/2014/main" id="{62BB2DDE-FA80-4CB0-8129-804C7171C4FD}"/>
                  </a:ext>
                </a:extLst>
              </p:cNvPr>
              <p:cNvSpPr>
                <a:spLocks noGrp="1" noRot="1" noChangeAspect="1" noMove="1" noResize="1" noEditPoints="1" noAdjustHandles="1" noChangeArrowheads="1" noChangeShapeType="1" noTextEdit="1"/>
              </p:cNvSpPr>
              <p:nvPr>
                <p:ph idx="1"/>
              </p:nvPr>
            </p:nvSpPr>
            <p:spPr>
              <a:xfrm>
                <a:off x="467360" y="1325562"/>
                <a:ext cx="8310879" cy="5288597"/>
              </a:xfrm>
              <a:blipFill>
                <a:blip r:embed="rId2"/>
                <a:stretch>
                  <a:fillRect l="-660" r="-1541"/>
                </a:stretch>
              </a:blipFill>
            </p:spPr>
            <p:txBody>
              <a:bodyPr/>
              <a:lstStyle/>
              <a:p>
                <a:r>
                  <a:rPr lang="zh-CN" altLang="en-US">
                    <a:noFill/>
                  </a:rPr>
                  <a:t> </a:t>
                </a:r>
              </a:p>
            </p:txBody>
          </p:sp>
        </mc:Fallback>
      </mc:AlternateContent>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53064982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en-US" altLang="zh-CN" dirty="0">
                <a:latin typeface="Arial" panose="020B0604020202020204" pitchFamily="34" charset="0"/>
                <a:cs typeface="Arial" panose="020B0604020202020204" pitchFamily="34" charset="0"/>
              </a:rPr>
              <a:t>Applications</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111</a:t>
            </a:fld>
            <a:endParaRPr lang="zh-CN" altLang="en-US"/>
          </a:p>
        </p:txBody>
      </p:sp>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1" y="1325562"/>
            <a:ext cx="8047990" cy="5288597"/>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We illustrate how our method can be used to select outperforming strategies and we compare our method to existing multiple-testing techniques.</a:t>
            </a:r>
          </a:p>
          <a:p>
            <a:pPr>
              <a:lnSpc>
                <a:spcPct val="150000"/>
              </a:lnSpc>
            </a:pPr>
            <a:r>
              <a:rPr lang="en-US" altLang="zh-CN" sz="2000" dirty="0">
                <a:latin typeface="Arial" panose="020B0604020202020204" pitchFamily="34" charset="0"/>
                <a:cs typeface="Arial" panose="020B0604020202020204" pitchFamily="34" charset="0"/>
              </a:rPr>
              <a:t>In the first, we study two large groups of investment strategies.</a:t>
            </a:r>
          </a:p>
          <a:p>
            <a:pPr lvl="1">
              <a:lnSpc>
                <a:spcPct val="150000"/>
              </a:lnSpc>
            </a:pPr>
            <a:r>
              <a:rPr lang="en-US" altLang="zh-CN" sz="1600" dirty="0">
                <a:latin typeface="Arial" panose="020B0604020202020204" pitchFamily="34" charset="0"/>
                <a:cs typeface="Arial" panose="020B0604020202020204" pitchFamily="34" charset="0"/>
              </a:rPr>
              <a:t>We start with Standard and Poor’s Capital IQ (CAPIQ) database, which covers a broad set of “alpha” strategies. For our purposes, we study 484 strategies for the U.S. equity market from 1985 to 2014.</a:t>
            </a:r>
          </a:p>
          <a:p>
            <a:pPr lvl="1">
              <a:lnSpc>
                <a:spcPct val="150000"/>
              </a:lnSpc>
            </a:pPr>
            <a:r>
              <a:rPr lang="en-US" altLang="zh-CN" sz="1600" dirty="0">
                <a:latin typeface="Arial" panose="020B0604020202020204" pitchFamily="34" charset="0"/>
                <a:cs typeface="Arial" panose="020B0604020202020204" pitchFamily="34" charset="0"/>
              </a:rPr>
              <a:t>The second data set comprises the 18,113 anomalies based on firm characteristics studied in Yan and Zheng (2017).</a:t>
            </a:r>
          </a:p>
          <a:p>
            <a:pPr>
              <a:lnSpc>
                <a:spcPct val="150000"/>
              </a:lnSpc>
            </a:pPr>
            <a:r>
              <a:rPr lang="en-US" altLang="zh-CN" sz="2000" dirty="0">
                <a:latin typeface="Arial" panose="020B0604020202020204" pitchFamily="34" charset="0"/>
                <a:cs typeface="Arial" panose="020B0604020202020204" pitchFamily="34" charset="0"/>
              </a:rPr>
              <a:t>Our second application revisits </a:t>
            </a:r>
            <a:r>
              <a:rPr lang="en-US" altLang="zh-CN" sz="2000" dirty="0" err="1">
                <a:latin typeface="Arial" panose="020B0604020202020204" pitchFamily="34" charset="0"/>
                <a:cs typeface="Arial" panose="020B0604020202020204" pitchFamily="34" charset="0"/>
              </a:rPr>
              <a:t>Fama</a:t>
            </a:r>
            <a:r>
              <a:rPr lang="en-US" altLang="zh-CN" sz="2000" dirty="0">
                <a:latin typeface="Arial" panose="020B0604020202020204" pitchFamily="34" charset="0"/>
                <a:cs typeface="Arial" panose="020B0604020202020204" pitchFamily="34" charset="0"/>
              </a:rPr>
              <a:t> and French’s (2010) conclusion about mutual fund performance.</a:t>
            </a:r>
          </a:p>
          <a:p>
            <a:pPr>
              <a:lnSpc>
                <a:spcPct val="150000"/>
              </a:lnSpc>
            </a:pPr>
            <a:endParaRPr lang="en-US" altLang="zh-CN" sz="2000" dirty="0">
              <a:latin typeface="Arial" panose="020B0604020202020204" pitchFamily="34" charset="0"/>
              <a:cs typeface="Arial" panose="020B0604020202020204" pitchFamily="34" charset="0"/>
            </a:endParaRPr>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111340825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en-US" altLang="zh-CN" dirty="0">
                <a:latin typeface="Arial" panose="020B0604020202020204" pitchFamily="34" charset="0"/>
                <a:cs typeface="Arial" panose="020B0604020202020204" pitchFamily="34" charset="0"/>
              </a:rPr>
              <a:t>Applications</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112</a:t>
            </a:fld>
            <a:endParaRPr lang="zh-CN" altLang="en-US"/>
          </a:p>
        </p:txBody>
      </p:sp>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1" y="1325562"/>
            <a:ext cx="8047990" cy="5288597"/>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For the CAPIQ data, the distribution is skewed to the right. For the 18,000 anomalies, the distribution is roughly symmetric around zero and the fraction of strategies that have t-statistic above 2.0 is 5.5%.</a:t>
            </a:r>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pic>
        <p:nvPicPr>
          <p:cNvPr id="3" name="图片 2">
            <a:extLst>
              <a:ext uri="{FF2B5EF4-FFF2-40B4-BE49-F238E27FC236}">
                <a16:creationId xmlns:a16="http://schemas.microsoft.com/office/drawing/2014/main" id="{B262C2B3-6161-437F-A8B4-3DD67E298AF2}"/>
              </a:ext>
            </a:extLst>
          </p:cNvPr>
          <p:cNvPicPr>
            <a:picLocks noChangeAspect="1"/>
          </p:cNvPicPr>
          <p:nvPr/>
        </p:nvPicPr>
        <p:blipFill>
          <a:blip r:embed="rId2"/>
          <a:stretch>
            <a:fillRect/>
          </a:stretch>
        </p:blipFill>
        <p:spPr>
          <a:xfrm>
            <a:off x="842963" y="2913698"/>
            <a:ext cx="7051358" cy="3058330"/>
          </a:xfrm>
          <a:prstGeom prst="rect">
            <a:avLst/>
          </a:prstGeom>
        </p:spPr>
      </p:pic>
    </p:spTree>
    <p:extLst>
      <p:ext uri="{BB962C8B-B14F-4D97-AF65-F5344CB8AC3E}">
        <p14:creationId xmlns:p14="http://schemas.microsoft.com/office/powerpoint/2010/main" val="166252888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en-US" altLang="zh-CN" dirty="0">
                <a:latin typeface="Arial" panose="020B0604020202020204" pitchFamily="34" charset="0"/>
                <a:cs typeface="Arial" panose="020B0604020202020204" pitchFamily="34" charset="0"/>
              </a:rPr>
              <a:t>Applications</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113</a:t>
            </a:fld>
            <a:endParaRPr lang="zh-CN" altLang="en-US"/>
          </a:p>
        </p:txBody>
      </p:sp>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1" y="1325562"/>
            <a:ext cx="8047990" cy="5288597"/>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We illustrate how our method can be used to create the receiver operating characteristic (ROC) curve, which is an intuitive diagnostic plot to assess the performance of a classification method</a:t>
            </a:r>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pic>
        <p:nvPicPr>
          <p:cNvPr id="4" name="图片 3">
            <a:extLst>
              <a:ext uri="{FF2B5EF4-FFF2-40B4-BE49-F238E27FC236}">
                <a16:creationId xmlns:a16="http://schemas.microsoft.com/office/drawing/2014/main" id="{F7B7E1CE-9B6C-4C47-AEA2-9148507F4661}"/>
              </a:ext>
            </a:extLst>
          </p:cNvPr>
          <p:cNvPicPr>
            <a:picLocks noChangeAspect="1"/>
          </p:cNvPicPr>
          <p:nvPr/>
        </p:nvPicPr>
        <p:blipFill>
          <a:blip r:embed="rId2"/>
          <a:stretch>
            <a:fillRect/>
          </a:stretch>
        </p:blipFill>
        <p:spPr>
          <a:xfrm>
            <a:off x="801369" y="2992921"/>
            <a:ext cx="7214871" cy="3163208"/>
          </a:xfrm>
          <a:prstGeom prst="rect">
            <a:avLst/>
          </a:prstGeom>
        </p:spPr>
      </p:pic>
      <p:sp>
        <p:nvSpPr>
          <p:cNvPr id="10" name="文本框 9">
            <a:extLst>
              <a:ext uri="{FF2B5EF4-FFF2-40B4-BE49-F238E27FC236}">
                <a16:creationId xmlns:a16="http://schemas.microsoft.com/office/drawing/2014/main" id="{43013C54-4F8E-46CC-8D21-005CC1B0D41A}"/>
              </a:ext>
            </a:extLst>
          </p:cNvPr>
          <p:cNvSpPr txBox="1"/>
          <p:nvPr/>
        </p:nvSpPr>
        <p:spPr>
          <a:xfrm>
            <a:off x="61597" y="5261492"/>
            <a:ext cx="1350643" cy="369332"/>
          </a:xfrm>
          <a:prstGeom prst="rect">
            <a:avLst/>
          </a:prstGeom>
          <a:noFill/>
        </p:spPr>
        <p:txBody>
          <a:bodyPr wrap="square">
            <a:spAutoFit/>
          </a:bodyPr>
          <a:lstStyle/>
          <a:p>
            <a:r>
              <a:rPr lang="en-US" altLang="zh-CN" b="0" i="0" dirty="0">
                <a:solidFill>
                  <a:srgbClr val="404040"/>
                </a:solidFill>
                <a:effectLst/>
                <a:latin typeface="-apple-system"/>
              </a:rPr>
              <a:t>TPR = TP/P</a:t>
            </a:r>
            <a:endParaRPr lang="zh-CN" altLang="en-US" dirty="0"/>
          </a:p>
        </p:txBody>
      </p:sp>
      <p:sp>
        <p:nvSpPr>
          <p:cNvPr id="12" name="文本框 11">
            <a:extLst>
              <a:ext uri="{FF2B5EF4-FFF2-40B4-BE49-F238E27FC236}">
                <a16:creationId xmlns:a16="http://schemas.microsoft.com/office/drawing/2014/main" id="{D5C72B79-B783-4B60-A4B0-F96D4B5E2DE9}"/>
              </a:ext>
            </a:extLst>
          </p:cNvPr>
          <p:cNvSpPr txBox="1"/>
          <p:nvPr/>
        </p:nvSpPr>
        <p:spPr>
          <a:xfrm>
            <a:off x="2205989" y="6169581"/>
            <a:ext cx="1645920" cy="369332"/>
          </a:xfrm>
          <a:prstGeom prst="rect">
            <a:avLst/>
          </a:prstGeom>
          <a:noFill/>
        </p:spPr>
        <p:txBody>
          <a:bodyPr wrap="square">
            <a:spAutoFit/>
          </a:bodyPr>
          <a:lstStyle/>
          <a:p>
            <a:r>
              <a:rPr lang="en-US" altLang="zh-CN" b="0" i="0" dirty="0">
                <a:solidFill>
                  <a:srgbClr val="404040"/>
                </a:solidFill>
                <a:effectLst/>
                <a:latin typeface="-apple-system"/>
              </a:rPr>
              <a:t>FPR = FP/N</a:t>
            </a:r>
            <a:endParaRPr lang="zh-CN" altLang="en-US" dirty="0"/>
          </a:p>
        </p:txBody>
      </p:sp>
      <p:graphicFrame>
        <p:nvGraphicFramePr>
          <p:cNvPr id="13" name="表格 13">
            <a:extLst>
              <a:ext uri="{FF2B5EF4-FFF2-40B4-BE49-F238E27FC236}">
                <a16:creationId xmlns:a16="http://schemas.microsoft.com/office/drawing/2014/main" id="{9C00CD0A-2166-4A53-80C3-A5D0319024B9}"/>
              </a:ext>
            </a:extLst>
          </p:cNvPr>
          <p:cNvGraphicFramePr>
            <a:graphicFrameLocks noGrp="1"/>
          </p:cNvGraphicFramePr>
          <p:nvPr>
            <p:extLst>
              <p:ext uri="{D42A27DB-BD31-4B8C-83A1-F6EECF244321}">
                <p14:modId xmlns:p14="http://schemas.microsoft.com/office/powerpoint/2010/main" val="2676502854"/>
              </p:ext>
            </p:extLst>
          </p:nvPr>
        </p:nvGraphicFramePr>
        <p:xfrm>
          <a:off x="4104640" y="243840"/>
          <a:ext cx="4064000" cy="1062672"/>
        </p:xfrm>
        <a:graphic>
          <a:graphicData uri="http://schemas.openxmlformats.org/drawingml/2006/table">
            <a:tbl>
              <a:tblPr firstRow="1" bandRow="1">
                <a:tableStyleId>{2D5ABB26-0587-4C30-8999-92F81FD0307C}</a:tableStyleId>
              </a:tblPr>
              <a:tblGrid>
                <a:gridCol w="1016000">
                  <a:extLst>
                    <a:ext uri="{9D8B030D-6E8A-4147-A177-3AD203B41FA5}">
                      <a16:colId xmlns:a16="http://schemas.microsoft.com/office/drawing/2014/main" val="1025324541"/>
                    </a:ext>
                  </a:extLst>
                </a:gridCol>
                <a:gridCol w="1016000">
                  <a:extLst>
                    <a:ext uri="{9D8B030D-6E8A-4147-A177-3AD203B41FA5}">
                      <a16:colId xmlns:a16="http://schemas.microsoft.com/office/drawing/2014/main" val="3332142432"/>
                    </a:ext>
                  </a:extLst>
                </a:gridCol>
                <a:gridCol w="1021041">
                  <a:extLst>
                    <a:ext uri="{9D8B030D-6E8A-4147-A177-3AD203B41FA5}">
                      <a16:colId xmlns:a16="http://schemas.microsoft.com/office/drawing/2014/main" val="2863883657"/>
                    </a:ext>
                  </a:extLst>
                </a:gridCol>
                <a:gridCol w="1010959">
                  <a:extLst>
                    <a:ext uri="{9D8B030D-6E8A-4147-A177-3AD203B41FA5}">
                      <a16:colId xmlns:a16="http://schemas.microsoft.com/office/drawing/2014/main" val="4031147687"/>
                    </a:ext>
                  </a:extLst>
                </a:gridCol>
              </a:tblGrid>
              <a:tr h="354224">
                <a:tc>
                  <a:txBody>
                    <a:bodyPr/>
                    <a:lstStyle/>
                    <a:p>
                      <a:endParaRPr lang="zh-CN" altLang="en-US" sz="160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a:solidFill>
                      <a:schemeClr val="accent6">
                        <a:lumMod val="20000"/>
                        <a:lumOff val="80000"/>
                      </a:schemeClr>
                    </a:solidFill>
                  </a:tcPr>
                </a:tc>
                <a:tc>
                  <a:txBody>
                    <a:bodyPr/>
                    <a:lstStyle/>
                    <a:p>
                      <a:pPr algn="ctr"/>
                      <a:r>
                        <a:rPr lang="en-US" altLang="zh-CN" sz="1600" dirty="0">
                          <a:solidFill>
                            <a:schemeClr val="tx1"/>
                          </a:solidFill>
                          <a:latin typeface="Arial" panose="020B0604020202020204" pitchFamily="34" charset="0"/>
                          <a:ea typeface="黑体" panose="02010609060101010101" pitchFamily="49" charset="-122"/>
                          <a:cs typeface="Arial" panose="020B0604020202020204" pitchFamily="34" charset="0"/>
                        </a:rPr>
                        <a:t>Yes</a:t>
                      </a:r>
                      <a:r>
                        <a:rPr lang="zh-CN" altLang="en-US" sz="1600" dirty="0">
                          <a:solidFill>
                            <a:schemeClr val="tx1"/>
                          </a:solidFill>
                          <a:latin typeface="Arial" panose="020B0604020202020204" pitchFamily="34" charset="0"/>
                          <a:ea typeface="黑体" panose="02010609060101010101" pitchFamily="49" charset="-122"/>
                          <a:cs typeface="Arial" panose="020B0604020202020204" pitchFamily="34" charset="0"/>
                        </a:rPr>
                        <a:t>预测</a:t>
                      </a:r>
                    </a:p>
                  </a:txBody>
                  <a:tcPr>
                    <a:solidFill>
                      <a:schemeClr val="accent6">
                        <a:lumMod val="20000"/>
                        <a:lumOff val="80000"/>
                      </a:schemeClr>
                    </a:solidFill>
                  </a:tcPr>
                </a:tc>
                <a:tc>
                  <a:txBody>
                    <a:bodyPr/>
                    <a:lstStyle/>
                    <a:p>
                      <a:pPr algn="ctr"/>
                      <a:r>
                        <a:rPr lang="en-US" altLang="zh-CN" sz="1600" dirty="0">
                          <a:solidFill>
                            <a:schemeClr val="tx1"/>
                          </a:solidFill>
                          <a:latin typeface="Arial" panose="020B0604020202020204" pitchFamily="34" charset="0"/>
                          <a:ea typeface="黑体" panose="02010609060101010101" pitchFamily="49" charset="-122"/>
                          <a:cs typeface="Arial" panose="020B0604020202020204" pitchFamily="34" charset="0"/>
                        </a:rPr>
                        <a:t>No</a:t>
                      </a:r>
                      <a:r>
                        <a:rPr lang="zh-CN" altLang="en-US" sz="1600" dirty="0">
                          <a:solidFill>
                            <a:schemeClr val="tx1"/>
                          </a:solidFill>
                          <a:latin typeface="Arial" panose="020B0604020202020204" pitchFamily="34" charset="0"/>
                          <a:ea typeface="黑体" panose="02010609060101010101" pitchFamily="49" charset="-122"/>
                          <a:cs typeface="Arial" panose="020B0604020202020204" pitchFamily="34" charset="0"/>
                        </a:rPr>
                        <a:t>预测</a:t>
                      </a:r>
                    </a:p>
                  </a:txBody>
                  <a:tcPr>
                    <a:solidFill>
                      <a:schemeClr val="accent6">
                        <a:lumMod val="20000"/>
                        <a:lumOff val="80000"/>
                      </a:schemeClr>
                    </a:solidFill>
                  </a:tcPr>
                </a:tc>
                <a:tc>
                  <a:txBody>
                    <a:bodyPr/>
                    <a:lstStyle/>
                    <a:p>
                      <a:pPr algn="ctr"/>
                      <a:r>
                        <a:rPr lang="zh-CN" altLang="en-US" sz="1600" dirty="0">
                          <a:solidFill>
                            <a:schemeClr val="tx1"/>
                          </a:solidFill>
                          <a:latin typeface="Arial" panose="020B0604020202020204" pitchFamily="34" charset="0"/>
                          <a:ea typeface="黑体" panose="02010609060101010101" pitchFamily="49" charset="-122"/>
                          <a:cs typeface="Arial" panose="020B0604020202020204" pitchFamily="34" charset="0"/>
                        </a:rPr>
                        <a:t>合计</a:t>
                      </a:r>
                    </a:p>
                  </a:txBody>
                  <a:tcPr>
                    <a:solidFill>
                      <a:schemeClr val="accent6">
                        <a:lumMod val="20000"/>
                        <a:lumOff val="80000"/>
                      </a:schemeClr>
                    </a:solidFill>
                  </a:tcPr>
                </a:tc>
                <a:extLst>
                  <a:ext uri="{0D108BD9-81ED-4DB2-BD59-A6C34878D82A}">
                    <a16:rowId xmlns:a16="http://schemas.microsoft.com/office/drawing/2014/main" val="1274700535"/>
                  </a:ext>
                </a:extLst>
              </a:tr>
              <a:tr h="354224">
                <a:tc>
                  <a:txBody>
                    <a:bodyPr/>
                    <a:lstStyle/>
                    <a:p>
                      <a:r>
                        <a:rPr lang="en-US" altLang="zh-CN" sz="1600" dirty="0">
                          <a:solidFill>
                            <a:schemeClr val="tx1"/>
                          </a:solidFill>
                          <a:latin typeface="Arial" panose="020B0604020202020204" pitchFamily="34" charset="0"/>
                          <a:ea typeface="黑体" panose="02010609060101010101" pitchFamily="49" charset="-122"/>
                          <a:cs typeface="Arial" panose="020B0604020202020204" pitchFamily="34" charset="0"/>
                        </a:rPr>
                        <a:t>Yes</a:t>
                      </a:r>
                      <a:r>
                        <a:rPr lang="zh-CN" altLang="en-US" sz="1600" dirty="0">
                          <a:solidFill>
                            <a:schemeClr val="tx1"/>
                          </a:solidFill>
                          <a:latin typeface="Arial" panose="020B0604020202020204" pitchFamily="34" charset="0"/>
                          <a:ea typeface="黑体" panose="02010609060101010101" pitchFamily="49" charset="-122"/>
                          <a:cs typeface="Arial" panose="020B0604020202020204" pitchFamily="34" charset="0"/>
                        </a:rPr>
                        <a:t>实际</a:t>
                      </a:r>
                    </a:p>
                  </a:txBody>
                  <a:tcPr>
                    <a:solidFill>
                      <a:schemeClr val="accent6">
                        <a:lumMod val="20000"/>
                        <a:lumOff val="80000"/>
                      </a:schemeClr>
                    </a:solidFill>
                  </a:tcPr>
                </a:tc>
                <a:tc>
                  <a:txBody>
                    <a:bodyPr/>
                    <a:lstStyle/>
                    <a:p>
                      <a:pPr algn="ctr"/>
                      <a:r>
                        <a:rPr lang="en-US" altLang="zh-CN" sz="1600" dirty="0">
                          <a:solidFill>
                            <a:schemeClr val="tx1"/>
                          </a:solidFill>
                          <a:latin typeface="Arial" panose="020B0604020202020204" pitchFamily="34" charset="0"/>
                          <a:ea typeface="黑体" panose="02010609060101010101" pitchFamily="49" charset="-122"/>
                          <a:cs typeface="Arial" panose="020B0604020202020204" pitchFamily="34" charset="0"/>
                        </a:rPr>
                        <a:t>TP</a:t>
                      </a:r>
                      <a:endParaRPr lang="zh-CN" altLang="en-US" sz="160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a:solidFill>
                      <a:schemeClr val="accent6">
                        <a:lumMod val="20000"/>
                        <a:lumOff val="80000"/>
                      </a:schemeClr>
                    </a:solidFill>
                  </a:tcPr>
                </a:tc>
                <a:tc>
                  <a:txBody>
                    <a:bodyPr/>
                    <a:lstStyle/>
                    <a:p>
                      <a:pPr algn="ctr"/>
                      <a:r>
                        <a:rPr lang="en-US" altLang="zh-CN" sz="1600" dirty="0">
                          <a:solidFill>
                            <a:schemeClr val="tx1"/>
                          </a:solidFill>
                          <a:latin typeface="Arial" panose="020B0604020202020204" pitchFamily="34" charset="0"/>
                          <a:ea typeface="黑体" panose="02010609060101010101" pitchFamily="49" charset="-122"/>
                          <a:cs typeface="Arial" panose="020B0604020202020204" pitchFamily="34" charset="0"/>
                        </a:rPr>
                        <a:t>FN</a:t>
                      </a:r>
                      <a:endParaRPr lang="zh-CN" altLang="en-US" sz="160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a:solidFill>
                      <a:schemeClr val="accent6">
                        <a:lumMod val="20000"/>
                        <a:lumOff val="80000"/>
                      </a:schemeClr>
                    </a:solidFill>
                  </a:tcPr>
                </a:tc>
                <a:tc>
                  <a:txBody>
                    <a:bodyPr/>
                    <a:lstStyle/>
                    <a:p>
                      <a:pPr algn="ctr"/>
                      <a:r>
                        <a:rPr lang="en-US" altLang="zh-CN" sz="1600" dirty="0">
                          <a:solidFill>
                            <a:schemeClr val="tx1"/>
                          </a:solidFill>
                          <a:latin typeface="Arial" panose="020B0604020202020204" pitchFamily="34" charset="0"/>
                          <a:ea typeface="黑体" panose="02010609060101010101" pitchFamily="49" charset="-122"/>
                          <a:cs typeface="Arial" panose="020B0604020202020204" pitchFamily="34" charset="0"/>
                        </a:rPr>
                        <a:t>P</a:t>
                      </a:r>
                      <a:endParaRPr lang="zh-CN" altLang="en-US" sz="160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a:solidFill>
                      <a:schemeClr val="accent6">
                        <a:lumMod val="20000"/>
                        <a:lumOff val="80000"/>
                      </a:schemeClr>
                    </a:solidFill>
                  </a:tcPr>
                </a:tc>
                <a:extLst>
                  <a:ext uri="{0D108BD9-81ED-4DB2-BD59-A6C34878D82A}">
                    <a16:rowId xmlns:a16="http://schemas.microsoft.com/office/drawing/2014/main" val="2145124859"/>
                  </a:ext>
                </a:extLst>
              </a:tr>
              <a:tr h="354224">
                <a:tc>
                  <a:txBody>
                    <a:bodyPr/>
                    <a:lstStyle/>
                    <a:p>
                      <a:r>
                        <a:rPr lang="en-US" altLang="zh-CN" sz="1600" dirty="0">
                          <a:solidFill>
                            <a:schemeClr val="tx1"/>
                          </a:solidFill>
                          <a:latin typeface="Arial" panose="020B0604020202020204" pitchFamily="34" charset="0"/>
                          <a:ea typeface="黑体" panose="02010609060101010101" pitchFamily="49" charset="-122"/>
                          <a:cs typeface="Arial" panose="020B0604020202020204" pitchFamily="34" charset="0"/>
                        </a:rPr>
                        <a:t>No</a:t>
                      </a:r>
                      <a:r>
                        <a:rPr lang="zh-CN" altLang="en-US" sz="1600" dirty="0">
                          <a:solidFill>
                            <a:schemeClr val="tx1"/>
                          </a:solidFill>
                          <a:latin typeface="Arial" panose="020B0604020202020204" pitchFamily="34" charset="0"/>
                          <a:ea typeface="黑体" panose="02010609060101010101" pitchFamily="49" charset="-122"/>
                          <a:cs typeface="Arial" panose="020B0604020202020204" pitchFamily="34" charset="0"/>
                        </a:rPr>
                        <a:t>实际</a:t>
                      </a:r>
                    </a:p>
                  </a:txBody>
                  <a:tcPr>
                    <a:solidFill>
                      <a:schemeClr val="accent6">
                        <a:lumMod val="20000"/>
                        <a:lumOff val="80000"/>
                      </a:schemeClr>
                    </a:solidFill>
                  </a:tcPr>
                </a:tc>
                <a:tc>
                  <a:txBody>
                    <a:bodyPr/>
                    <a:lstStyle/>
                    <a:p>
                      <a:pPr algn="ctr"/>
                      <a:r>
                        <a:rPr lang="en-US" altLang="zh-CN" sz="1600" dirty="0">
                          <a:solidFill>
                            <a:schemeClr val="tx1"/>
                          </a:solidFill>
                          <a:latin typeface="Arial" panose="020B0604020202020204" pitchFamily="34" charset="0"/>
                          <a:ea typeface="黑体" panose="02010609060101010101" pitchFamily="49" charset="-122"/>
                          <a:cs typeface="Arial" panose="020B0604020202020204" pitchFamily="34" charset="0"/>
                        </a:rPr>
                        <a:t>FP</a:t>
                      </a:r>
                      <a:endParaRPr lang="zh-CN" altLang="en-US" sz="160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a:solidFill>
                      <a:schemeClr val="accent6">
                        <a:lumMod val="20000"/>
                        <a:lumOff val="80000"/>
                      </a:schemeClr>
                    </a:solidFill>
                  </a:tcPr>
                </a:tc>
                <a:tc>
                  <a:txBody>
                    <a:bodyPr/>
                    <a:lstStyle/>
                    <a:p>
                      <a:pPr algn="ctr"/>
                      <a:r>
                        <a:rPr lang="en-US" altLang="zh-CN" sz="1600" dirty="0">
                          <a:solidFill>
                            <a:schemeClr val="tx1"/>
                          </a:solidFill>
                          <a:latin typeface="Arial" panose="020B0604020202020204" pitchFamily="34" charset="0"/>
                          <a:ea typeface="黑体" panose="02010609060101010101" pitchFamily="49" charset="-122"/>
                          <a:cs typeface="Arial" panose="020B0604020202020204" pitchFamily="34" charset="0"/>
                        </a:rPr>
                        <a:t>TN</a:t>
                      </a:r>
                      <a:endParaRPr lang="zh-CN" altLang="en-US" sz="160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a:solidFill>
                      <a:schemeClr val="accent6">
                        <a:lumMod val="20000"/>
                        <a:lumOff val="80000"/>
                      </a:schemeClr>
                    </a:solidFill>
                  </a:tcPr>
                </a:tc>
                <a:tc>
                  <a:txBody>
                    <a:bodyPr/>
                    <a:lstStyle/>
                    <a:p>
                      <a:pPr algn="ctr"/>
                      <a:r>
                        <a:rPr lang="en-US" altLang="zh-CN" sz="1600" dirty="0">
                          <a:solidFill>
                            <a:schemeClr val="tx1"/>
                          </a:solidFill>
                          <a:latin typeface="Arial" panose="020B0604020202020204" pitchFamily="34" charset="0"/>
                          <a:ea typeface="黑体" panose="02010609060101010101" pitchFamily="49" charset="-122"/>
                          <a:cs typeface="Arial" panose="020B0604020202020204" pitchFamily="34" charset="0"/>
                        </a:rPr>
                        <a:t>N</a:t>
                      </a:r>
                      <a:endParaRPr lang="zh-CN" altLang="en-US" sz="160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a:solidFill>
                      <a:schemeClr val="accent6">
                        <a:lumMod val="20000"/>
                        <a:lumOff val="80000"/>
                      </a:schemeClr>
                    </a:solidFill>
                  </a:tcPr>
                </a:tc>
                <a:extLst>
                  <a:ext uri="{0D108BD9-81ED-4DB2-BD59-A6C34878D82A}">
                    <a16:rowId xmlns:a16="http://schemas.microsoft.com/office/drawing/2014/main" val="1720701246"/>
                  </a:ext>
                </a:extLst>
              </a:tr>
            </a:tbl>
          </a:graphicData>
        </a:graphic>
      </p:graphicFrame>
    </p:spTree>
    <p:extLst>
      <p:ext uri="{BB962C8B-B14F-4D97-AF65-F5344CB8AC3E}">
        <p14:creationId xmlns:p14="http://schemas.microsoft.com/office/powerpoint/2010/main" val="20561479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en-US" altLang="zh-CN" dirty="0">
                    <a:latin typeface="Arial" panose="020B0604020202020204" pitchFamily="34" charset="0"/>
                    <a:cs typeface="Arial" panose="020B0604020202020204" pitchFamily="34" charset="0"/>
                  </a:rPr>
                  <a:t>Having a Prior on </a:t>
                </a:r>
                <a14:m>
                  <m:oMath xmlns:m="http://schemas.openxmlformats.org/officeDocument/2006/math">
                    <m:sSub>
                      <m:sSubPr>
                        <m:ctrlPr>
                          <a:rPr lang="en-US" altLang="zh-CN" b="0" i="1" dirty="0" smtClean="0">
                            <a:latin typeface="Cambria Math" panose="02040503050406030204" pitchFamily="18" charset="0"/>
                            <a:cs typeface="Arial" panose="020B0604020202020204" pitchFamily="34" charset="0"/>
                          </a:rPr>
                        </m:ctrlPr>
                      </m:sSubPr>
                      <m:e>
                        <m:r>
                          <a:rPr lang="en-US" altLang="zh-CN" i="1" dirty="0" smtClean="0">
                            <a:latin typeface="Cambria Math" panose="02040503050406030204" pitchFamily="18" charset="0"/>
                            <a:cs typeface="Arial" panose="020B0604020202020204" pitchFamily="34" charset="0"/>
                          </a:rPr>
                          <m:t>𝑝</m:t>
                        </m:r>
                      </m:e>
                      <m:sub>
                        <m:r>
                          <a:rPr lang="en-US" altLang="zh-CN" i="1" dirty="0" smtClean="0">
                            <a:latin typeface="Cambria Math" panose="02040503050406030204" pitchFamily="18" charset="0"/>
                            <a:cs typeface="Arial" panose="020B0604020202020204" pitchFamily="34" charset="0"/>
                          </a:rPr>
                          <m:t>0</m:t>
                        </m:r>
                      </m:sub>
                    </m:sSub>
                  </m:oMath>
                </a14:m>
                <a:endParaRPr lang="en-US" altLang="zh-CN" dirty="0">
                  <a:latin typeface="Arial" panose="020B0604020202020204" pitchFamily="34" charset="0"/>
                  <a:cs typeface="Arial" panose="020B0604020202020204" pitchFamily="34" charset="0"/>
                </a:endParaRPr>
              </a:p>
            </p:txBody>
          </p:sp>
        </mc:Choice>
        <mc:Fallback xmlns="">
          <p:sp>
            <p:nvSpPr>
              <p:cNvPr id="2" name="标题 1">
                <a:extLst>
                  <a:ext uri="{FF2B5EF4-FFF2-40B4-BE49-F238E27FC236}">
                    <a16:creationId xmlns:a16="http://schemas.microsoft.com/office/drawing/2014/main" id="{6DA2A336-CAFD-4F43-861E-247E3438BC29}"/>
                  </a:ext>
                </a:extLst>
              </p:cNvPr>
              <p:cNvSpPr>
                <a:spLocks noGrp="1" noRot="1" noChangeAspect="1" noMove="1" noResize="1" noEditPoints="1" noAdjustHandles="1" noChangeArrowheads="1" noChangeShapeType="1" noTextEdit="1"/>
              </p:cNvSpPr>
              <p:nvPr>
                <p:ph type="title"/>
              </p:nvPr>
            </p:nvSpPr>
            <p:spPr>
              <a:xfrm>
                <a:off x="467361" y="243840"/>
                <a:ext cx="8493758" cy="1325563"/>
              </a:xfrm>
              <a:blipFill>
                <a:blip r:embed="rId2"/>
                <a:stretch>
                  <a:fillRect l="-2943"/>
                </a:stretch>
              </a:blipFill>
            </p:spPr>
            <p:txBody>
              <a:bodyPr/>
              <a:lstStyle/>
              <a:p>
                <a:r>
                  <a:rPr lang="zh-CN" altLang="en-US">
                    <a:noFill/>
                  </a:rPr>
                  <a:t> </a:t>
                </a:r>
              </a:p>
            </p:txBody>
          </p:sp>
        </mc:Fallback>
      </mc:AlternateContent>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114</a:t>
            </a:fld>
            <a:endParaRPr lang="zh-CN" altLang="en-US"/>
          </a:p>
        </p:txBody>
      </p:sp>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1" y="1325562"/>
            <a:ext cx="8047990" cy="5288597"/>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We first apply our method to study how the Type I and Type II error rates vary across different t-statistic thresholds. In practice, researchers often use a predetermined t-statistic threshold</a:t>
            </a:r>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pic>
        <p:nvPicPr>
          <p:cNvPr id="3" name="图片 2">
            <a:extLst>
              <a:ext uri="{FF2B5EF4-FFF2-40B4-BE49-F238E27FC236}">
                <a16:creationId xmlns:a16="http://schemas.microsoft.com/office/drawing/2014/main" id="{A4AFFB9D-E5FF-4BF3-81C7-91242542B821}"/>
              </a:ext>
            </a:extLst>
          </p:cNvPr>
          <p:cNvPicPr>
            <a:picLocks noChangeAspect="1"/>
          </p:cNvPicPr>
          <p:nvPr/>
        </p:nvPicPr>
        <p:blipFill>
          <a:blip r:embed="rId3"/>
          <a:stretch>
            <a:fillRect/>
          </a:stretch>
        </p:blipFill>
        <p:spPr>
          <a:xfrm>
            <a:off x="812317" y="2793999"/>
            <a:ext cx="7559523" cy="3459701"/>
          </a:xfrm>
          <a:prstGeom prst="rect">
            <a:avLst/>
          </a:prstGeom>
        </p:spPr>
      </p:pic>
    </p:spTree>
    <p:extLst>
      <p:ext uri="{BB962C8B-B14F-4D97-AF65-F5344CB8AC3E}">
        <p14:creationId xmlns:p14="http://schemas.microsoft.com/office/powerpoint/2010/main" val="122789399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en-US" altLang="zh-CN" dirty="0">
                    <a:latin typeface="Arial" panose="020B0604020202020204" pitchFamily="34" charset="0"/>
                    <a:cs typeface="Arial" panose="020B0604020202020204" pitchFamily="34" charset="0"/>
                  </a:rPr>
                  <a:t>Having a Prior on </a:t>
                </a:r>
                <a14:m>
                  <m:oMath xmlns:m="http://schemas.openxmlformats.org/officeDocument/2006/math">
                    <m:sSub>
                      <m:sSubPr>
                        <m:ctrlPr>
                          <a:rPr lang="en-US" altLang="zh-CN" b="0" i="1" dirty="0" smtClean="0">
                            <a:latin typeface="Cambria Math" panose="02040503050406030204" pitchFamily="18" charset="0"/>
                            <a:cs typeface="Arial" panose="020B0604020202020204" pitchFamily="34" charset="0"/>
                          </a:rPr>
                        </m:ctrlPr>
                      </m:sSubPr>
                      <m:e>
                        <m:r>
                          <a:rPr lang="en-US" altLang="zh-CN" i="1" dirty="0" smtClean="0">
                            <a:latin typeface="Cambria Math" panose="02040503050406030204" pitchFamily="18" charset="0"/>
                            <a:cs typeface="Arial" panose="020B0604020202020204" pitchFamily="34" charset="0"/>
                          </a:rPr>
                          <m:t>𝑝</m:t>
                        </m:r>
                      </m:e>
                      <m:sub>
                        <m:r>
                          <a:rPr lang="en-US" altLang="zh-CN" i="1" dirty="0" smtClean="0">
                            <a:latin typeface="Cambria Math" panose="02040503050406030204" pitchFamily="18" charset="0"/>
                            <a:cs typeface="Arial" panose="020B0604020202020204" pitchFamily="34" charset="0"/>
                          </a:rPr>
                          <m:t>0</m:t>
                        </m:r>
                      </m:sub>
                    </m:sSub>
                  </m:oMath>
                </a14:m>
                <a:endParaRPr lang="en-US" altLang="zh-CN" dirty="0">
                  <a:latin typeface="Arial" panose="020B0604020202020204" pitchFamily="34" charset="0"/>
                  <a:cs typeface="Arial" panose="020B0604020202020204" pitchFamily="34" charset="0"/>
                </a:endParaRPr>
              </a:p>
            </p:txBody>
          </p:sp>
        </mc:Choice>
        <mc:Fallback xmlns="">
          <p:sp>
            <p:nvSpPr>
              <p:cNvPr id="2" name="标题 1">
                <a:extLst>
                  <a:ext uri="{FF2B5EF4-FFF2-40B4-BE49-F238E27FC236}">
                    <a16:creationId xmlns:a16="http://schemas.microsoft.com/office/drawing/2014/main" id="{6DA2A336-CAFD-4F43-861E-247E3438BC29}"/>
                  </a:ext>
                </a:extLst>
              </p:cNvPr>
              <p:cNvSpPr>
                <a:spLocks noGrp="1" noRot="1" noChangeAspect="1" noMove="1" noResize="1" noEditPoints="1" noAdjustHandles="1" noChangeArrowheads="1" noChangeShapeType="1" noTextEdit="1"/>
              </p:cNvSpPr>
              <p:nvPr>
                <p:ph type="title"/>
              </p:nvPr>
            </p:nvSpPr>
            <p:spPr>
              <a:xfrm>
                <a:off x="467361" y="243840"/>
                <a:ext cx="8493758" cy="1325563"/>
              </a:xfrm>
              <a:blipFill>
                <a:blip r:embed="rId2"/>
                <a:stretch>
                  <a:fillRect l="-2943"/>
                </a:stretch>
              </a:blipFill>
            </p:spPr>
            <p:txBody>
              <a:bodyPr/>
              <a:lstStyle/>
              <a:p>
                <a:r>
                  <a:rPr lang="zh-CN" altLang="en-US">
                    <a:noFill/>
                  </a:rPr>
                  <a:t> </a:t>
                </a:r>
              </a:p>
            </p:txBody>
          </p:sp>
        </mc:Fallback>
      </mc:AlternateContent>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115</a:t>
            </a:fld>
            <a:endParaRPr lang="zh-CN" altLang="en-US"/>
          </a:p>
        </p:txBody>
      </p:sp>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1" y="1325562"/>
            <a:ext cx="8047990" cy="5288597"/>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the classic trade-off between Type I and Type II error rates in single hypothesis tests continues to hold in a multiple testing framework. The odds ratio also decreases as the threshold t-statistic increases.</a:t>
            </a:r>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pic>
        <p:nvPicPr>
          <p:cNvPr id="4" name="图片 3">
            <a:extLst>
              <a:ext uri="{FF2B5EF4-FFF2-40B4-BE49-F238E27FC236}">
                <a16:creationId xmlns:a16="http://schemas.microsoft.com/office/drawing/2014/main" id="{602D55CA-FF6A-4D26-8F18-675D3BEDAA32}"/>
              </a:ext>
            </a:extLst>
          </p:cNvPr>
          <p:cNvPicPr>
            <a:picLocks noChangeAspect="1"/>
          </p:cNvPicPr>
          <p:nvPr/>
        </p:nvPicPr>
        <p:blipFill>
          <a:blip r:embed="rId3"/>
          <a:stretch>
            <a:fillRect/>
          </a:stretch>
        </p:blipFill>
        <p:spPr>
          <a:xfrm>
            <a:off x="819309" y="2882793"/>
            <a:ext cx="7623651" cy="3430242"/>
          </a:xfrm>
          <a:prstGeom prst="rect">
            <a:avLst/>
          </a:prstGeom>
        </p:spPr>
      </p:pic>
    </p:spTree>
    <p:extLst>
      <p:ext uri="{BB962C8B-B14F-4D97-AF65-F5344CB8AC3E}">
        <p14:creationId xmlns:p14="http://schemas.microsoft.com/office/powerpoint/2010/main" val="18634344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en-US" altLang="zh-CN" dirty="0">
                <a:latin typeface="Arial" panose="020B0604020202020204" pitchFamily="34" charset="0"/>
                <a:cs typeface="Arial" panose="020B0604020202020204" pitchFamily="34" charset="0"/>
              </a:rPr>
              <a:t>Applications</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116</a:t>
            </a:fld>
            <a:endParaRPr lang="zh-CN" altLang="en-US"/>
          </a:p>
        </p:txBody>
      </p:sp>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1" y="1325562"/>
            <a:ext cx="8209278" cy="5288597"/>
          </a:xfrm>
        </p:spPr>
        <p:txBody>
          <a:bodyPr>
            <a:normAutofit lnSpcReduction="10000"/>
          </a:bodyPr>
          <a:lstStyle/>
          <a:p>
            <a:pPr>
              <a:lnSpc>
                <a:spcPct val="150000"/>
              </a:lnSpc>
            </a:pPr>
            <a:r>
              <a:rPr lang="en-US" altLang="zh-CN" sz="2000" dirty="0">
                <a:latin typeface="Arial" panose="020B0604020202020204" pitchFamily="34" charset="0"/>
                <a:cs typeface="Arial" panose="020B0604020202020204" pitchFamily="34" charset="0"/>
              </a:rPr>
              <a:t>The overall message of Figure 2 is that two elements need to be taken into account to select the best strategies. One is investors’ prior on the fraction of true strategies. </a:t>
            </a:r>
          </a:p>
          <a:p>
            <a:pPr>
              <a:lnSpc>
                <a:spcPct val="150000"/>
              </a:lnSpc>
            </a:pPr>
            <a:r>
              <a:rPr lang="en-US" altLang="zh-CN" sz="2000" dirty="0">
                <a:latin typeface="Arial" panose="020B0604020202020204" pitchFamily="34" charset="0"/>
                <a:cs typeface="Arial" panose="020B0604020202020204" pitchFamily="34" charset="0"/>
              </a:rPr>
              <a:t>The other element needed to select the best strategies relates to the particular data at hand and the hypothesis that is being tested. </a:t>
            </a:r>
          </a:p>
          <a:p>
            <a:pPr>
              <a:lnSpc>
                <a:spcPct val="150000"/>
              </a:lnSpc>
            </a:pPr>
            <a:r>
              <a:rPr lang="en-US" altLang="zh-CN" sz="2000" dirty="0">
                <a:latin typeface="Arial" panose="020B0604020202020204" pitchFamily="34" charset="0"/>
                <a:cs typeface="Arial" panose="020B0604020202020204" pitchFamily="34" charset="0"/>
              </a:rPr>
              <a:t>Our bootstrap-based framework generates t-statistic thresholds that are calibrated to the particular decision being considered and the particular data under analysis.</a:t>
            </a:r>
          </a:p>
          <a:p>
            <a:pPr>
              <a:lnSpc>
                <a:spcPct val="150000"/>
              </a:lnSpc>
            </a:pPr>
            <a:r>
              <a:rPr lang="en-US" altLang="zh-CN" sz="2000" dirty="0">
                <a:latin typeface="Arial" panose="020B0604020202020204" pitchFamily="34" charset="0"/>
                <a:cs typeface="Arial" panose="020B0604020202020204" pitchFamily="34" charset="0"/>
              </a:rPr>
              <a:t>Our view is that we should incorporate our prior beliefs into decision-making process, as doing so helps us make informed decisions based on the trade-off between the Type I and Type II errors.</a:t>
            </a:r>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24129904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en-US" altLang="zh-CN" dirty="0">
                <a:latin typeface="Arial" panose="020B0604020202020204" pitchFamily="34" charset="0"/>
                <a:cs typeface="Arial" panose="020B0604020202020204" pitchFamily="34" charset="0"/>
              </a:rPr>
              <a:t>Applications</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117</a:t>
            </a:fld>
            <a:endParaRPr lang="zh-CN" altLang="en-US"/>
          </a:p>
        </p:txBody>
      </p:sp>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1" y="1325562"/>
            <a:ext cx="8209278" cy="5288597"/>
          </a:xfrm>
        </p:spPr>
        <p:txBody>
          <a:bodyPr>
            <a:normAutofit lnSpcReduction="10000"/>
          </a:bodyPr>
          <a:lstStyle/>
          <a:p>
            <a:pPr>
              <a:lnSpc>
                <a:spcPct val="150000"/>
              </a:lnSpc>
            </a:pPr>
            <a:r>
              <a:rPr lang="en-US" altLang="zh-CN" sz="2000" dirty="0">
                <a:latin typeface="Arial" panose="020B0604020202020204" pitchFamily="34" charset="0"/>
                <a:cs typeface="Arial" panose="020B0604020202020204" pitchFamily="34" charset="0"/>
              </a:rPr>
              <a:t>The overall message of Figure 2 is that two elements need to be taken into account to select the best strategies. One is investors’ prior on the fraction of true strategies. </a:t>
            </a:r>
          </a:p>
          <a:p>
            <a:pPr>
              <a:lnSpc>
                <a:spcPct val="150000"/>
              </a:lnSpc>
            </a:pPr>
            <a:r>
              <a:rPr lang="en-US" altLang="zh-CN" sz="2000" dirty="0">
                <a:latin typeface="Arial" panose="020B0604020202020204" pitchFamily="34" charset="0"/>
                <a:cs typeface="Arial" panose="020B0604020202020204" pitchFamily="34" charset="0"/>
              </a:rPr>
              <a:t>The other element needed to select the best strategies relates to the particular </a:t>
            </a:r>
            <a:r>
              <a:rPr lang="en-US" altLang="zh-CN" sz="2000" dirty="0">
                <a:solidFill>
                  <a:srgbClr val="FF0000"/>
                </a:solidFill>
                <a:latin typeface="Arial" panose="020B0604020202020204" pitchFamily="34" charset="0"/>
                <a:cs typeface="Arial" panose="020B0604020202020204" pitchFamily="34" charset="0"/>
              </a:rPr>
              <a:t>data</a:t>
            </a:r>
            <a:r>
              <a:rPr lang="en-US" altLang="zh-CN" sz="2000" dirty="0">
                <a:latin typeface="Arial" panose="020B0604020202020204" pitchFamily="34" charset="0"/>
                <a:cs typeface="Arial" panose="020B0604020202020204" pitchFamily="34" charset="0"/>
              </a:rPr>
              <a:t> at hand and the hypothesis that is being tested. </a:t>
            </a:r>
          </a:p>
          <a:p>
            <a:pPr>
              <a:lnSpc>
                <a:spcPct val="150000"/>
              </a:lnSpc>
            </a:pPr>
            <a:r>
              <a:rPr lang="en-US" altLang="zh-CN" sz="2000" dirty="0">
                <a:latin typeface="Arial" panose="020B0604020202020204" pitchFamily="34" charset="0"/>
                <a:cs typeface="Arial" panose="020B0604020202020204" pitchFamily="34" charset="0"/>
              </a:rPr>
              <a:t>Our bootstrap-based framework generates t-statistic thresholds that are calibrated to the particular decision being considered and the particular data under analysis.</a:t>
            </a:r>
          </a:p>
          <a:p>
            <a:pPr>
              <a:lnSpc>
                <a:spcPct val="150000"/>
              </a:lnSpc>
            </a:pPr>
            <a:r>
              <a:rPr lang="en-US" altLang="zh-CN" sz="2000" dirty="0">
                <a:latin typeface="Arial" panose="020B0604020202020204" pitchFamily="34" charset="0"/>
                <a:cs typeface="Arial" panose="020B0604020202020204" pitchFamily="34" charset="0"/>
              </a:rPr>
              <a:t>Our view is that we should </a:t>
            </a:r>
            <a:r>
              <a:rPr lang="en-US" altLang="zh-CN" sz="2000" dirty="0">
                <a:solidFill>
                  <a:srgbClr val="FF0000"/>
                </a:solidFill>
                <a:latin typeface="Arial" panose="020B0604020202020204" pitchFamily="34" charset="0"/>
                <a:cs typeface="Arial" panose="020B0604020202020204" pitchFamily="34" charset="0"/>
              </a:rPr>
              <a:t>incorporate our prior beliefs </a:t>
            </a:r>
            <a:r>
              <a:rPr lang="en-US" altLang="zh-CN" sz="2000" dirty="0">
                <a:latin typeface="Arial" panose="020B0604020202020204" pitchFamily="34" charset="0"/>
                <a:cs typeface="Arial" panose="020B0604020202020204" pitchFamily="34" charset="0"/>
              </a:rPr>
              <a:t>into decision-making process, as doing so helps us make informed decisions based on the trade-off between the Type I and Type II errors.</a:t>
            </a:r>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200008314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en-US" altLang="zh-CN" dirty="0">
                <a:latin typeface="Arial" panose="020B0604020202020204" pitchFamily="34" charset="0"/>
                <a:cs typeface="Arial" panose="020B0604020202020204" pitchFamily="34" charset="0"/>
              </a:rPr>
              <a:t>Applications</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118</a:t>
            </a:fld>
            <a:endParaRPr lang="zh-CN" altLang="en-US"/>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1" y="1325562"/>
                <a:ext cx="8209278" cy="5288597"/>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The cutoff t-statistic declines as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𝑝</m:t>
                        </m:r>
                      </m:e>
                      <m:sub>
                        <m:r>
                          <a:rPr lang="en-US" altLang="zh-CN" sz="2000" i="1" dirty="0" smtClean="0">
                            <a:latin typeface="Cambria Math" panose="02040503050406030204" pitchFamily="18" charset="0"/>
                            <a:cs typeface="Arial" panose="020B0604020202020204" pitchFamily="34" charset="0"/>
                          </a:rPr>
                          <m:t>0</m:t>
                        </m:r>
                      </m:sub>
                    </m:sSub>
                  </m:oMath>
                </a14:m>
                <a:r>
                  <a:rPr lang="en-US" altLang="zh-CN" sz="2000" dirty="0">
                    <a:latin typeface="Arial" panose="020B0604020202020204" pitchFamily="34" charset="0"/>
                    <a:cs typeface="Arial" panose="020B0604020202020204" pitchFamily="34" charset="0"/>
                  </a:rPr>
                  <a:t> becomes larger, since a discovery is less likely to be false when a larger fraction of strategies are true</a:t>
                </a:r>
              </a:p>
            </p:txBody>
          </p:sp>
        </mc:Choice>
        <mc:Fallback xmlns="">
          <p:sp>
            <p:nvSpPr>
              <p:cNvPr id="8" name="内容占位符 2">
                <a:extLst>
                  <a:ext uri="{FF2B5EF4-FFF2-40B4-BE49-F238E27FC236}">
                    <a16:creationId xmlns:a16="http://schemas.microsoft.com/office/drawing/2014/main" id="{62BB2DDE-FA80-4CB0-8129-804C7171C4FD}"/>
                  </a:ext>
                </a:extLst>
              </p:cNvPr>
              <p:cNvSpPr>
                <a:spLocks noGrp="1" noRot="1" noChangeAspect="1" noMove="1" noResize="1" noEditPoints="1" noAdjustHandles="1" noChangeArrowheads="1" noChangeShapeType="1" noTextEdit="1"/>
              </p:cNvSpPr>
              <p:nvPr>
                <p:ph idx="1"/>
              </p:nvPr>
            </p:nvSpPr>
            <p:spPr>
              <a:xfrm>
                <a:off x="467361" y="1325562"/>
                <a:ext cx="8209278" cy="5288597"/>
              </a:xfrm>
              <a:blipFill>
                <a:blip r:embed="rId2"/>
                <a:stretch>
                  <a:fillRect l="-669" r="-1040"/>
                </a:stretch>
              </a:blipFill>
            </p:spPr>
            <p:txBody>
              <a:bodyPr/>
              <a:lstStyle/>
              <a:p>
                <a:r>
                  <a:rPr lang="zh-CN" altLang="en-US">
                    <a:noFill/>
                  </a:rPr>
                  <a:t> </a:t>
                </a:r>
              </a:p>
            </p:txBody>
          </p:sp>
        </mc:Fallback>
      </mc:AlternateContent>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pic>
        <p:nvPicPr>
          <p:cNvPr id="3" name="图片 2">
            <a:extLst>
              <a:ext uri="{FF2B5EF4-FFF2-40B4-BE49-F238E27FC236}">
                <a16:creationId xmlns:a16="http://schemas.microsoft.com/office/drawing/2014/main" id="{E3498C7E-FCBE-492C-A622-860866F28D4B}"/>
              </a:ext>
            </a:extLst>
          </p:cNvPr>
          <p:cNvPicPr>
            <a:picLocks noChangeAspect="1"/>
          </p:cNvPicPr>
          <p:nvPr/>
        </p:nvPicPr>
        <p:blipFill>
          <a:blip r:embed="rId3"/>
          <a:stretch>
            <a:fillRect/>
          </a:stretch>
        </p:blipFill>
        <p:spPr>
          <a:xfrm>
            <a:off x="2131594" y="2300688"/>
            <a:ext cx="5010886" cy="4149310"/>
          </a:xfrm>
          <a:prstGeom prst="rect">
            <a:avLst/>
          </a:prstGeom>
        </p:spPr>
      </p:pic>
    </p:spTree>
    <p:extLst>
      <p:ext uri="{BB962C8B-B14F-4D97-AF65-F5344CB8AC3E}">
        <p14:creationId xmlns:p14="http://schemas.microsoft.com/office/powerpoint/2010/main" val="117843353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en-US" altLang="zh-CN" dirty="0">
                <a:latin typeface="Arial" panose="020B0604020202020204" pitchFamily="34" charset="0"/>
                <a:cs typeface="Arial" panose="020B0604020202020204" pitchFamily="34" charset="0"/>
              </a:rPr>
              <a:t>Comparison: CAPIQ</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119</a:t>
            </a:fld>
            <a:endParaRPr lang="zh-CN" altLang="en-US"/>
          </a:p>
        </p:txBody>
      </p:sp>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1" y="1325562"/>
            <a:ext cx="8209278" cy="5288597"/>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Given our focus on the FDR, we implement popular multiple-testing adjustments proposed in the literatures that aim to control the FDR.</a:t>
            </a:r>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pic>
        <p:nvPicPr>
          <p:cNvPr id="4" name="图片 3">
            <a:extLst>
              <a:ext uri="{FF2B5EF4-FFF2-40B4-BE49-F238E27FC236}">
                <a16:creationId xmlns:a16="http://schemas.microsoft.com/office/drawing/2014/main" id="{AE7F891A-DEEC-40FE-B91B-0F84146205E6}"/>
              </a:ext>
            </a:extLst>
          </p:cNvPr>
          <p:cNvPicPr>
            <a:picLocks noChangeAspect="1"/>
          </p:cNvPicPr>
          <p:nvPr/>
        </p:nvPicPr>
        <p:blipFill>
          <a:blip r:embed="rId2"/>
          <a:stretch>
            <a:fillRect/>
          </a:stretch>
        </p:blipFill>
        <p:spPr>
          <a:xfrm>
            <a:off x="0" y="2413802"/>
            <a:ext cx="9144000" cy="3940476"/>
          </a:xfrm>
          <a:prstGeom prst="rect">
            <a:avLst/>
          </a:prstGeom>
        </p:spPr>
      </p:pic>
    </p:spTree>
    <p:extLst>
      <p:ext uri="{BB962C8B-B14F-4D97-AF65-F5344CB8AC3E}">
        <p14:creationId xmlns:p14="http://schemas.microsoft.com/office/powerpoint/2010/main" val="205101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209278" cy="1325563"/>
          </a:xfrm>
        </p:spPr>
        <p:txBody>
          <a:bodyPr/>
          <a:lstStyle/>
          <a:p>
            <a:r>
              <a:rPr lang="en-US" altLang="zh-CN" dirty="0">
                <a:latin typeface="Arial" panose="020B0604020202020204" pitchFamily="34" charset="0"/>
                <a:cs typeface="Arial" panose="020B0604020202020204" pitchFamily="34" charset="0"/>
              </a:rPr>
              <a:t>k-FWER</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5DB8AAB5-086F-4704-B475-5EF738AF2006}"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12</a:t>
            </a:fld>
            <a:endParaRPr lang="zh-CN" altLang="en-US"/>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mc:AlternateContent xmlns:mc="http://schemas.openxmlformats.org/markup-compatibility/2006" xmlns:a14="http://schemas.microsoft.com/office/drawing/2010/main">
        <mc:Choice Requires="a14">
          <p:sp>
            <p:nvSpPr>
              <p:cNvPr id="15" name="内容占位符 14">
                <a:extLst>
                  <a:ext uri="{FF2B5EF4-FFF2-40B4-BE49-F238E27FC236}">
                    <a16:creationId xmlns:a16="http://schemas.microsoft.com/office/drawing/2014/main" id="{694F0E88-305E-4590-A878-23B33C0F70CD}"/>
                  </a:ext>
                </a:extLst>
              </p:cNvPr>
              <p:cNvSpPr>
                <a:spLocks noGrp="1"/>
              </p:cNvSpPr>
              <p:nvPr>
                <p:ph idx="1"/>
              </p:nvPr>
            </p:nvSpPr>
            <p:spPr>
              <a:xfrm>
                <a:off x="467360" y="1384618"/>
                <a:ext cx="8047989" cy="5336858"/>
              </a:xfrm>
            </p:spPr>
            <p:txBody>
              <a:bodyPr>
                <a:normAutofit/>
              </a:bodyPr>
              <a:lstStyle/>
              <a:p>
                <a:pPr>
                  <a:lnSpc>
                    <a:spcPct val="160000"/>
                  </a:lnSpc>
                  <a:spcBef>
                    <a:spcPts val="0"/>
                  </a:spcBef>
                </a:pPr>
                <a:r>
                  <a:rPr lang="en-US" altLang="zh-CN" sz="2000" dirty="0">
                    <a:latin typeface="Arial" panose="020B0604020202020204" pitchFamily="34" charset="0"/>
                    <a:cs typeface="Arial" panose="020B0604020202020204" pitchFamily="34" charset="0"/>
                  </a:rPr>
                  <a:t>Consider to control the probability of rejecting at least k, as opposed to one, of the true null hypotheses:</a:t>
                </a:r>
              </a:p>
              <a:p>
                <a:pPr marL="0" indent="0">
                  <a:lnSpc>
                    <a:spcPct val="160000"/>
                  </a:lnSpc>
                  <a:spcBef>
                    <a:spcPts val="0"/>
                  </a:spcBef>
                  <a:buNone/>
                </a:pPr>
                <a14:m>
                  <m:oMathPara xmlns:m="http://schemas.openxmlformats.org/officeDocument/2006/math">
                    <m:oMathParaPr>
                      <m:jc m:val="centerGroup"/>
                    </m:oMathParaPr>
                    <m:oMath xmlns:m="http://schemas.openxmlformats.org/officeDocument/2006/math">
                      <m:r>
                        <a:rPr lang="en-US" altLang="zh-CN" sz="2000" i="1" dirty="0" smtClean="0">
                          <a:latin typeface="Cambria Math" panose="02040503050406030204" pitchFamily="18" charset="0"/>
                          <a:cs typeface="Arial" panose="020B0604020202020204" pitchFamily="34" charset="0"/>
                        </a:rPr>
                        <m:t>𝑃𝑟𝑜𝑏</m:t>
                      </m:r>
                      <m:r>
                        <a:rPr lang="en-US" altLang="zh-CN" sz="2000" b="0" i="1" dirty="0" smtClean="0">
                          <a:latin typeface="Cambria Math" panose="02040503050406030204" pitchFamily="18" charset="0"/>
                          <a:cs typeface="Arial" panose="020B0604020202020204" pitchFamily="34" charset="0"/>
                        </a:rPr>
                        <m:t>(</m:t>
                      </m:r>
                      <m:r>
                        <a:rPr lang="en-US" altLang="zh-CN" sz="2000" i="1" dirty="0" err="1" smtClean="0">
                          <a:latin typeface="Cambria Math" panose="02040503050406030204" pitchFamily="18" charset="0"/>
                          <a:cs typeface="Arial" panose="020B0604020202020204" pitchFamily="34" charset="0"/>
                        </a:rPr>
                        <m:t>𝐹𝑃</m:t>
                      </m:r>
                      <m:r>
                        <a:rPr lang="en-US" altLang="zh-CN" sz="2000" i="1" dirty="0">
                          <a:latin typeface="Cambria Math" panose="02040503050406030204" pitchFamily="18" charset="0"/>
                          <a:ea typeface="Cambria Math" panose="02040503050406030204" pitchFamily="18" charset="0"/>
                          <a:cs typeface="Arial" panose="020B0604020202020204" pitchFamily="34" charset="0"/>
                        </a:rPr>
                        <m:t>≥</m:t>
                      </m:r>
                      <m:r>
                        <a:rPr lang="en-US" altLang="zh-CN" sz="2000" i="1" dirty="0" smtClean="0">
                          <a:latin typeface="Cambria Math" panose="02040503050406030204" pitchFamily="18" charset="0"/>
                          <a:cs typeface="Arial" panose="020B0604020202020204" pitchFamily="34" charset="0"/>
                        </a:rPr>
                        <m:t> </m:t>
                      </m:r>
                      <m:r>
                        <a:rPr lang="en-US" altLang="zh-CN" sz="2000" i="1" dirty="0" err="1" smtClean="0">
                          <a:latin typeface="Cambria Math" panose="02040503050406030204" pitchFamily="18" charset="0"/>
                          <a:cs typeface="Arial" panose="020B0604020202020204" pitchFamily="34" charset="0"/>
                        </a:rPr>
                        <m:t>𝑘</m:t>
                      </m:r>
                      <m:r>
                        <a:rPr lang="en-US" altLang="zh-CN" sz="2000" b="0" i="1" dirty="0" smtClean="0">
                          <a:latin typeface="Cambria Math" panose="02040503050406030204" pitchFamily="18" charset="0"/>
                          <a:cs typeface="Arial" panose="020B0604020202020204" pitchFamily="34" charset="0"/>
                        </a:rPr>
                        <m:t>)</m:t>
                      </m:r>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m:t>
                      </m:r>
                      <m:r>
                        <a:rPr lang="zh-CN" altLang="en-US" sz="2000" b="0" i="1" dirty="0" smtClean="0">
                          <a:latin typeface="Cambria Math" panose="02040503050406030204" pitchFamily="18" charset="0"/>
                          <a:ea typeface="Cambria Math" panose="02040503050406030204" pitchFamily="18" charset="0"/>
                          <a:cs typeface="Arial" panose="020B0604020202020204" pitchFamily="34" charset="0"/>
                        </a:rPr>
                        <m:t>𝛼</m:t>
                      </m:r>
                    </m:oMath>
                  </m:oMathPara>
                </a14:m>
                <a:endParaRPr lang="en-US" altLang="zh-CN" sz="2000" dirty="0">
                  <a:latin typeface="Arial" panose="020B0604020202020204" pitchFamily="34" charset="0"/>
                  <a:cs typeface="Arial" panose="020B0604020202020204" pitchFamily="34" charset="0"/>
                </a:endParaRPr>
              </a:p>
              <a:p>
                <a:pPr>
                  <a:lnSpc>
                    <a:spcPct val="160000"/>
                  </a:lnSpc>
                  <a:spcBef>
                    <a:spcPts val="0"/>
                  </a:spcBef>
                </a:pPr>
                <a:r>
                  <a:rPr lang="en-US" altLang="zh-CN" sz="2000" dirty="0">
                    <a:latin typeface="Arial" panose="020B0604020202020204" pitchFamily="34" charset="0"/>
                    <a:cs typeface="Arial" panose="020B0604020202020204" pitchFamily="34" charset="0"/>
                  </a:rPr>
                  <a:t>Start by bootstrapping the set of M test statistics B times. Assume there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𝑃</m:t>
                        </m:r>
                      </m:e>
                      <m:sub>
                        <m:r>
                          <a:rPr lang="en-US" altLang="zh-CN" sz="2000" i="1" dirty="0" smtClean="0">
                            <a:latin typeface="Cambria Math" panose="02040503050406030204" pitchFamily="18" charset="0"/>
                            <a:cs typeface="Arial" panose="020B0604020202020204" pitchFamily="34" charset="0"/>
                          </a:rPr>
                          <m:t>1</m:t>
                        </m:r>
                      </m:sub>
                    </m:sSub>
                  </m:oMath>
                </a14:m>
                <a:r>
                  <a:rPr lang="en-US" altLang="zh-CN" sz="2000" dirty="0">
                    <a:latin typeface="Arial" panose="020B0604020202020204" pitchFamily="34" charset="0"/>
                    <a:cs typeface="Arial" panose="020B0604020202020204" pitchFamily="34" charset="0"/>
                  </a:rPr>
                  <a:t> strategies for which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𝑡</m:t>
                        </m:r>
                      </m:e>
                      <m:sub>
                        <m:r>
                          <a:rPr lang="en-US" altLang="zh-CN" sz="2000" i="1" dirty="0" smtClean="0">
                            <a:latin typeface="Cambria Math" panose="02040503050406030204" pitchFamily="18" charset="0"/>
                            <a:cs typeface="Arial" panose="020B0604020202020204" pitchFamily="34" charset="0"/>
                          </a:rPr>
                          <m:t>𝑚</m:t>
                        </m:r>
                      </m:sub>
                    </m:sSub>
                    <m:r>
                      <a:rPr lang="en-US" altLang="zh-CN" sz="2000" i="1" dirty="0">
                        <a:latin typeface="Cambria Math" panose="02040503050406030204" pitchFamily="18" charset="0"/>
                        <a:ea typeface="Cambria Math" panose="02040503050406030204" pitchFamily="18" charset="0"/>
                        <a:cs typeface="Arial" panose="020B0604020202020204" pitchFamily="34" charset="0"/>
                      </a:rPr>
                      <m:t>≥</m:t>
                    </m:r>
                    <m:r>
                      <a:rPr lang="en-US" altLang="zh-CN" sz="2000" i="1" dirty="0" smtClean="0">
                        <a:latin typeface="Cambria Math" panose="02040503050406030204" pitchFamily="18" charset="0"/>
                        <a:cs typeface="Arial" panose="020B0604020202020204" pitchFamily="34" charset="0"/>
                      </a:rPr>
                      <m:t> </m:t>
                    </m:r>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𝑐</m:t>
                        </m:r>
                      </m:e>
                      <m:sub>
                        <m:r>
                          <a:rPr lang="en-US" altLang="zh-CN" sz="2000" i="1" dirty="0" smtClean="0">
                            <a:latin typeface="Cambria Math" panose="02040503050406030204" pitchFamily="18" charset="0"/>
                            <a:cs typeface="Arial" panose="020B0604020202020204" pitchFamily="34" charset="0"/>
                          </a:rPr>
                          <m:t>1</m:t>
                        </m:r>
                      </m:sub>
                    </m:sSub>
                    <m:r>
                      <a:rPr lang="en-US" altLang="zh-CN" sz="2000" i="1" dirty="0" smtClean="0">
                        <a:latin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cs typeface="Arial" panose="020B0604020202020204" pitchFamily="34" charset="0"/>
                  </a:rPr>
                  <a:t>and there are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𝑀</m:t>
                    </m:r>
                    <m:r>
                      <a:rPr lang="en-US" altLang="zh-CN" sz="2000" b="0" i="1" dirty="0" smtClean="0">
                        <a:latin typeface="Cambria Math" panose="02040503050406030204" pitchFamily="18" charset="0"/>
                        <a:cs typeface="Arial" panose="020B0604020202020204" pitchFamily="34" charset="0"/>
                      </a:rPr>
                      <m:t>−</m:t>
                    </m:r>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𝑃</m:t>
                        </m:r>
                      </m:e>
                      <m:sub>
                        <m:r>
                          <a:rPr lang="en-US" altLang="zh-CN" sz="2000" i="1" dirty="0" smtClean="0">
                            <a:latin typeface="Cambria Math" panose="02040503050406030204" pitchFamily="18" charset="0"/>
                            <a:cs typeface="Arial" panose="020B0604020202020204" pitchFamily="34" charset="0"/>
                          </a:rPr>
                          <m:t>1</m:t>
                        </m:r>
                      </m:sub>
                    </m:sSub>
                    <m:r>
                      <a:rPr lang="en-US" altLang="zh-CN" sz="2000" i="1" dirty="0" smtClean="0">
                        <a:latin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cs typeface="Arial" panose="020B0604020202020204" pitchFamily="34" charset="0"/>
                  </a:rPr>
                  <a:t> strategies remain with t-statistics ordered as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𝑡</m:t>
                        </m:r>
                      </m:e>
                      <m:sub>
                        <m:r>
                          <a:rPr lang="en-US" altLang="zh-CN" sz="2000" i="1" dirty="0" smtClean="0">
                            <a:latin typeface="Cambria Math" panose="02040503050406030204" pitchFamily="18" charset="0"/>
                            <a:cs typeface="Arial" panose="020B0604020202020204" pitchFamily="34" charset="0"/>
                          </a:rPr>
                          <m:t>𝑃</m:t>
                        </m:r>
                        <m:r>
                          <a:rPr lang="en-US" altLang="zh-CN" sz="2000" i="1" dirty="0" smtClean="0">
                            <a:latin typeface="Cambria Math" panose="02040503050406030204" pitchFamily="18" charset="0"/>
                            <a:cs typeface="Arial" panose="020B0604020202020204" pitchFamily="34" charset="0"/>
                          </a:rPr>
                          <m:t>1+1</m:t>
                        </m:r>
                      </m:sub>
                    </m:sSub>
                    <m:r>
                      <a:rPr lang="en-US" altLang="zh-CN" sz="2000" i="1" dirty="0" smtClean="0">
                        <a:latin typeface="Cambria Math" panose="02040503050406030204" pitchFamily="18" charset="0"/>
                        <a:cs typeface="Arial" panose="020B0604020202020204" pitchFamily="34" charset="0"/>
                      </a:rPr>
                      <m:t>; </m:t>
                    </m:r>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𝑡</m:t>
                        </m:r>
                      </m:e>
                      <m:sub>
                        <m:r>
                          <a:rPr lang="en-US" altLang="zh-CN" sz="2000" i="1" dirty="0" smtClean="0">
                            <a:latin typeface="Cambria Math" panose="02040503050406030204" pitchFamily="18" charset="0"/>
                            <a:cs typeface="Arial" panose="020B0604020202020204" pitchFamily="34" charset="0"/>
                          </a:rPr>
                          <m:t>𝑃</m:t>
                        </m:r>
                        <m:r>
                          <a:rPr lang="en-US" altLang="zh-CN" sz="2000" i="1" dirty="0" smtClean="0">
                            <a:latin typeface="Cambria Math" panose="02040503050406030204" pitchFamily="18" charset="0"/>
                            <a:cs typeface="Arial" panose="020B0604020202020204" pitchFamily="34" charset="0"/>
                          </a:rPr>
                          <m:t>1+2</m:t>
                        </m:r>
                      </m:sub>
                    </m:sSub>
                    <m:r>
                      <a:rPr lang="en-US" altLang="zh-CN" sz="2000" i="1" dirty="0" smtClean="0">
                        <a:latin typeface="Cambria Math" panose="02040503050406030204" pitchFamily="18" charset="0"/>
                        <a:cs typeface="Arial" panose="020B0604020202020204" pitchFamily="34" charset="0"/>
                      </a:rPr>
                      <m:t>; . . . ; </m:t>
                    </m:r>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err="1" smtClean="0">
                            <a:latin typeface="Cambria Math" panose="02040503050406030204" pitchFamily="18" charset="0"/>
                            <a:cs typeface="Arial" panose="020B0604020202020204" pitchFamily="34" charset="0"/>
                          </a:rPr>
                          <m:t>𝑡</m:t>
                        </m:r>
                      </m:e>
                      <m:sub>
                        <m:r>
                          <a:rPr lang="en-US" altLang="zh-CN" sz="2000" i="1" dirty="0" err="1" smtClean="0">
                            <a:latin typeface="Cambria Math" panose="02040503050406030204" pitchFamily="18" charset="0"/>
                            <a:cs typeface="Arial" panose="020B0604020202020204" pitchFamily="34" charset="0"/>
                          </a:rPr>
                          <m:t>𝑀</m:t>
                        </m:r>
                      </m:sub>
                    </m:sSub>
                  </m:oMath>
                </a14:m>
                <a:r>
                  <a:rPr lang="en-US" altLang="zh-CN" sz="2000" dirty="0">
                    <a:latin typeface="Arial" panose="020B0604020202020204" pitchFamily="34" charset="0"/>
                    <a:cs typeface="Arial" panose="020B0604020202020204" pitchFamily="34" charset="0"/>
                  </a:rPr>
                  <a:t>.</a:t>
                </a:r>
              </a:p>
              <a:p>
                <a:pPr>
                  <a:lnSpc>
                    <a:spcPct val="100000"/>
                  </a:lnSpc>
                  <a:spcBef>
                    <a:spcPts val="0"/>
                  </a:spcBef>
                </a:pPr>
                <a:r>
                  <a:rPr lang="en-US" altLang="zh-CN" sz="2000" dirty="0">
                    <a:latin typeface="Arial" panose="020B0604020202020204" pitchFamily="34" charset="0"/>
                    <a:cs typeface="Arial" panose="020B0604020202020204" pitchFamily="34" charset="0"/>
                  </a:rPr>
                  <a:t>Consider all </a:t>
                </a:r>
                <a14:m>
                  <m:oMath xmlns:m="http://schemas.openxmlformats.org/officeDocument/2006/math">
                    <m:d>
                      <m:dPr>
                        <m:ctrlPr>
                          <a:rPr lang="en-US" altLang="zh-CN" sz="1600" i="1" dirty="0" smtClean="0">
                            <a:latin typeface="Cambria Math" panose="02040503050406030204" pitchFamily="18" charset="0"/>
                            <a:cs typeface="Arial" panose="020B0604020202020204" pitchFamily="34" charset="0"/>
                          </a:rPr>
                        </m:ctrlPr>
                      </m:dPr>
                      <m:e>
                        <m:eqArr>
                          <m:eqArrPr>
                            <m:ctrlPr>
                              <a:rPr lang="en-US" altLang="zh-CN" sz="1600" i="1" dirty="0" smtClean="0">
                                <a:latin typeface="Cambria Math" panose="02040503050406030204" pitchFamily="18" charset="0"/>
                                <a:cs typeface="Arial" panose="020B0604020202020204" pitchFamily="34" charset="0"/>
                              </a:rPr>
                            </m:ctrlPr>
                          </m:eqArrPr>
                          <m:e>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a:latin typeface="Cambria Math" panose="02040503050406030204" pitchFamily="18" charset="0"/>
                                    <a:cs typeface="Arial" panose="020B0604020202020204" pitchFamily="34" charset="0"/>
                                  </a:rPr>
                                  <m:t>𝑃</m:t>
                                </m:r>
                              </m:e>
                              <m:sub>
                                <m:r>
                                  <a:rPr lang="en-US" altLang="zh-CN" sz="2000" i="1" dirty="0">
                                    <a:latin typeface="Cambria Math" panose="02040503050406030204" pitchFamily="18" charset="0"/>
                                    <a:cs typeface="Arial" panose="020B0604020202020204" pitchFamily="34" charset="0"/>
                                  </a:rPr>
                                  <m:t>1</m:t>
                                </m:r>
                              </m:sub>
                            </m:sSub>
                          </m:e>
                          <m:e>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−1</m:t>
                            </m:r>
                          </m:e>
                        </m:eqArr>
                      </m:e>
                    </m:d>
                  </m:oMath>
                </a14:m>
                <a:r>
                  <a:rPr lang="en-US" altLang="zh-CN" sz="2000" dirty="0">
                    <a:latin typeface="Arial" panose="020B0604020202020204" pitchFamily="34" charset="0"/>
                    <a:cs typeface="Arial" panose="020B0604020202020204" pitchFamily="34" charset="0"/>
                  </a:rPr>
                  <a:t> possible ways of choosing k – 1 strategies from the set Reject.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𝑐</m:t>
                        </m:r>
                      </m:e>
                      <m:sub>
                        <m:r>
                          <a:rPr lang="en-US" altLang="zh-CN" sz="2000" i="1" dirty="0" smtClean="0">
                            <a:latin typeface="Cambria Math" panose="02040503050406030204" pitchFamily="18" charset="0"/>
                            <a:cs typeface="Arial" panose="020B0604020202020204" pitchFamily="34" charset="0"/>
                          </a:rPr>
                          <m:t>2</m:t>
                        </m:r>
                      </m:sub>
                    </m:sSub>
                  </m:oMath>
                </a14:m>
                <a:r>
                  <a:rPr lang="en-US" altLang="zh-CN" sz="2000" dirty="0">
                    <a:latin typeface="Arial" panose="020B0604020202020204" pitchFamily="34" charset="0"/>
                    <a:cs typeface="Arial" panose="020B0604020202020204" pitchFamily="34" charset="0"/>
                  </a:rPr>
                  <a:t> is the highest among all the possible percentiles. Overall,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𝑀</m:t>
                    </m:r>
                    <m:r>
                      <a:rPr lang="en-US" altLang="zh-CN" sz="2000" b="0" i="1" dirty="0" smtClean="0">
                        <a:latin typeface="Cambria Math" panose="02040503050406030204" pitchFamily="18" charset="0"/>
                        <a:cs typeface="Arial" panose="020B0604020202020204" pitchFamily="34" charset="0"/>
                      </a:rPr>
                      <m:t>−</m:t>
                    </m:r>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𝑃</m:t>
                        </m:r>
                      </m:e>
                      <m:sub>
                        <m:r>
                          <a:rPr lang="en-US" altLang="zh-CN" sz="2000" i="1" dirty="0" smtClean="0">
                            <a:latin typeface="Cambria Math" panose="02040503050406030204" pitchFamily="18" charset="0"/>
                            <a:cs typeface="Arial" panose="020B0604020202020204" pitchFamily="34" charset="0"/>
                          </a:rPr>
                          <m:t>1</m:t>
                        </m:r>
                      </m:sub>
                    </m:sSub>
                    <m:r>
                      <a:rPr lang="en-US" altLang="zh-CN" sz="2000" b="0" i="1" dirty="0" smtClean="0">
                        <a:latin typeface="Cambria Math" panose="02040503050406030204" pitchFamily="18" charset="0"/>
                        <a:cs typeface="Arial" panose="020B0604020202020204" pitchFamily="34" charset="0"/>
                      </a:rPr>
                      <m:t>−</m:t>
                    </m:r>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𝑃</m:t>
                        </m:r>
                      </m:e>
                      <m:sub>
                        <m:r>
                          <a:rPr lang="en-US" altLang="zh-CN" sz="2000" i="1" dirty="0" smtClean="0">
                            <a:latin typeface="Cambria Math" panose="02040503050406030204" pitchFamily="18" charset="0"/>
                            <a:cs typeface="Arial" panose="020B0604020202020204" pitchFamily="34" charset="0"/>
                          </a:rPr>
                          <m:t>2</m:t>
                        </m:r>
                      </m:sub>
                    </m:sSub>
                  </m:oMath>
                </a14:m>
                <a:r>
                  <a:rPr lang="en-US" altLang="zh-CN" sz="2000" dirty="0">
                    <a:latin typeface="Arial" panose="020B0604020202020204" pitchFamily="34" charset="0"/>
                    <a:cs typeface="Arial" panose="020B0604020202020204" pitchFamily="34" charset="0"/>
                  </a:rPr>
                  <a:t>strategies remained.</a:t>
                </a:r>
              </a:p>
              <a:p>
                <a:pPr>
                  <a:lnSpc>
                    <a:spcPct val="150000"/>
                  </a:lnSpc>
                  <a:spcBef>
                    <a:spcPts val="0"/>
                  </a:spcBef>
                </a:pPr>
                <a:r>
                  <a:rPr lang="en-US" altLang="zh-CN" sz="2000" dirty="0">
                    <a:latin typeface="Arial" panose="020B0604020202020204" pitchFamily="34" charset="0"/>
                    <a:cs typeface="Arial" panose="020B0604020202020204" pitchFamily="34" charset="0"/>
                  </a:rPr>
                  <a:t>Repeat the previous step and stop when there are no further rejected hypotheses (i.e</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 </m:t>
                    </m:r>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err="1" smtClean="0">
                            <a:latin typeface="Cambria Math" panose="02040503050406030204" pitchFamily="18" charset="0"/>
                            <a:cs typeface="Arial" panose="020B0604020202020204" pitchFamily="34" charset="0"/>
                          </a:rPr>
                          <m:t>𝑃</m:t>
                        </m:r>
                      </m:e>
                      <m:sub>
                        <m:r>
                          <a:rPr lang="en-US" altLang="zh-CN" sz="2000" i="1" dirty="0" err="1" smtClean="0">
                            <a:latin typeface="Cambria Math" panose="02040503050406030204" pitchFamily="18" charset="0"/>
                            <a:cs typeface="Arial" panose="020B0604020202020204" pitchFamily="34" charset="0"/>
                          </a:rPr>
                          <m:t>𝑗</m:t>
                        </m:r>
                      </m:sub>
                    </m:sSub>
                    <m:r>
                      <a:rPr lang="en-US" altLang="zh-CN" sz="2000" i="1" dirty="0" smtClean="0">
                        <a:latin typeface="Cambria Math" panose="02040503050406030204" pitchFamily="18" charset="0"/>
                        <a:cs typeface="Arial" panose="020B0604020202020204" pitchFamily="34" charset="0"/>
                      </a:rPr>
                      <m:t>&gt; 0 </m:t>
                    </m:r>
                    <m:r>
                      <a:rPr lang="en-US" altLang="zh-CN" sz="2000" i="1" dirty="0" smtClean="0">
                        <a:latin typeface="Cambria Math" panose="02040503050406030204" pitchFamily="18" charset="0"/>
                        <a:cs typeface="Arial" panose="020B0604020202020204" pitchFamily="34" charset="0"/>
                      </a:rPr>
                      <m:t>𝑎𝑛𝑑</m:t>
                    </m:r>
                    <m:r>
                      <a:rPr lang="en-US" altLang="zh-CN" sz="2000" i="1" dirty="0" smtClean="0">
                        <a:latin typeface="Cambria Math" panose="02040503050406030204" pitchFamily="18" charset="0"/>
                        <a:cs typeface="Arial" panose="020B0604020202020204" pitchFamily="34" charset="0"/>
                      </a:rPr>
                      <m:t> </m:t>
                    </m:r>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𝑃</m:t>
                        </m:r>
                      </m:e>
                      <m:sub>
                        <m:r>
                          <a:rPr lang="en-US" altLang="zh-CN" sz="2000" i="1" dirty="0" smtClean="0">
                            <a:latin typeface="Cambria Math" panose="02040503050406030204" pitchFamily="18" charset="0"/>
                            <a:cs typeface="Arial" panose="020B0604020202020204" pitchFamily="34" charset="0"/>
                          </a:rPr>
                          <m:t>𝑗</m:t>
                        </m:r>
                        <m:r>
                          <a:rPr lang="en-US" altLang="zh-CN" sz="2000" i="1" dirty="0">
                            <a:latin typeface="Cambria Math" panose="02040503050406030204" pitchFamily="18" charset="0"/>
                            <a:cs typeface="Arial" panose="020B0604020202020204" pitchFamily="34" charset="0"/>
                          </a:rPr>
                          <m:t>+1</m:t>
                        </m:r>
                      </m:sub>
                    </m:sSub>
                    <m:r>
                      <a:rPr lang="en-US" altLang="zh-CN" sz="2000" i="1" dirty="0" smtClean="0">
                        <a:latin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cs typeface="Arial" panose="020B0604020202020204" pitchFamily="34" charset="0"/>
                  </a:rPr>
                  <a:t>is empty).</a:t>
                </a:r>
              </a:p>
              <a:p>
                <a:pPr marL="0" indent="0">
                  <a:lnSpc>
                    <a:spcPct val="150000"/>
                  </a:lnSpc>
                  <a:spcBef>
                    <a:spcPts val="0"/>
                  </a:spcBef>
                  <a:buNone/>
                </a:pPr>
                <a:endParaRPr lang="en-US" altLang="zh-CN" sz="2000" dirty="0">
                  <a:latin typeface="Arial" panose="020B0604020202020204" pitchFamily="34" charset="0"/>
                  <a:cs typeface="Arial" panose="020B0604020202020204" pitchFamily="34" charset="0"/>
                </a:endParaRPr>
              </a:p>
            </p:txBody>
          </p:sp>
        </mc:Choice>
        <mc:Fallback xmlns="">
          <p:sp>
            <p:nvSpPr>
              <p:cNvPr id="15" name="内容占位符 14">
                <a:extLst>
                  <a:ext uri="{FF2B5EF4-FFF2-40B4-BE49-F238E27FC236}">
                    <a16:creationId xmlns:a16="http://schemas.microsoft.com/office/drawing/2014/main" id="{694F0E88-305E-4590-A878-23B33C0F70CD}"/>
                  </a:ext>
                </a:extLst>
              </p:cNvPr>
              <p:cNvSpPr>
                <a:spLocks noGrp="1" noRot="1" noChangeAspect="1" noMove="1" noResize="1" noEditPoints="1" noAdjustHandles="1" noChangeArrowheads="1" noChangeShapeType="1" noTextEdit="1"/>
              </p:cNvSpPr>
              <p:nvPr>
                <p:ph idx="1"/>
              </p:nvPr>
            </p:nvSpPr>
            <p:spPr>
              <a:xfrm>
                <a:off x="467360" y="1384618"/>
                <a:ext cx="8047989" cy="5336858"/>
              </a:xfrm>
              <a:blipFill>
                <a:blip r:embed="rId2"/>
                <a:stretch>
                  <a:fillRect l="-682" r="-15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1065984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en-US" altLang="zh-CN" dirty="0">
                <a:latin typeface="Arial" panose="020B0604020202020204" pitchFamily="34" charset="0"/>
                <a:cs typeface="Arial" panose="020B0604020202020204" pitchFamily="34" charset="0"/>
              </a:rPr>
              <a:t>Comparison: 18,000 Anomalies</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120</a:t>
            </a:fld>
            <a:endParaRPr lang="zh-CN" altLang="en-US"/>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1" y="1325562"/>
                <a:ext cx="8209278" cy="5288597"/>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BH generally performs worse than the three </a:t>
                </a:r>
                <a:r>
                  <a:rPr lang="en-US" altLang="zh-CN" sz="2000" dirty="0" err="1">
                    <a:latin typeface="Arial" panose="020B0604020202020204" pitchFamily="34" charset="0"/>
                    <a:cs typeface="Arial" panose="020B0604020202020204" pitchFamily="34" charset="0"/>
                  </a:rPr>
                  <a:t>Storey</a:t>
                </a:r>
                <a:r>
                  <a:rPr lang="en-US" altLang="zh-CN" sz="2000" dirty="0">
                    <a:latin typeface="Arial" panose="020B0604020202020204" pitchFamily="34" charset="0"/>
                    <a:cs typeface="Arial" panose="020B0604020202020204" pitchFamily="34" charset="0"/>
                  </a:rPr>
                  <a:t> tests in controlling the FDR when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𝑝</m:t>
                        </m:r>
                      </m:e>
                      <m:sub>
                        <m:r>
                          <a:rPr lang="en-US" altLang="zh-CN" sz="2000" i="1" dirty="0" smtClean="0">
                            <a:latin typeface="Cambria Math" panose="02040503050406030204" pitchFamily="18" charset="0"/>
                            <a:cs typeface="Arial" panose="020B0604020202020204" pitchFamily="34" charset="0"/>
                          </a:rPr>
                          <m:t>0</m:t>
                        </m:r>
                      </m:sub>
                    </m:sSub>
                    <m:r>
                      <a:rPr lang="en-US" altLang="zh-CN" sz="2000" i="1" dirty="0" smtClean="0">
                        <a:latin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cs typeface="Arial" panose="020B0604020202020204" pitchFamily="34" charset="0"/>
                  </a:rPr>
                  <a:t>is not too large.</a:t>
                </a:r>
              </a:p>
            </p:txBody>
          </p:sp>
        </mc:Choice>
        <mc:Fallback xmlns="">
          <p:sp>
            <p:nvSpPr>
              <p:cNvPr id="8" name="内容占位符 2">
                <a:extLst>
                  <a:ext uri="{FF2B5EF4-FFF2-40B4-BE49-F238E27FC236}">
                    <a16:creationId xmlns:a16="http://schemas.microsoft.com/office/drawing/2014/main" id="{62BB2DDE-FA80-4CB0-8129-804C7171C4FD}"/>
                  </a:ext>
                </a:extLst>
              </p:cNvPr>
              <p:cNvSpPr>
                <a:spLocks noGrp="1" noRot="1" noChangeAspect="1" noMove="1" noResize="1" noEditPoints="1" noAdjustHandles="1" noChangeArrowheads="1" noChangeShapeType="1" noTextEdit="1"/>
              </p:cNvSpPr>
              <p:nvPr>
                <p:ph idx="1"/>
              </p:nvPr>
            </p:nvSpPr>
            <p:spPr>
              <a:xfrm>
                <a:off x="467361" y="1325562"/>
                <a:ext cx="8209278" cy="5288597"/>
              </a:xfrm>
              <a:blipFill>
                <a:blip r:embed="rId2"/>
                <a:stretch>
                  <a:fillRect l="-669"/>
                </a:stretch>
              </a:blipFill>
            </p:spPr>
            <p:txBody>
              <a:bodyPr/>
              <a:lstStyle/>
              <a:p>
                <a:r>
                  <a:rPr lang="zh-CN" altLang="en-US">
                    <a:noFill/>
                  </a:rPr>
                  <a:t> </a:t>
                </a:r>
              </a:p>
            </p:txBody>
          </p:sp>
        </mc:Fallback>
      </mc:AlternateContent>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pic>
        <p:nvPicPr>
          <p:cNvPr id="3" name="图片 2">
            <a:extLst>
              <a:ext uri="{FF2B5EF4-FFF2-40B4-BE49-F238E27FC236}">
                <a16:creationId xmlns:a16="http://schemas.microsoft.com/office/drawing/2014/main" id="{7D06A26D-69DB-4610-A883-44BC0CFE2EF6}"/>
              </a:ext>
            </a:extLst>
          </p:cNvPr>
          <p:cNvPicPr>
            <a:picLocks noChangeAspect="1"/>
          </p:cNvPicPr>
          <p:nvPr/>
        </p:nvPicPr>
        <p:blipFill>
          <a:blip r:embed="rId3"/>
          <a:stretch>
            <a:fillRect/>
          </a:stretch>
        </p:blipFill>
        <p:spPr>
          <a:xfrm>
            <a:off x="0" y="2399196"/>
            <a:ext cx="9144000" cy="3957155"/>
          </a:xfrm>
          <a:prstGeom prst="rect">
            <a:avLst/>
          </a:prstGeom>
        </p:spPr>
      </p:pic>
    </p:spTree>
    <p:extLst>
      <p:ext uri="{BB962C8B-B14F-4D97-AF65-F5344CB8AC3E}">
        <p14:creationId xmlns:p14="http://schemas.microsoft.com/office/powerpoint/2010/main" val="5990911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en-US" altLang="zh-CN" dirty="0">
                <a:latin typeface="Arial" panose="020B0604020202020204" pitchFamily="34" charset="0"/>
                <a:cs typeface="Arial" panose="020B0604020202020204" pitchFamily="34" charset="0"/>
              </a:rPr>
              <a:t>Revisiting Yan and Zheng (2017)</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121</a:t>
            </a:fld>
            <a:endParaRPr lang="zh-CN" altLang="en-US"/>
          </a:p>
        </p:txBody>
      </p:sp>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1" y="1325562"/>
            <a:ext cx="8209278" cy="5288597"/>
          </a:xfrm>
        </p:spPr>
        <p:txBody>
          <a:bodyPr>
            <a:normAutofit fontScale="92500"/>
          </a:bodyPr>
          <a:lstStyle/>
          <a:p>
            <a:pPr>
              <a:lnSpc>
                <a:spcPct val="150000"/>
              </a:lnSpc>
            </a:pPr>
            <a:r>
              <a:rPr lang="en-US" altLang="zh-CN" sz="2000" dirty="0">
                <a:latin typeface="Arial" panose="020B0604020202020204" pitchFamily="34" charset="0"/>
                <a:cs typeface="Arial" panose="020B0604020202020204" pitchFamily="34" charset="0"/>
              </a:rPr>
              <a:t>Our results suggest that only about 0.1% (or 18) of the 18,000 anomaly strategies in Yan and Zheng (2017) are classified as “true” to control the FDR at 10%. Why are our results so different from those of Yan and Zheng (2017)?</a:t>
            </a:r>
          </a:p>
          <a:p>
            <a:pPr>
              <a:lnSpc>
                <a:spcPct val="150000"/>
              </a:lnSpc>
            </a:pPr>
            <a:r>
              <a:rPr lang="en-US" altLang="zh-CN" sz="2000" dirty="0">
                <a:latin typeface="Arial" panose="020B0604020202020204" pitchFamily="34" charset="0"/>
                <a:cs typeface="Arial" panose="020B0604020202020204" pitchFamily="34" charset="0"/>
              </a:rPr>
              <a:t>Yan and Zheng (2017) are interested in finding an unbiased estimate of the fraction of true discoveries, multiple-testing adjustments seek to </a:t>
            </a:r>
            <a:r>
              <a:rPr lang="en-US" altLang="zh-CN" sz="2000" dirty="0">
                <a:solidFill>
                  <a:srgbClr val="FF0000"/>
                </a:solidFill>
                <a:latin typeface="Arial" panose="020B0604020202020204" pitchFamily="34" charset="0"/>
                <a:cs typeface="Arial" panose="020B0604020202020204" pitchFamily="34" charset="0"/>
              </a:rPr>
              <a:t>control the FDR at a certain level</a:t>
            </a:r>
            <a:r>
              <a:rPr lang="en-US" altLang="zh-CN" sz="2000" dirty="0">
                <a:latin typeface="Arial" panose="020B0604020202020204" pitchFamily="34" charset="0"/>
                <a:cs typeface="Arial" panose="020B0604020202020204" pitchFamily="34" charset="0"/>
              </a:rPr>
              <a:t>, and many true strategies will be missed when the hurdle is high</a:t>
            </a:r>
          </a:p>
          <a:p>
            <a:pPr>
              <a:lnSpc>
                <a:spcPct val="150000"/>
              </a:lnSpc>
            </a:pPr>
            <a:r>
              <a:rPr lang="en-US" altLang="zh-CN" sz="2000" dirty="0">
                <a:latin typeface="Arial" panose="020B0604020202020204" pitchFamily="34" charset="0"/>
                <a:cs typeface="Arial" panose="020B0604020202020204" pitchFamily="34" charset="0"/>
              </a:rPr>
              <a:t>More specifically, we show that the </a:t>
            </a:r>
            <a:r>
              <a:rPr lang="en-US" altLang="zh-CN" sz="2000" dirty="0" err="1">
                <a:latin typeface="Arial" panose="020B0604020202020204" pitchFamily="34" charset="0"/>
                <a:cs typeface="Arial" panose="020B0604020202020204" pitchFamily="34" charset="0"/>
              </a:rPr>
              <a:t>Fama</a:t>
            </a:r>
            <a:r>
              <a:rPr lang="en-US" altLang="zh-CN" sz="2000" dirty="0">
                <a:latin typeface="Arial" panose="020B0604020202020204" pitchFamily="34" charset="0"/>
                <a:cs typeface="Arial" panose="020B0604020202020204" pitchFamily="34" charset="0"/>
              </a:rPr>
              <a:t>-French (2010) approach is not designed to estimate the fraction of true strategies, which </a:t>
            </a:r>
            <a:r>
              <a:rPr lang="en-US" altLang="zh-CN" sz="2000" dirty="0">
                <a:solidFill>
                  <a:srgbClr val="FF0000"/>
                </a:solidFill>
                <a:latin typeface="Arial" panose="020B0604020202020204" pitchFamily="34" charset="0"/>
                <a:cs typeface="Arial" panose="020B0604020202020204" pitchFamily="34" charset="0"/>
              </a:rPr>
              <a:t>focuses only on whether the entire population</a:t>
            </a:r>
            <a:r>
              <a:rPr lang="en-US" altLang="zh-CN" sz="2000" dirty="0">
                <a:latin typeface="Arial" panose="020B0604020202020204" pitchFamily="34" charset="0"/>
                <a:cs typeface="Arial" panose="020B0604020202020204" pitchFamily="34" charset="0"/>
              </a:rPr>
              <a:t> of strategies has a zero mean return</a:t>
            </a:r>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161226763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en-US" altLang="zh-CN" dirty="0">
                <a:latin typeface="Arial" panose="020B0604020202020204" pitchFamily="34" charset="0"/>
                <a:cs typeface="Arial" panose="020B0604020202020204" pitchFamily="34" charset="0"/>
              </a:rPr>
              <a:t>Revisiting Yan and Zheng (2017)</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122</a:t>
            </a:fld>
            <a:endParaRPr lang="zh-CN" altLang="en-US"/>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1" y="1325562"/>
                <a:ext cx="8209278" cy="5288597"/>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Let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𝐹𝑟𝑎</m:t>
                    </m:r>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𝑐</m:t>
                        </m:r>
                      </m:e>
                      <m:sub>
                        <m:r>
                          <a:rPr lang="en-US" altLang="zh-CN" sz="2000" i="1" dirty="0" smtClean="0">
                            <a:latin typeface="Cambria Math" panose="02040503050406030204" pitchFamily="18" charset="0"/>
                            <a:cs typeface="Arial" panose="020B0604020202020204" pitchFamily="34" charset="0"/>
                          </a:rPr>
                          <m:t>𝑑</m:t>
                        </m:r>
                      </m:sub>
                    </m:sSub>
                  </m:oMath>
                </a14:m>
                <a:r>
                  <a:rPr lang="en-US" altLang="zh-CN" sz="2000" dirty="0">
                    <a:latin typeface="Arial" panose="020B0604020202020204" pitchFamily="34" charset="0"/>
                    <a:cs typeface="Arial" panose="020B0604020202020204" pitchFamily="34" charset="0"/>
                  </a:rPr>
                  <a:t> be the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(1−</m:t>
                    </m:r>
                    <m:r>
                      <a:rPr lang="en-US" altLang="zh-CN" sz="2000" i="1" dirty="0" smtClean="0">
                        <a:latin typeface="Cambria Math" panose="02040503050406030204" pitchFamily="18" charset="0"/>
                        <a:cs typeface="Arial" panose="020B0604020202020204" pitchFamily="34" charset="0"/>
                      </a:rPr>
                      <m:t>𝑑</m:t>
                    </m:r>
                    <m:r>
                      <a:rPr lang="en-US" altLang="zh-CN" sz="2000" i="1" dirty="0" smtClean="0">
                        <a:latin typeface="Cambria Math" panose="02040503050406030204" pitchFamily="18" charset="0"/>
                        <a:cs typeface="Arial" panose="020B0604020202020204" pitchFamily="34" charset="0"/>
                      </a:rPr>
                      <m:t>)</m:t>
                    </m:r>
                    <m:r>
                      <a:rPr lang="en-US" altLang="zh-CN" sz="2000" i="1" dirty="0" err="1" smtClean="0">
                        <a:latin typeface="Cambria Math" panose="02040503050406030204" pitchFamily="18" charset="0"/>
                        <a:cs typeface="Arial" panose="020B0604020202020204" pitchFamily="34" charset="0"/>
                      </a:rPr>
                      <m:t>𝑡h</m:t>
                    </m:r>
                    <m:r>
                      <a:rPr lang="en-US" altLang="zh-CN" sz="2000" i="1" dirty="0" smtClean="0">
                        <a:latin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cs typeface="Arial" panose="020B0604020202020204" pitchFamily="34" charset="0"/>
                  </a:rPr>
                  <a:t>percentile of the cross section of t-statistics. Define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𝐹𝑟𝑎𝑐</m:t>
                    </m:r>
                  </m:oMath>
                </a14:m>
                <a:r>
                  <a:rPr lang="en-US" altLang="zh-CN" sz="2000" dirty="0">
                    <a:latin typeface="Arial" panose="020B0604020202020204" pitchFamily="34" charset="0"/>
                    <a:cs typeface="Arial" panose="020B0604020202020204" pitchFamily="34" charset="0"/>
                  </a:rPr>
                  <a:t> as the maximum D in (0,0.4) such that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𝑝</m:t>
                    </m:r>
                    <m:r>
                      <a:rPr lang="en-US" altLang="zh-CN" sz="2000" i="1" dirty="0">
                        <a:latin typeface="Cambria Math" panose="02040503050406030204" pitchFamily="18" charset="0"/>
                        <a:cs typeface="Arial" panose="020B0604020202020204" pitchFamily="34" charset="0"/>
                      </a:rPr>
                      <m:t>(</m:t>
                    </m:r>
                    <m:r>
                      <a:rPr lang="en-US" altLang="zh-CN" sz="2000" i="1" dirty="0" err="1">
                        <a:latin typeface="Cambria Math" panose="02040503050406030204" pitchFamily="18" charset="0"/>
                        <a:cs typeface="Arial" panose="020B0604020202020204" pitchFamily="34" charset="0"/>
                      </a:rPr>
                      <m:t>𝐹𝑟𝑎</m:t>
                    </m:r>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err="1">
                            <a:latin typeface="Cambria Math" panose="02040503050406030204" pitchFamily="18" charset="0"/>
                            <a:cs typeface="Arial" panose="020B0604020202020204" pitchFamily="34" charset="0"/>
                          </a:rPr>
                          <m:t>𝑐</m:t>
                        </m:r>
                      </m:e>
                      <m:sub>
                        <m:r>
                          <a:rPr lang="en-US" altLang="zh-CN" sz="2000" i="1" dirty="0" err="1">
                            <a:latin typeface="Cambria Math" panose="02040503050406030204" pitchFamily="18" charset="0"/>
                            <a:cs typeface="Arial" panose="020B0604020202020204" pitchFamily="34" charset="0"/>
                          </a:rPr>
                          <m:t>𝑑</m:t>
                        </m:r>
                      </m:sub>
                    </m:sSub>
                    <m:r>
                      <a:rPr lang="en-US" altLang="zh-CN" sz="2000" i="1" dirty="0">
                        <a:latin typeface="Cambria Math" panose="02040503050406030204" pitchFamily="18" charset="0"/>
                        <a:cs typeface="Arial" panose="020B0604020202020204" pitchFamily="34" charset="0"/>
                      </a:rPr>
                      <m:t>)≤0.05 </m:t>
                    </m:r>
                  </m:oMath>
                </a14:m>
                <a:r>
                  <a:rPr lang="en-US" altLang="zh-CN" sz="2000" dirty="0">
                    <a:latin typeface="Arial" panose="020B0604020202020204" pitchFamily="34" charset="0"/>
                    <a:cs typeface="Arial" panose="020B0604020202020204" pitchFamily="34" charset="0"/>
                  </a:rPr>
                  <a:t>is true for all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𝑑</m:t>
                    </m:r>
                    <m:r>
                      <a:rPr lang="en-US" altLang="zh-CN" sz="2000" i="1" dirty="0" smtClean="0">
                        <a:latin typeface="Cambria Math" panose="02040503050406030204" pitchFamily="18" charset="0"/>
                        <a:cs typeface="Arial" panose="020B0604020202020204" pitchFamily="34" charset="0"/>
                      </a:rPr>
                      <m:t>∈(0,</m:t>
                    </m:r>
                    <m:r>
                      <a:rPr lang="en-US" altLang="zh-CN" sz="2000" i="1" dirty="0" smtClean="0">
                        <a:latin typeface="Cambria Math" panose="02040503050406030204" pitchFamily="18" charset="0"/>
                        <a:cs typeface="Arial" panose="020B0604020202020204" pitchFamily="34" charset="0"/>
                      </a:rPr>
                      <m:t>𝐷</m:t>
                    </m:r>
                    <m:r>
                      <a:rPr lang="en-US" altLang="zh-CN" sz="2000" i="1" dirty="0" smtClean="0">
                        <a:latin typeface="Cambria Math" panose="02040503050406030204" pitchFamily="18" charset="0"/>
                        <a:cs typeface="Arial" panose="020B0604020202020204" pitchFamily="34" charset="0"/>
                      </a:rPr>
                      <m:t>).</m:t>
                    </m:r>
                  </m:oMath>
                </a14:m>
                <a:r>
                  <a:rPr lang="en-US" altLang="zh-CN" sz="2000" dirty="0">
                    <a:latin typeface="Arial" panose="020B0604020202020204" pitchFamily="34" charset="0"/>
                    <a:cs typeface="Arial" panose="020B0604020202020204" pitchFamily="34" charset="0"/>
                  </a:rPr>
                  <a:t> Table IV reports summary statistics on Frac for different levels of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𝑝</m:t>
                        </m:r>
                      </m:e>
                      <m:sub>
                        <m:r>
                          <a:rPr lang="en-US" altLang="zh-CN" sz="2000" i="1" dirty="0" smtClean="0">
                            <a:latin typeface="Cambria Math" panose="02040503050406030204" pitchFamily="18" charset="0"/>
                            <a:cs typeface="Arial" panose="020B0604020202020204" pitchFamily="34" charset="0"/>
                          </a:rPr>
                          <m:t>0</m:t>
                        </m:r>
                      </m:sub>
                    </m:sSub>
                  </m:oMath>
                </a14:m>
                <a:endParaRPr lang="en-US" altLang="zh-CN" sz="2000" dirty="0">
                  <a:latin typeface="Arial" panose="020B0604020202020204" pitchFamily="34" charset="0"/>
                  <a:cs typeface="Arial" panose="020B0604020202020204" pitchFamily="34" charset="0"/>
                </a:endParaRPr>
              </a:p>
            </p:txBody>
          </p:sp>
        </mc:Choice>
        <mc:Fallback xmlns="">
          <p:sp>
            <p:nvSpPr>
              <p:cNvPr id="8" name="内容占位符 2">
                <a:extLst>
                  <a:ext uri="{FF2B5EF4-FFF2-40B4-BE49-F238E27FC236}">
                    <a16:creationId xmlns:a16="http://schemas.microsoft.com/office/drawing/2014/main" id="{62BB2DDE-FA80-4CB0-8129-804C7171C4FD}"/>
                  </a:ext>
                </a:extLst>
              </p:cNvPr>
              <p:cNvSpPr>
                <a:spLocks noGrp="1" noRot="1" noChangeAspect="1" noMove="1" noResize="1" noEditPoints="1" noAdjustHandles="1" noChangeArrowheads="1" noChangeShapeType="1" noTextEdit="1"/>
              </p:cNvSpPr>
              <p:nvPr>
                <p:ph idx="1"/>
              </p:nvPr>
            </p:nvSpPr>
            <p:spPr>
              <a:xfrm>
                <a:off x="467361" y="1325562"/>
                <a:ext cx="8209278" cy="5288597"/>
              </a:xfrm>
              <a:blipFill>
                <a:blip r:embed="rId2"/>
                <a:stretch>
                  <a:fillRect l="-669"/>
                </a:stretch>
              </a:blipFill>
            </p:spPr>
            <p:txBody>
              <a:bodyPr/>
              <a:lstStyle/>
              <a:p>
                <a:r>
                  <a:rPr lang="zh-CN" altLang="en-US">
                    <a:noFill/>
                  </a:rPr>
                  <a:t> </a:t>
                </a:r>
              </a:p>
            </p:txBody>
          </p:sp>
        </mc:Fallback>
      </mc:AlternateContent>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pic>
        <p:nvPicPr>
          <p:cNvPr id="3" name="图片 2">
            <a:extLst>
              <a:ext uri="{FF2B5EF4-FFF2-40B4-BE49-F238E27FC236}">
                <a16:creationId xmlns:a16="http://schemas.microsoft.com/office/drawing/2014/main" id="{E3C089EF-52C5-4561-9869-9EFEA7C146CB}"/>
              </a:ext>
            </a:extLst>
          </p:cNvPr>
          <p:cNvPicPr>
            <a:picLocks noChangeAspect="1"/>
          </p:cNvPicPr>
          <p:nvPr/>
        </p:nvPicPr>
        <p:blipFill>
          <a:blip r:embed="rId3"/>
          <a:stretch>
            <a:fillRect/>
          </a:stretch>
        </p:blipFill>
        <p:spPr>
          <a:xfrm>
            <a:off x="777240" y="3429000"/>
            <a:ext cx="7508239" cy="2195942"/>
          </a:xfrm>
          <a:prstGeom prst="rect">
            <a:avLst/>
          </a:prstGeom>
        </p:spPr>
      </p:pic>
    </p:spTree>
    <p:extLst>
      <p:ext uri="{BB962C8B-B14F-4D97-AF65-F5344CB8AC3E}">
        <p14:creationId xmlns:p14="http://schemas.microsoft.com/office/powerpoint/2010/main" val="266472935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en-US" altLang="zh-CN" dirty="0">
                    <a:latin typeface="Arial" panose="020B0604020202020204" pitchFamily="34" charset="0"/>
                    <a:cs typeface="Arial" panose="020B0604020202020204" pitchFamily="34" charset="0"/>
                  </a:rPr>
                  <a:t>Unknown </a:t>
                </a:r>
                <a14:m>
                  <m:oMath xmlns:m="http://schemas.openxmlformats.org/officeDocument/2006/math">
                    <m:sSub>
                      <m:sSubPr>
                        <m:ctrlPr>
                          <a:rPr lang="en-US" altLang="zh-CN" b="0" i="1" smtClean="0">
                            <a:latin typeface="Cambria Math" panose="02040503050406030204" pitchFamily="18" charset="0"/>
                            <a:cs typeface="Arial" panose="020B0604020202020204" pitchFamily="34" charset="0"/>
                          </a:rPr>
                        </m:ctrlPr>
                      </m:sSubPr>
                      <m:e>
                        <m:r>
                          <a:rPr lang="en-US" altLang="zh-CN" b="0" i="1" smtClean="0">
                            <a:latin typeface="Cambria Math" panose="02040503050406030204" pitchFamily="18" charset="0"/>
                            <a:cs typeface="Arial" panose="020B0604020202020204" pitchFamily="34" charset="0"/>
                          </a:rPr>
                          <m:t>𝑝</m:t>
                        </m:r>
                      </m:e>
                      <m:sub>
                        <m:r>
                          <a:rPr lang="en-US" altLang="zh-CN" b="0" i="1" smtClean="0">
                            <a:latin typeface="Cambria Math" panose="02040503050406030204" pitchFamily="18" charset="0"/>
                            <a:cs typeface="Arial" panose="020B0604020202020204" pitchFamily="34" charset="0"/>
                          </a:rPr>
                          <m:t>0</m:t>
                        </m:r>
                      </m:sub>
                    </m:sSub>
                  </m:oMath>
                </a14:m>
                <a:endParaRPr lang="en-US" altLang="zh-CN" dirty="0">
                  <a:latin typeface="Arial" panose="020B0604020202020204" pitchFamily="34" charset="0"/>
                  <a:cs typeface="Arial" panose="020B0604020202020204" pitchFamily="34" charset="0"/>
                </a:endParaRPr>
              </a:p>
            </p:txBody>
          </p:sp>
        </mc:Choice>
        <mc:Fallback xmlns="">
          <p:sp>
            <p:nvSpPr>
              <p:cNvPr id="2" name="标题 1">
                <a:extLst>
                  <a:ext uri="{FF2B5EF4-FFF2-40B4-BE49-F238E27FC236}">
                    <a16:creationId xmlns:a16="http://schemas.microsoft.com/office/drawing/2014/main" id="{6DA2A336-CAFD-4F43-861E-247E3438BC29}"/>
                  </a:ext>
                </a:extLst>
              </p:cNvPr>
              <p:cNvSpPr>
                <a:spLocks noGrp="1" noRot="1" noChangeAspect="1" noMove="1" noResize="1" noEditPoints="1" noAdjustHandles="1" noChangeArrowheads="1" noChangeShapeType="1" noTextEdit="1"/>
              </p:cNvSpPr>
              <p:nvPr>
                <p:ph type="title"/>
              </p:nvPr>
            </p:nvSpPr>
            <p:spPr>
              <a:xfrm>
                <a:off x="467361" y="243840"/>
                <a:ext cx="8493758" cy="1325563"/>
              </a:xfrm>
              <a:blipFill>
                <a:blip r:embed="rId2"/>
                <a:stretch>
                  <a:fillRect l="-2943"/>
                </a:stretch>
              </a:blipFill>
            </p:spPr>
            <p:txBody>
              <a:bodyPr/>
              <a:lstStyle/>
              <a:p>
                <a:r>
                  <a:rPr lang="zh-CN" altLang="en-US">
                    <a:noFill/>
                  </a:rPr>
                  <a:t> </a:t>
                </a:r>
              </a:p>
            </p:txBody>
          </p:sp>
        </mc:Fallback>
      </mc:AlternateContent>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123</a:t>
            </a:fld>
            <a:endParaRPr lang="zh-CN" altLang="en-US"/>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1" y="1325562"/>
                <a:ext cx="8209278" cy="5288597"/>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When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𝑝</m:t>
                        </m:r>
                      </m:e>
                      <m:sub>
                        <m:r>
                          <a:rPr lang="en-US" altLang="zh-CN" sz="2000" i="1" dirty="0" smtClean="0">
                            <a:latin typeface="Cambria Math" panose="02040503050406030204" pitchFamily="18" charset="0"/>
                            <a:cs typeface="Arial" panose="020B0604020202020204" pitchFamily="34" charset="0"/>
                          </a:rPr>
                          <m:t>0</m:t>
                        </m:r>
                      </m:sub>
                    </m:sSub>
                  </m:oMath>
                </a14:m>
                <a:r>
                  <a:rPr lang="en-US" altLang="zh-CN" sz="2000" dirty="0">
                    <a:latin typeface="Arial" panose="020B0604020202020204" pitchFamily="34" charset="0"/>
                    <a:cs typeface="Arial" panose="020B0604020202020204" pitchFamily="34" charset="0"/>
                  </a:rPr>
                  <a:t> is unknown, we focus on the ability of our method to correctly rank the performance of existing methods. We conduct our simulation study using the CAPIQ data.</a:t>
                </a:r>
              </a:p>
              <a:p>
                <a:pPr>
                  <a:lnSpc>
                    <a:spcPct val="150000"/>
                  </a:lnSpc>
                </a:pPr>
                <a:r>
                  <a:rPr lang="en-US" altLang="zh-CN" sz="2000" dirty="0">
                    <a:latin typeface="Arial" panose="020B0604020202020204" pitchFamily="34" charset="0"/>
                    <a:cs typeface="Arial" panose="020B0604020202020204" pitchFamily="34" charset="0"/>
                  </a:rPr>
                  <a:t>There are several advantages to modeling the cross-sectional distribution F with a Gamma distribution</a:t>
                </a:r>
              </a:p>
              <a:p>
                <a:pPr marL="800100" lvl="1" indent="-342900">
                  <a:lnSpc>
                    <a:spcPct val="150000"/>
                  </a:lnSpc>
                  <a:buFont typeface="+mj-lt"/>
                  <a:buAutoNum type="arabicPeriod"/>
                </a:pPr>
                <a:r>
                  <a:rPr lang="en-US" altLang="zh-CN" sz="1600" dirty="0">
                    <a:latin typeface="Arial" panose="020B0604020202020204" pitchFamily="34" charset="0"/>
                    <a:cs typeface="Arial" panose="020B0604020202020204" pitchFamily="34" charset="0"/>
                  </a:rPr>
                  <a:t>We focus on one-sided tests in this section, so F should have positive support. </a:t>
                </a:r>
              </a:p>
              <a:p>
                <a:pPr marL="800100" lvl="1" indent="-342900">
                  <a:lnSpc>
                    <a:spcPct val="150000"/>
                  </a:lnSpc>
                  <a:buFont typeface="+mj-lt"/>
                  <a:buAutoNum type="arabicPeriod"/>
                </a:pPr>
                <a:r>
                  <a:rPr lang="en-US" altLang="zh-CN" sz="1600" dirty="0">
                    <a:latin typeface="Arial" panose="020B0604020202020204" pitchFamily="34" charset="0"/>
                    <a:cs typeface="Arial" panose="020B0604020202020204" pitchFamily="34" charset="0"/>
                  </a:rPr>
                  <a:t>Moments are available analytically, so we can easily change the mean (variance) while holding the variance (mean) constant to study the comparative statics. </a:t>
                </a:r>
              </a:p>
              <a:p>
                <a:pPr marL="800100" lvl="1" indent="-342900">
                  <a:lnSpc>
                    <a:spcPct val="150000"/>
                  </a:lnSpc>
                  <a:buFont typeface="+mj-lt"/>
                  <a:buAutoNum type="arabicPeriod"/>
                </a:pPr>
                <a:r>
                  <a:rPr lang="en-US" altLang="zh-CN" sz="1600" dirty="0">
                    <a:latin typeface="Arial" panose="020B0604020202020204" pitchFamily="34" charset="0"/>
                    <a:cs typeface="Arial" panose="020B0604020202020204" pitchFamily="34" charset="0"/>
                  </a:rPr>
                  <a:t>Finally, a Gamma distribution has higher moment characteristics (e.g., skewness and excess kurtosis) that allow it to capture salient features of F</a:t>
                </a:r>
              </a:p>
              <a:p>
                <a:pPr>
                  <a:lnSpc>
                    <a:spcPct val="150000"/>
                  </a:lnSpc>
                </a:pPr>
                <a:endParaRPr lang="en-US" altLang="zh-CN" sz="2000" dirty="0">
                  <a:latin typeface="Arial" panose="020B0604020202020204" pitchFamily="34" charset="0"/>
                  <a:cs typeface="Arial" panose="020B0604020202020204" pitchFamily="34" charset="0"/>
                </a:endParaRPr>
              </a:p>
            </p:txBody>
          </p:sp>
        </mc:Choice>
        <mc:Fallback xmlns="">
          <p:sp>
            <p:nvSpPr>
              <p:cNvPr id="8" name="内容占位符 2">
                <a:extLst>
                  <a:ext uri="{FF2B5EF4-FFF2-40B4-BE49-F238E27FC236}">
                    <a16:creationId xmlns:a16="http://schemas.microsoft.com/office/drawing/2014/main" id="{62BB2DDE-FA80-4CB0-8129-804C7171C4FD}"/>
                  </a:ext>
                </a:extLst>
              </p:cNvPr>
              <p:cNvSpPr>
                <a:spLocks noGrp="1" noRot="1" noChangeAspect="1" noMove="1" noResize="1" noEditPoints="1" noAdjustHandles="1" noChangeArrowheads="1" noChangeShapeType="1" noTextEdit="1"/>
              </p:cNvSpPr>
              <p:nvPr>
                <p:ph idx="1"/>
              </p:nvPr>
            </p:nvSpPr>
            <p:spPr>
              <a:xfrm>
                <a:off x="467361" y="1325562"/>
                <a:ext cx="8209278" cy="5288597"/>
              </a:xfrm>
              <a:blipFill>
                <a:blip r:embed="rId3"/>
                <a:stretch>
                  <a:fillRect l="-669" r="-1560"/>
                </a:stretch>
              </a:blipFill>
            </p:spPr>
            <p:txBody>
              <a:bodyPr/>
              <a:lstStyle/>
              <a:p>
                <a:r>
                  <a:rPr lang="zh-CN" altLang="en-US">
                    <a:noFill/>
                  </a:rPr>
                  <a:t> </a:t>
                </a:r>
              </a:p>
            </p:txBody>
          </p:sp>
        </mc:Fallback>
      </mc:AlternateContent>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167169859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en-US" altLang="zh-CN" dirty="0">
                <a:latin typeface="Arial" panose="020B0604020202020204" pitchFamily="34" charset="0"/>
                <a:cs typeface="Arial" panose="020B0604020202020204" pitchFamily="34" charset="0"/>
              </a:rPr>
              <a:t>Gamma distribution</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124</a:t>
            </a:fld>
            <a:endParaRPr lang="zh-CN" altLang="en-US"/>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1" y="1325562"/>
                <a:ext cx="8209278" cy="5288597"/>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Overall, our method presents a substantial improvement over the usual approach that takes the stated significance level as given. Our results show that Est. is often much closer to Actual than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𝛿</m:t>
                    </m:r>
                  </m:oMath>
                </a14:m>
                <a:r>
                  <a:rPr lang="en-US" altLang="zh-CN" sz="2000" dirty="0">
                    <a:latin typeface="Arial" panose="020B0604020202020204" pitchFamily="34" charset="0"/>
                    <a:cs typeface="Arial" panose="020B0604020202020204" pitchFamily="34" charset="0"/>
                  </a:rPr>
                  <a:t>.</a:t>
                </a:r>
              </a:p>
            </p:txBody>
          </p:sp>
        </mc:Choice>
        <mc:Fallback xmlns="">
          <p:sp>
            <p:nvSpPr>
              <p:cNvPr id="8" name="内容占位符 2">
                <a:extLst>
                  <a:ext uri="{FF2B5EF4-FFF2-40B4-BE49-F238E27FC236}">
                    <a16:creationId xmlns:a16="http://schemas.microsoft.com/office/drawing/2014/main" id="{62BB2DDE-FA80-4CB0-8129-804C7171C4FD}"/>
                  </a:ext>
                </a:extLst>
              </p:cNvPr>
              <p:cNvSpPr>
                <a:spLocks noGrp="1" noRot="1" noChangeAspect="1" noMove="1" noResize="1" noEditPoints="1" noAdjustHandles="1" noChangeArrowheads="1" noChangeShapeType="1" noTextEdit="1"/>
              </p:cNvSpPr>
              <p:nvPr>
                <p:ph idx="1"/>
              </p:nvPr>
            </p:nvSpPr>
            <p:spPr>
              <a:xfrm>
                <a:off x="467361" y="1325562"/>
                <a:ext cx="8209278" cy="5288597"/>
              </a:xfrm>
              <a:blipFill>
                <a:blip r:embed="rId2"/>
                <a:stretch>
                  <a:fillRect l="-669"/>
                </a:stretch>
              </a:blipFill>
            </p:spPr>
            <p:txBody>
              <a:bodyPr/>
              <a:lstStyle/>
              <a:p>
                <a:r>
                  <a:rPr lang="zh-CN" altLang="en-US">
                    <a:noFill/>
                  </a:rPr>
                  <a:t> </a:t>
                </a:r>
              </a:p>
            </p:txBody>
          </p:sp>
        </mc:Fallback>
      </mc:AlternateContent>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pic>
        <p:nvPicPr>
          <p:cNvPr id="3" name="图片 2">
            <a:extLst>
              <a:ext uri="{FF2B5EF4-FFF2-40B4-BE49-F238E27FC236}">
                <a16:creationId xmlns:a16="http://schemas.microsoft.com/office/drawing/2014/main" id="{8BE260CD-6172-4638-9C91-C802D7D7F5E2}"/>
              </a:ext>
            </a:extLst>
          </p:cNvPr>
          <p:cNvPicPr>
            <a:picLocks noChangeAspect="1"/>
          </p:cNvPicPr>
          <p:nvPr/>
        </p:nvPicPr>
        <p:blipFill>
          <a:blip r:embed="rId3"/>
          <a:stretch>
            <a:fillRect/>
          </a:stretch>
        </p:blipFill>
        <p:spPr>
          <a:xfrm>
            <a:off x="0" y="2774809"/>
            <a:ext cx="9144000" cy="3584222"/>
          </a:xfrm>
          <a:prstGeom prst="rect">
            <a:avLst/>
          </a:prstGeom>
        </p:spPr>
      </p:pic>
    </p:spTree>
    <p:extLst>
      <p:ext uri="{BB962C8B-B14F-4D97-AF65-F5344CB8AC3E}">
        <p14:creationId xmlns:p14="http://schemas.microsoft.com/office/powerpoint/2010/main" val="399028263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en-US" altLang="zh-CN" dirty="0">
                <a:latin typeface="Arial" panose="020B0604020202020204" pitchFamily="34" charset="0"/>
                <a:cs typeface="Arial" panose="020B0604020202020204" pitchFamily="34" charset="0"/>
              </a:rPr>
              <a:t>Performance Evaluation</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125</a:t>
            </a:fld>
            <a:endParaRPr lang="zh-CN" altLang="en-US"/>
          </a:p>
        </p:txBody>
      </p:sp>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1" y="1325563"/>
            <a:ext cx="8209278" cy="5288597"/>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Our mutual fund data are obtained from the CRSP Mutual Fund database. We apply similar screening procedures to </a:t>
            </a:r>
            <a:r>
              <a:rPr lang="en-US" altLang="zh-CN" sz="2000" dirty="0" err="1">
                <a:latin typeface="Arial" panose="020B0604020202020204" pitchFamily="34" charset="0"/>
                <a:cs typeface="Arial" panose="020B0604020202020204" pitchFamily="34" charset="0"/>
              </a:rPr>
              <a:t>Fama</a:t>
            </a:r>
            <a:r>
              <a:rPr lang="en-US" altLang="zh-CN" sz="2000" dirty="0">
                <a:latin typeface="Arial" panose="020B0604020202020204" pitchFamily="34" charset="0"/>
                <a:cs typeface="Arial" panose="020B0604020202020204" pitchFamily="34" charset="0"/>
              </a:rPr>
              <a:t> and French (2010) to obtain our data set. </a:t>
            </a:r>
          </a:p>
          <a:p>
            <a:pPr lvl="1">
              <a:lnSpc>
                <a:spcPct val="150000"/>
              </a:lnSpc>
            </a:pPr>
            <a:r>
              <a:rPr lang="en-US" altLang="zh-CN" sz="1600" dirty="0">
                <a:latin typeface="Arial" panose="020B0604020202020204" pitchFamily="34" charset="0"/>
                <a:cs typeface="Arial" panose="020B0604020202020204" pitchFamily="34" charset="0"/>
              </a:rPr>
              <a:t>Our data start from January 1984 to mitigate omission bias (Elton et al., 2001) and end in December 2006 to be consistent with </a:t>
            </a:r>
            <a:r>
              <a:rPr lang="en-US" altLang="zh-CN" sz="1600" dirty="0" err="1">
                <a:latin typeface="Arial" panose="020B0604020202020204" pitchFamily="34" charset="0"/>
                <a:cs typeface="Arial" panose="020B0604020202020204" pitchFamily="34" charset="0"/>
              </a:rPr>
              <a:t>Fama</a:t>
            </a:r>
            <a:r>
              <a:rPr lang="en-US" altLang="zh-CN" sz="1600" dirty="0">
                <a:latin typeface="Arial" panose="020B0604020202020204" pitchFamily="34" charset="0"/>
                <a:cs typeface="Arial" panose="020B0604020202020204" pitchFamily="34" charset="0"/>
              </a:rPr>
              <a:t> and French (2010).</a:t>
            </a:r>
          </a:p>
          <a:p>
            <a:pPr lvl="1">
              <a:lnSpc>
                <a:spcPct val="150000"/>
              </a:lnSpc>
            </a:pPr>
            <a:r>
              <a:rPr lang="en-US" altLang="zh-CN" sz="1600" dirty="0">
                <a:latin typeface="Arial" panose="020B0604020202020204" pitchFamily="34" charset="0"/>
                <a:cs typeface="Arial" panose="020B0604020202020204" pitchFamily="34" charset="0"/>
              </a:rPr>
              <a:t>Limit tests to funds with AUM of at least five million dollars in 2006 terms—once a fund passes this size threshold, its subsequent returns are included in our tests</a:t>
            </a:r>
          </a:p>
          <a:p>
            <a:pPr lvl="1">
              <a:lnSpc>
                <a:spcPct val="150000"/>
              </a:lnSpc>
            </a:pPr>
            <a:r>
              <a:rPr lang="en-US" altLang="zh-CN" sz="1600" dirty="0">
                <a:latin typeface="Arial" panose="020B0604020202020204" pitchFamily="34" charset="0"/>
                <a:cs typeface="Arial" panose="020B0604020202020204" pitchFamily="34" charset="0"/>
              </a:rPr>
              <a:t>Require at least eight monthly return observations to be included in our tests.</a:t>
            </a:r>
          </a:p>
          <a:p>
            <a:pPr lvl="1">
              <a:lnSpc>
                <a:spcPct val="150000"/>
              </a:lnSpc>
            </a:pPr>
            <a:r>
              <a:rPr lang="en-US" altLang="zh-CN" sz="1600" dirty="0">
                <a:latin typeface="Arial" panose="020B0604020202020204" pitchFamily="34" charset="0"/>
                <a:cs typeface="Arial" panose="020B0604020202020204" pitchFamily="34" charset="0"/>
              </a:rPr>
              <a:t>Restrict our sample to funds that appear on CRSP at least five years before the end of the sample period to avoid funds that have a short return history.</a:t>
            </a:r>
          </a:p>
          <a:p>
            <a:pPr>
              <a:lnSpc>
                <a:spcPct val="150000"/>
              </a:lnSpc>
            </a:pPr>
            <a:endParaRPr lang="en-US" altLang="zh-CN" sz="2000" dirty="0">
              <a:latin typeface="Arial" panose="020B0604020202020204" pitchFamily="34" charset="0"/>
              <a:cs typeface="Arial" panose="020B0604020202020204" pitchFamily="34" charset="0"/>
            </a:endParaRPr>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98961001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en-US" altLang="zh-CN" dirty="0">
                <a:latin typeface="Arial" panose="020B0604020202020204" pitchFamily="34" charset="0"/>
                <a:cs typeface="Arial" panose="020B0604020202020204" pitchFamily="34" charset="0"/>
              </a:rPr>
              <a:t>Performance Evaluation</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126</a:t>
            </a:fld>
            <a:endParaRPr lang="zh-CN" altLang="en-US"/>
          </a:p>
        </p:txBody>
      </p:sp>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1" y="1325563"/>
            <a:ext cx="8209278" cy="5288597"/>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Compared to the t-statistic distribution for the CAPIQ data in Figure 1, the fraction of funds with large and positive t-statistic is much smaller.</a:t>
            </a:r>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pic>
        <p:nvPicPr>
          <p:cNvPr id="3" name="图片 2">
            <a:extLst>
              <a:ext uri="{FF2B5EF4-FFF2-40B4-BE49-F238E27FC236}">
                <a16:creationId xmlns:a16="http://schemas.microsoft.com/office/drawing/2014/main" id="{B3C2C003-2007-4B04-B673-AA590E176144}"/>
              </a:ext>
            </a:extLst>
          </p:cNvPr>
          <p:cNvPicPr>
            <a:picLocks noChangeAspect="1"/>
          </p:cNvPicPr>
          <p:nvPr/>
        </p:nvPicPr>
        <p:blipFill>
          <a:blip r:embed="rId2"/>
          <a:stretch>
            <a:fillRect/>
          </a:stretch>
        </p:blipFill>
        <p:spPr>
          <a:xfrm>
            <a:off x="1162303" y="2651126"/>
            <a:ext cx="6819394" cy="3705225"/>
          </a:xfrm>
          <a:prstGeom prst="rect">
            <a:avLst/>
          </a:prstGeom>
        </p:spPr>
      </p:pic>
    </p:spTree>
    <p:extLst>
      <p:ext uri="{BB962C8B-B14F-4D97-AF65-F5344CB8AC3E}">
        <p14:creationId xmlns:p14="http://schemas.microsoft.com/office/powerpoint/2010/main" val="1974031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en-US" altLang="zh-CN" dirty="0">
                <a:latin typeface="Arial" panose="020B0604020202020204" pitchFamily="34" charset="0"/>
                <a:cs typeface="Arial" panose="020B0604020202020204" pitchFamily="34" charset="0"/>
              </a:rPr>
              <a:t>Performance Evaluation</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127</a:t>
            </a:fld>
            <a:endParaRPr lang="zh-CN" altLang="en-US"/>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1" y="1325563"/>
                <a:ext cx="8209278" cy="5288597"/>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In particular, we reexamine the question of whether there exist any outperforming funds. </a:t>
                </a:r>
              </a:p>
              <a:p>
                <a:pPr>
                  <a:lnSpc>
                    <a:spcPct val="150000"/>
                  </a:lnSpc>
                </a:pPr>
                <a:r>
                  <a:rPr lang="en-US" altLang="zh-CN" sz="2000" dirty="0">
                    <a:latin typeface="Arial" panose="020B0604020202020204" pitchFamily="34" charset="0"/>
                    <a:cs typeface="Arial" panose="020B0604020202020204" pitchFamily="34" charset="0"/>
                  </a:rPr>
                  <a:t>More specifically, we use our double-bootstrap approach to evaluate the Type I and Type II error rates for the single-bootstrap approach proposed by </a:t>
                </a:r>
                <a:r>
                  <a:rPr lang="en-US" altLang="zh-CN" sz="2000" dirty="0" err="1">
                    <a:latin typeface="Arial" panose="020B0604020202020204" pitchFamily="34" charset="0"/>
                    <a:cs typeface="Arial" panose="020B0604020202020204" pitchFamily="34" charset="0"/>
                  </a:rPr>
                  <a:t>Fama</a:t>
                </a:r>
                <a:r>
                  <a:rPr lang="en-US" altLang="zh-CN" sz="2000" dirty="0">
                    <a:latin typeface="Arial" panose="020B0604020202020204" pitchFamily="34" charset="0"/>
                    <a:cs typeface="Arial" panose="020B0604020202020204" pitchFamily="34" charset="0"/>
                  </a:rPr>
                  <a:t> and French (2010).</a:t>
                </a:r>
              </a:p>
              <a:p>
                <a:pPr>
                  <a:lnSpc>
                    <a:spcPct val="150000"/>
                  </a:lnSpc>
                </a:pPr>
                <a:r>
                  <a:rPr lang="en-US" altLang="zh-CN" sz="2000" dirty="0">
                    <a:latin typeface="Arial" panose="020B0604020202020204" pitchFamily="34" charset="0"/>
                    <a:cs typeface="Arial" panose="020B0604020202020204" pitchFamily="34" charset="0"/>
                  </a:rPr>
                  <a:t>While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𝑝</m:t>
                        </m:r>
                      </m:e>
                      <m:sub>
                        <m:r>
                          <a:rPr lang="en-US" altLang="zh-CN" sz="2000" i="1" dirty="0" smtClean="0">
                            <a:latin typeface="Cambria Math" panose="02040503050406030204" pitchFamily="18" charset="0"/>
                            <a:cs typeface="Arial" panose="020B0604020202020204" pitchFamily="34" charset="0"/>
                          </a:rPr>
                          <m:t>0</m:t>
                        </m:r>
                      </m:sub>
                    </m:sSub>
                  </m:oMath>
                </a14:m>
                <a:r>
                  <a:rPr lang="en-US" altLang="zh-CN" sz="2000" dirty="0">
                    <a:latin typeface="Arial" panose="020B0604020202020204" pitchFamily="34" charset="0"/>
                    <a:cs typeface="Arial" panose="020B0604020202020204" pitchFamily="34" charset="0"/>
                  </a:rPr>
                  <a:t> captures the prior belief about the fraction of skilled managers, it does not tell us the magnitude of the average alpha across these managers. We therefore calculate two additional statistics that help gauge the economic significance of the alphas generated by outperforming funds.</a:t>
                </a:r>
              </a:p>
            </p:txBody>
          </p:sp>
        </mc:Choice>
        <mc:Fallback xmlns="">
          <p:sp>
            <p:nvSpPr>
              <p:cNvPr id="8" name="内容占位符 2">
                <a:extLst>
                  <a:ext uri="{FF2B5EF4-FFF2-40B4-BE49-F238E27FC236}">
                    <a16:creationId xmlns:a16="http://schemas.microsoft.com/office/drawing/2014/main" id="{62BB2DDE-FA80-4CB0-8129-804C7171C4FD}"/>
                  </a:ext>
                </a:extLst>
              </p:cNvPr>
              <p:cNvSpPr>
                <a:spLocks noGrp="1" noRot="1" noChangeAspect="1" noMove="1" noResize="1" noEditPoints="1" noAdjustHandles="1" noChangeArrowheads="1" noChangeShapeType="1" noTextEdit="1"/>
              </p:cNvSpPr>
              <p:nvPr>
                <p:ph idx="1"/>
              </p:nvPr>
            </p:nvSpPr>
            <p:spPr>
              <a:xfrm>
                <a:off x="467361" y="1325563"/>
                <a:ext cx="8209278" cy="5288597"/>
              </a:xfrm>
              <a:blipFill>
                <a:blip r:embed="rId2"/>
                <a:stretch>
                  <a:fillRect l="-669"/>
                </a:stretch>
              </a:blipFill>
            </p:spPr>
            <p:txBody>
              <a:bodyPr/>
              <a:lstStyle/>
              <a:p>
                <a:r>
                  <a:rPr lang="zh-CN" altLang="en-US">
                    <a:noFill/>
                  </a:rPr>
                  <a:t> </a:t>
                </a:r>
              </a:p>
            </p:txBody>
          </p:sp>
        </mc:Fallback>
      </mc:AlternateContent>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107982686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en-US" altLang="zh-CN" dirty="0">
                <a:latin typeface="Arial" panose="020B0604020202020204" pitchFamily="34" charset="0"/>
                <a:cs typeface="Arial" panose="020B0604020202020204" pitchFamily="34" charset="0"/>
              </a:rPr>
              <a:t>Performance Evaluation</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128</a:t>
            </a:fld>
            <a:endParaRPr lang="zh-CN" altLang="en-US"/>
          </a:p>
        </p:txBody>
      </p:sp>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1" y="1325563"/>
            <a:ext cx="8209278" cy="5288597"/>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 </a:t>
            </a:r>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pic>
        <p:nvPicPr>
          <p:cNvPr id="4" name="图片 3">
            <a:extLst>
              <a:ext uri="{FF2B5EF4-FFF2-40B4-BE49-F238E27FC236}">
                <a16:creationId xmlns:a16="http://schemas.microsoft.com/office/drawing/2014/main" id="{80CFECD3-4CBA-4498-BDFC-11132F5C350D}"/>
              </a:ext>
            </a:extLst>
          </p:cNvPr>
          <p:cNvPicPr>
            <a:picLocks noChangeAspect="1"/>
          </p:cNvPicPr>
          <p:nvPr/>
        </p:nvPicPr>
        <p:blipFill>
          <a:blip r:embed="rId2"/>
          <a:stretch>
            <a:fillRect/>
          </a:stretch>
        </p:blipFill>
        <p:spPr>
          <a:xfrm>
            <a:off x="1935790" y="1265556"/>
            <a:ext cx="5292739" cy="5455920"/>
          </a:xfrm>
          <a:prstGeom prst="rect">
            <a:avLst/>
          </a:prstGeom>
        </p:spPr>
      </p:pic>
    </p:spTree>
    <p:extLst>
      <p:ext uri="{BB962C8B-B14F-4D97-AF65-F5344CB8AC3E}">
        <p14:creationId xmlns:p14="http://schemas.microsoft.com/office/powerpoint/2010/main" val="282818305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18123"/>
            <a:ext cx="8493758" cy="1325563"/>
          </a:xfrm>
        </p:spPr>
        <p:txBody>
          <a:bodyPr/>
          <a:lstStyle/>
          <a:p>
            <a:r>
              <a:rPr lang="en-US" altLang="zh-CN" dirty="0">
                <a:latin typeface="Arial" panose="020B0604020202020204" pitchFamily="34" charset="0"/>
                <a:cs typeface="Arial" panose="020B0604020202020204" pitchFamily="34" charset="0"/>
              </a:rPr>
              <a:t>Are There Outperforming Funds?</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129</a:t>
            </a:fld>
            <a:endParaRPr lang="zh-CN" altLang="en-US"/>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1" y="1325563"/>
                <a:ext cx="8209278" cy="5288597"/>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Since the </a:t>
                </a:r>
                <a:r>
                  <a:rPr lang="en-US" altLang="zh-CN" sz="2000" dirty="0" err="1">
                    <a:latin typeface="Arial" panose="020B0604020202020204" pitchFamily="34" charset="0"/>
                    <a:cs typeface="Arial" panose="020B0604020202020204" pitchFamily="34" charset="0"/>
                  </a:rPr>
                  <a:t>undersampling</a:t>
                </a:r>
                <a:r>
                  <a:rPr lang="en-US" altLang="zh-CN" sz="2000" dirty="0">
                    <a:latin typeface="Arial" panose="020B0604020202020204" pitchFamily="34" charset="0"/>
                    <a:cs typeface="Arial" panose="020B0604020202020204" pitchFamily="34" charset="0"/>
                  </a:rPr>
                  <a:t> of funds with a relatively short sample period contributes to the low test power of the </a:t>
                </a:r>
                <a:r>
                  <a:rPr lang="en-US" altLang="zh-CN" sz="2000" dirty="0" err="1">
                    <a:latin typeface="Arial" panose="020B0604020202020204" pitchFamily="34" charset="0"/>
                    <a:cs typeface="Arial" panose="020B0604020202020204" pitchFamily="34" charset="0"/>
                  </a:rPr>
                  <a:t>Fama</a:t>
                </a:r>
                <a:r>
                  <a:rPr lang="en-US" altLang="zh-CN" sz="2000" dirty="0">
                    <a:latin typeface="Arial" panose="020B0604020202020204" pitchFamily="34" charset="0"/>
                    <a:cs typeface="Arial" panose="020B0604020202020204" pitchFamily="34" charset="0"/>
                  </a:rPr>
                  <a:t> and French (2010) approach, the methods we explore in this section all boil down to the question of which funds to drop to alleviate the issue of </a:t>
                </a:r>
                <a:r>
                  <a:rPr lang="en-US" altLang="zh-CN" sz="2000" dirty="0" err="1">
                    <a:latin typeface="Arial" panose="020B0604020202020204" pitchFamily="34" charset="0"/>
                    <a:cs typeface="Arial" panose="020B0604020202020204" pitchFamily="34" charset="0"/>
                  </a:rPr>
                  <a:t>undersampling</a:t>
                </a:r>
                <a:r>
                  <a:rPr lang="en-US" altLang="zh-CN" sz="2000" dirty="0">
                    <a:latin typeface="Arial" panose="020B0604020202020204" pitchFamily="34" charset="0"/>
                    <a:cs typeface="Arial" panose="020B0604020202020204" pitchFamily="34" charset="0"/>
                  </a:rPr>
                  <a:t>.</a:t>
                </a:r>
              </a:p>
              <a:p>
                <a:pPr>
                  <a:lnSpc>
                    <a:spcPct val="150000"/>
                  </a:lnSpc>
                </a:pPr>
                <a:r>
                  <a:rPr lang="en-US" altLang="zh-CN" sz="2000" dirty="0">
                    <a:latin typeface="Arial" panose="020B0604020202020204" pitchFamily="34" charset="0"/>
                    <a:cs typeface="Arial" panose="020B0604020202020204" pitchFamily="34" charset="0"/>
                  </a:rPr>
                  <a:t>For the full-sample analysis similar to </a:t>
                </a:r>
                <a:r>
                  <a:rPr lang="en-US" altLang="zh-CN" sz="2000" dirty="0" err="1">
                    <a:latin typeface="Arial" panose="020B0604020202020204" pitchFamily="34" charset="0"/>
                    <a:cs typeface="Arial" panose="020B0604020202020204" pitchFamily="34" charset="0"/>
                  </a:rPr>
                  <a:t>Fama</a:t>
                </a:r>
                <a:r>
                  <a:rPr lang="en-US" altLang="zh-CN" sz="2000" dirty="0">
                    <a:latin typeface="Arial" panose="020B0604020202020204" pitchFamily="34" charset="0"/>
                    <a:cs typeface="Arial" panose="020B0604020202020204" pitchFamily="34" charset="0"/>
                  </a:rPr>
                  <a:t> and French (2010), we explore two specifications for the threshold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𝑡</m:t>
                    </m:r>
                    <m:r>
                      <a:rPr lang="en-US" altLang="zh-CN" sz="2000" i="1" dirty="0" smtClean="0">
                        <a:latin typeface="Cambria Math" panose="02040503050406030204" pitchFamily="18" charset="0"/>
                        <a:cs typeface="Arial" panose="020B0604020202020204" pitchFamily="34" charset="0"/>
                      </a:rPr>
                      <m:t>: </m:t>
                    </m:r>
                    <m:r>
                      <a:rPr lang="en-US" altLang="zh-CN" sz="2000" i="1" dirty="0" smtClean="0">
                        <a:latin typeface="Cambria Math" panose="02040503050406030204" pitchFamily="18" charset="0"/>
                        <a:cs typeface="Arial" panose="020B0604020202020204" pitchFamily="34" charset="0"/>
                      </a:rPr>
                      <m:t>𝑇</m:t>
                    </m:r>
                    <m:r>
                      <a:rPr lang="en-US" altLang="zh-CN" sz="2000" i="1" dirty="0" smtClean="0">
                        <a:latin typeface="Cambria Math" panose="02040503050406030204" pitchFamily="18" charset="0"/>
                        <a:cs typeface="Arial" panose="020B0604020202020204" pitchFamily="34" charset="0"/>
                      </a:rPr>
                      <m:t> = 36 </m:t>
                    </m:r>
                    <m:r>
                      <a:rPr lang="en-US" altLang="zh-CN" sz="2000" i="1" dirty="0" smtClean="0">
                        <a:latin typeface="Cambria Math" panose="02040503050406030204" pitchFamily="18" charset="0"/>
                        <a:cs typeface="Arial" panose="020B0604020202020204" pitchFamily="34" charset="0"/>
                      </a:rPr>
                      <m:t>𝑎𝑛𝑑</m:t>
                    </m:r>
                    <m:r>
                      <a:rPr lang="en-US" altLang="zh-CN" sz="2000" i="1" dirty="0" smtClean="0">
                        <a:latin typeface="Cambria Math" panose="02040503050406030204" pitchFamily="18" charset="0"/>
                        <a:cs typeface="Arial" panose="020B0604020202020204" pitchFamily="34" charset="0"/>
                      </a:rPr>
                      <m:t> </m:t>
                    </m:r>
                    <m:r>
                      <a:rPr lang="en-US" altLang="zh-CN" sz="2000" i="1" dirty="0" smtClean="0">
                        <a:latin typeface="Cambria Math" panose="02040503050406030204" pitchFamily="18" charset="0"/>
                        <a:cs typeface="Arial" panose="020B0604020202020204" pitchFamily="34" charset="0"/>
                      </a:rPr>
                      <m:t>𝑇</m:t>
                    </m:r>
                    <m:r>
                      <a:rPr lang="en-US" altLang="zh-CN" sz="2000" i="1" dirty="0" smtClean="0">
                        <a:latin typeface="Cambria Math" panose="02040503050406030204" pitchFamily="18" charset="0"/>
                        <a:cs typeface="Arial" panose="020B0604020202020204" pitchFamily="34" charset="0"/>
                      </a:rPr>
                      <m:t> = 60</m:t>
                    </m:r>
                  </m:oMath>
                </a14:m>
                <a:r>
                  <a:rPr lang="en-US" altLang="zh-CN" sz="2000" dirty="0">
                    <a:latin typeface="Arial" panose="020B0604020202020204" pitchFamily="34" charset="0"/>
                    <a:cs typeface="Arial" panose="020B0604020202020204" pitchFamily="34" charset="0"/>
                  </a:rPr>
                  <a:t>. For the subsample analysis, we focus on </a:t>
                </a:r>
                <a:r>
                  <a:rPr lang="en-US" altLang="zh-CN" sz="2000" dirty="0">
                    <a:solidFill>
                      <a:srgbClr val="FF0000"/>
                    </a:solidFill>
                    <a:latin typeface="Arial" panose="020B0604020202020204" pitchFamily="34" charset="0"/>
                    <a:cs typeface="Arial" panose="020B0604020202020204" pitchFamily="34" charset="0"/>
                  </a:rPr>
                  <a:t>five-year subsamples </a:t>
                </a:r>
                <a:r>
                  <a:rPr lang="en-US" altLang="zh-CN" sz="2000" dirty="0">
                    <a:latin typeface="Arial" panose="020B0604020202020204" pitchFamily="34" charset="0"/>
                    <a:cs typeface="Arial" panose="020B0604020202020204" pitchFamily="34" charset="0"/>
                  </a:rPr>
                  <a:t>and require complete data for each subsample</a:t>
                </a:r>
              </a:p>
            </p:txBody>
          </p:sp>
        </mc:Choice>
        <mc:Fallback xmlns="">
          <p:sp>
            <p:nvSpPr>
              <p:cNvPr id="8" name="内容占位符 2">
                <a:extLst>
                  <a:ext uri="{FF2B5EF4-FFF2-40B4-BE49-F238E27FC236}">
                    <a16:creationId xmlns:a16="http://schemas.microsoft.com/office/drawing/2014/main" id="{62BB2DDE-FA80-4CB0-8129-804C7171C4FD}"/>
                  </a:ext>
                </a:extLst>
              </p:cNvPr>
              <p:cNvSpPr>
                <a:spLocks noGrp="1" noRot="1" noChangeAspect="1" noMove="1" noResize="1" noEditPoints="1" noAdjustHandles="1" noChangeArrowheads="1" noChangeShapeType="1" noTextEdit="1"/>
              </p:cNvSpPr>
              <p:nvPr>
                <p:ph idx="1"/>
              </p:nvPr>
            </p:nvSpPr>
            <p:spPr>
              <a:xfrm>
                <a:off x="467361" y="1325563"/>
                <a:ext cx="8209278" cy="5288597"/>
              </a:xfrm>
              <a:blipFill>
                <a:blip r:embed="rId2"/>
                <a:stretch>
                  <a:fillRect l="-669" r="-1412"/>
                </a:stretch>
              </a:blipFill>
            </p:spPr>
            <p:txBody>
              <a:bodyPr/>
              <a:lstStyle/>
              <a:p>
                <a:r>
                  <a:rPr lang="zh-CN" altLang="en-US">
                    <a:noFill/>
                  </a:rPr>
                  <a:t> </a:t>
                </a:r>
              </a:p>
            </p:txBody>
          </p:sp>
        </mc:Fallback>
      </mc:AlternateContent>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2058365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209278" cy="1325563"/>
          </a:xfrm>
        </p:spPr>
        <p:txBody>
          <a:bodyPr/>
          <a:lstStyle/>
          <a:p>
            <a:r>
              <a:rPr lang="en-US" altLang="zh-CN" dirty="0">
                <a:latin typeface="Arial" panose="020B0604020202020204" pitchFamily="34" charset="0"/>
                <a:cs typeface="Arial" panose="020B0604020202020204" pitchFamily="34" charset="0"/>
              </a:rPr>
              <a:t>k-FWER</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06DDACEC-FBE5-4EEF-8AAA-29F0D7B6EA9E}"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13</a:t>
            </a:fld>
            <a:endParaRPr lang="zh-CN" altLang="en-US"/>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
        <p:nvSpPr>
          <p:cNvPr id="15" name="内容占位符 14">
            <a:extLst>
              <a:ext uri="{FF2B5EF4-FFF2-40B4-BE49-F238E27FC236}">
                <a16:creationId xmlns:a16="http://schemas.microsoft.com/office/drawing/2014/main" id="{694F0E88-305E-4590-A878-23B33C0F70CD}"/>
              </a:ext>
            </a:extLst>
          </p:cNvPr>
          <p:cNvSpPr>
            <a:spLocks noGrp="1"/>
          </p:cNvSpPr>
          <p:nvPr>
            <p:ph idx="1"/>
          </p:nvPr>
        </p:nvSpPr>
        <p:spPr>
          <a:xfrm>
            <a:off x="467360" y="1384618"/>
            <a:ext cx="8047989" cy="5336858"/>
          </a:xfrm>
        </p:spPr>
        <p:txBody>
          <a:bodyPr>
            <a:normAutofit lnSpcReduction="10000"/>
          </a:bodyPr>
          <a:lstStyle/>
          <a:p>
            <a:pPr>
              <a:lnSpc>
                <a:spcPct val="160000"/>
              </a:lnSpc>
              <a:spcBef>
                <a:spcPts val="0"/>
              </a:spcBef>
            </a:pPr>
            <a:r>
              <a:rPr lang="en-US" altLang="zh-CN" sz="2000" dirty="0">
                <a:latin typeface="Arial" panose="020B0604020202020204" pitchFamily="34" charset="0"/>
                <a:cs typeface="Arial" panose="020B0604020202020204" pitchFamily="34" charset="0"/>
              </a:rPr>
              <a:t>FWER control is strict, as it allows at most </a:t>
            </a:r>
            <a:r>
              <a:rPr lang="en-US" altLang="zh-CN" sz="2000" dirty="0">
                <a:solidFill>
                  <a:srgbClr val="FF0000"/>
                </a:solidFill>
                <a:latin typeface="Arial" panose="020B0604020202020204" pitchFamily="34" charset="0"/>
                <a:cs typeface="Arial" panose="020B0604020202020204" pitchFamily="34" charset="0"/>
              </a:rPr>
              <a:t>only one false positive</a:t>
            </a:r>
            <a:r>
              <a:rPr lang="en-US" altLang="zh-CN" sz="2000" dirty="0">
                <a:latin typeface="Arial" panose="020B0604020202020204" pitchFamily="34" charset="0"/>
                <a:cs typeface="Arial" panose="020B0604020202020204" pitchFamily="34" charset="0"/>
              </a:rPr>
              <a:t>. As the number M of hypotheses being tested increases, these methods become more and more .In part to alleviate this concern, one can extend the concept of FWER to allow for control of any arbitrary number</a:t>
            </a:r>
            <a:r>
              <a:rPr lang="en-US" altLang="zh-CN" sz="2000" dirty="0">
                <a:solidFill>
                  <a:srgbClr val="FF0000"/>
                </a:solidFill>
                <a:latin typeface="Arial" panose="020B0604020202020204" pitchFamily="34" charset="0"/>
                <a:cs typeface="Arial" panose="020B0604020202020204" pitchFamily="34" charset="0"/>
              </a:rPr>
              <a:t>, k, of false rejections</a:t>
            </a:r>
            <a:r>
              <a:rPr lang="en-US" altLang="zh-CN" sz="2000" dirty="0">
                <a:latin typeface="Arial" panose="020B0604020202020204" pitchFamily="34" charset="0"/>
                <a:cs typeface="Arial" panose="020B0604020202020204" pitchFamily="34" charset="0"/>
              </a:rPr>
              <a:t>.</a:t>
            </a:r>
          </a:p>
          <a:p>
            <a:pPr>
              <a:lnSpc>
                <a:spcPct val="160000"/>
              </a:lnSpc>
              <a:spcBef>
                <a:spcPts val="0"/>
              </a:spcBef>
            </a:pPr>
            <a:r>
              <a:rPr lang="en-US" altLang="zh-CN" sz="2000" dirty="0">
                <a:latin typeface="Arial" panose="020B0604020202020204" pitchFamily="34" charset="0"/>
                <a:cs typeface="Arial" panose="020B0604020202020204" pitchFamily="34" charset="0"/>
              </a:rPr>
              <a:t>One crucial aspect of the k-StepM procedure is the fact that, at each step, the critical value is calculated by reconsidering some of the strategies that have already been rejected.</a:t>
            </a:r>
          </a:p>
          <a:p>
            <a:pPr>
              <a:lnSpc>
                <a:spcPct val="160000"/>
              </a:lnSpc>
              <a:spcBef>
                <a:spcPts val="0"/>
              </a:spcBef>
            </a:pPr>
            <a:r>
              <a:rPr lang="en-US" altLang="zh-CN" sz="2000" dirty="0">
                <a:latin typeface="Arial" panose="020B0604020202020204" pitchFamily="34" charset="0"/>
                <a:cs typeface="Arial" panose="020B0604020202020204" pitchFamily="34" charset="0"/>
              </a:rPr>
              <a:t>Because we do not know which were falsely rejected, Romano, Shaikh, and Wolf (2008) suggest to consider all the possible combinations of k – 1 rejected strategies.</a:t>
            </a:r>
          </a:p>
        </p:txBody>
      </p:sp>
    </p:spTree>
    <p:extLst>
      <p:ext uri="{BB962C8B-B14F-4D97-AF65-F5344CB8AC3E}">
        <p14:creationId xmlns:p14="http://schemas.microsoft.com/office/powerpoint/2010/main" val="103121228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18123"/>
            <a:ext cx="8493758" cy="1325563"/>
          </a:xfrm>
        </p:spPr>
        <p:txBody>
          <a:bodyPr/>
          <a:lstStyle/>
          <a:p>
            <a:r>
              <a:rPr lang="en-US" altLang="zh-CN" dirty="0">
                <a:latin typeface="Arial" panose="020B0604020202020204" pitchFamily="34" charset="0"/>
                <a:cs typeface="Arial" panose="020B0604020202020204" pitchFamily="34" charset="0"/>
              </a:rPr>
              <a:t>Are There Outperforming Funds?</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130</a:t>
            </a:fld>
            <a:endParaRPr lang="zh-CN" altLang="en-US"/>
          </a:p>
        </p:txBody>
      </p:sp>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1" y="1325563"/>
            <a:ext cx="8209278" cy="5288597"/>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Since the </a:t>
            </a:r>
            <a:r>
              <a:rPr lang="en-US" altLang="zh-CN" sz="2000" dirty="0" err="1">
                <a:latin typeface="Arial" panose="020B0604020202020204" pitchFamily="34" charset="0"/>
                <a:cs typeface="Arial" panose="020B0604020202020204" pitchFamily="34" charset="0"/>
              </a:rPr>
              <a:t>undersampling</a:t>
            </a:r>
            <a:r>
              <a:rPr lang="en-US" altLang="zh-CN" sz="2000" dirty="0">
                <a:latin typeface="Arial" panose="020B0604020202020204" pitchFamily="34" charset="0"/>
                <a:cs typeface="Arial" panose="020B0604020202020204" pitchFamily="34" charset="0"/>
              </a:rPr>
              <a:t> of funds with a relatively short sample period contributes to the low test power of the </a:t>
            </a:r>
            <a:r>
              <a:rPr lang="en-US" altLang="zh-CN" sz="2000" dirty="0" err="1">
                <a:latin typeface="Arial" panose="020B0604020202020204" pitchFamily="34" charset="0"/>
                <a:cs typeface="Arial" panose="020B0604020202020204" pitchFamily="34" charset="0"/>
              </a:rPr>
              <a:t>Fama</a:t>
            </a:r>
            <a:r>
              <a:rPr lang="en-US" altLang="zh-CN" sz="2000" dirty="0">
                <a:latin typeface="Arial" panose="020B0604020202020204" pitchFamily="34" charset="0"/>
                <a:cs typeface="Arial" panose="020B0604020202020204" pitchFamily="34" charset="0"/>
              </a:rPr>
              <a:t> and French</a:t>
            </a:r>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pic>
        <p:nvPicPr>
          <p:cNvPr id="3" name="图片 2">
            <a:extLst>
              <a:ext uri="{FF2B5EF4-FFF2-40B4-BE49-F238E27FC236}">
                <a16:creationId xmlns:a16="http://schemas.microsoft.com/office/drawing/2014/main" id="{3D77C8D9-0CB7-4D4A-B0B1-4DC8E17F55B1}"/>
              </a:ext>
            </a:extLst>
          </p:cNvPr>
          <p:cNvPicPr>
            <a:picLocks noChangeAspect="1"/>
          </p:cNvPicPr>
          <p:nvPr/>
        </p:nvPicPr>
        <p:blipFill>
          <a:blip r:embed="rId2"/>
          <a:stretch>
            <a:fillRect/>
          </a:stretch>
        </p:blipFill>
        <p:spPr>
          <a:xfrm>
            <a:off x="1356043" y="2342839"/>
            <a:ext cx="6274118" cy="4104634"/>
          </a:xfrm>
          <a:prstGeom prst="rect">
            <a:avLst/>
          </a:prstGeom>
        </p:spPr>
      </p:pic>
    </p:spTree>
    <p:extLst>
      <p:ext uri="{BB962C8B-B14F-4D97-AF65-F5344CB8AC3E}">
        <p14:creationId xmlns:p14="http://schemas.microsoft.com/office/powerpoint/2010/main" val="39675013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18123"/>
            <a:ext cx="8493758" cy="1325563"/>
          </a:xfrm>
        </p:spPr>
        <p:txBody>
          <a:bodyPr/>
          <a:lstStyle/>
          <a:p>
            <a:r>
              <a:rPr lang="en-US" altLang="zh-CN" dirty="0">
                <a:latin typeface="Arial" panose="020B0604020202020204" pitchFamily="34" charset="0"/>
                <a:cs typeface="Arial" panose="020B0604020202020204" pitchFamily="34" charset="0"/>
              </a:rPr>
              <a:t>Are There Outperforming Funds?</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131</a:t>
            </a:fld>
            <a:endParaRPr lang="zh-CN" altLang="en-US"/>
          </a:p>
        </p:txBody>
      </p:sp>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1" y="1325563"/>
            <a:ext cx="8209278" cy="5288597"/>
          </a:xfrm>
        </p:spPr>
        <p:txBody>
          <a:bodyPr>
            <a:normAutofit/>
          </a:bodyPr>
          <a:lstStyle/>
          <a:p>
            <a:pPr>
              <a:lnSpc>
                <a:spcPct val="150000"/>
              </a:lnSpc>
            </a:pPr>
            <a:endParaRPr lang="en-US" altLang="zh-CN" sz="2000" dirty="0">
              <a:latin typeface="Arial" panose="020B0604020202020204" pitchFamily="34" charset="0"/>
              <a:cs typeface="Arial" panose="020B0604020202020204" pitchFamily="34" charset="0"/>
            </a:endParaRPr>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pic>
        <p:nvPicPr>
          <p:cNvPr id="4" name="图片 3">
            <a:extLst>
              <a:ext uri="{FF2B5EF4-FFF2-40B4-BE49-F238E27FC236}">
                <a16:creationId xmlns:a16="http://schemas.microsoft.com/office/drawing/2014/main" id="{872AE5B9-F92C-4262-9BA5-5ADE2CCFF331}"/>
              </a:ext>
            </a:extLst>
          </p:cNvPr>
          <p:cNvPicPr>
            <a:picLocks noChangeAspect="1"/>
          </p:cNvPicPr>
          <p:nvPr/>
        </p:nvPicPr>
        <p:blipFill>
          <a:blip r:embed="rId2"/>
          <a:stretch>
            <a:fillRect/>
          </a:stretch>
        </p:blipFill>
        <p:spPr>
          <a:xfrm>
            <a:off x="378386" y="1204077"/>
            <a:ext cx="6334908" cy="5531568"/>
          </a:xfrm>
          <a:prstGeom prst="rect">
            <a:avLst/>
          </a:prstGeom>
        </p:spPr>
      </p:pic>
      <p:sp>
        <p:nvSpPr>
          <p:cNvPr id="10" name="文本框 9">
            <a:extLst>
              <a:ext uri="{FF2B5EF4-FFF2-40B4-BE49-F238E27FC236}">
                <a16:creationId xmlns:a16="http://schemas.microsoft.com/office/drawing/2014/main" id="{1E321A2F-F253-41B3-943B-9A614E891AA2}"/>
              </a:ext>
            </a:extLst>
          </p:cNvPr>
          <p:cNvSpPr txBox="1"/>
          <p:nvPr/>
        </p:nvSpPr>
        <p:spPr>
          <a:xfrm>
            <a:off x="6931883" y="1325563"/>
            <a:ext cx="1886996" cy="1938992"/>
          </a:xfrm>
          <a:prstGeom prst="rect">
            <a:avLst/>
          </a:prstGeom>
          <a:noFill/>
        </p:spPr>
        <p:txBody>
          <a:bodyPr wrap="square">
            <a:spAutoFit/>
          </a:bodyPr>
          <a:lstStyle/>
          <a:p>
            <a:r>
              <a:rPr lang="en-US" altLang="zh-CN" sz="2000" b="0" i="0" u="none" strike="noStrike" baseline="0" dirty="0">
                <a:latin typeface="NewCenturySchlbk-Roman"/>
              </a:rPr>
              <a:t>We find strong evidence for outperforming funds in the </a:t>
            </a:r>
            <a:r>
              <a:rPr lang="en-US" altLang="zh-CN" sz="2000" b="0" i="0" u="none" strike="noStrike" baseline="0" dirty="0">
                <a:solidFill>
                  <a:srgbClr val="FF0000"/>
                </a:solidFill>
                <a:latin typeface="NewCenturySchlbk-Roman"/>
              </a:rPr>
              <a:t>early part </a:t>
            </a:r>
            <a:r>
              <a:rPr lang="en-US" altLang="zh-CN" sz="2000" b="0" i="0" u="none" strike="noStrike" baseline="0" dirty="0">
                <a:latin typeface="NewCenturySchlbk-Roman"/>
              </a:rPr>
              <a:t>of the sample</a:t>
            </a:r>
            <a:endParaRPr lang="zh-CN" altLang="en-US" sz="2000" dirty="0"/>
          </a:p>
        </p:txBody>
      </p:sp>
    </p:spTree>
    <p:extLst>
      <p:ext uri="{BB962C8B-B14F-4D97-AF65-F5344CB8AC3E}">
        <p14:creationId xmlns:p14="http://schemas.microsoft.com/office/powerpoint/2010/main" val="293507644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E97E0529-D080-4835-B426-F7DD02057D0B}"/>
              </a:ext>
            </a:extLst>
          </p:cNvPr>
          <p:cNvSpPr>
            <a:spLocks noGrp="1"/>
          </p:cNvSpPr>
          <p:nvPr>
            <p:ph type="dt" sz="half" idx="10"/>
          </p:nvPr>
        </p:nvSpPr>
        <p:spPr/>
        <p:txBody>
          <a:bodyPr/>
          <a:lstStyle/>
          <a:p>
            <a:fld id="{ADFE52AC-F11E-44CD-AE0F-1C47DD94E4BE}" type="datetime1">
              <a:rPr lang="zh-CN" altLang="en-US" smtClean="0"/>
              <a:t>2020/11/7</a:t>
            </a:fld>
            <a:endParaRPr lang="zh-CN" altLang="en-US"/>
          </a:p>
        </p:txBody>
      </p:sp>
      <p:sp>
        <p:nvSpPr>
          <p:cNvPr id="5" name="页脚占位符 4">
            <a:extLst>
              <a:ext uri="{FF2B5EF4-FFF2-40B4-BE49-F238E27FC236}">
                <a16:creationId xmlns:a16="http://schemas.microsoft.com/office/drawing/2014/main" id="{FD7AD22E-248B-4EAB-AA77-258860A78814}"/>
              </a:ext>
            </a:extLst>
          </p:cNvPr>
          <p:cNvSpPr>
            <a:spLocks noGrp="1"/>
          </p:cNvSpPr>
          <p:nvPr>
            <p:ph type="ftr" sz="quarter" idx="11"/>
          </p:nvPr>
        </p:nvSpPr>
        <p:spPr/>
        <p:txBody>
          <a:bodyPr/>
          <a:lstStyle/>
          <a:p>
            <a:r>
              <a:rPr lang="zh-CN" altLang="en-US" dirty="0"/>
              <a:t>雷印如</a:t>
            </a:r>
          </a:p>
        </p:txBody>
      </p:sp>
      <p:sp>
        <p:nvSpPr>
          <p:cNvPr id="6" name="灯片编号占位符 5">
            <a:extLst>
              <a:ext uri="{FF2B5EF4-FFF2-40B4-BE49-F238E27FC236}">
                <a16:creationId xmlns:a16="http://schemas.microsoft.com/office/drawing/2014/main" id="{AF8F9BC1-F486-493E-B064-A7D818EA9B57}"/>
              </a:ext>
            </a:extLst>
          </p:cNvPr>
          <p:cNvSpPr>
            <a:spLocks noGrp="1"/>
          </p:cNvSpPr>
          <p:nvPr>
            <p:ph type="sldNum" sz="quarter" idx="12"/>
          </p:nvPr>
        </p:nvSpPr>
        <p:spPr/>
        <p:txBody>
          <a:bodyPr/>
          <a:lstStyle/>
          <a:p>
            <a:fld id="{6131721A-95F3-4C10-B9AE-0F28F1BB9086}" type="slidenum">
              <a:rPr lang="zh-CN" altLang="en-US" smtClean="0"/>
              <a:t>132</a:t>
            </a:fld>
            <a:endParaRPr lang="zh-CN" altLang="en-US"/>
          </a:p>
        </p:txBody>
      </p:sp>
      <p:sp>
        <p:nvSpPr>
          <p:cNvPr id="7" name="标题 1">
            <a:extLst>
              <a:ext uri="{FF2B5EF4-FFF2-40B4-BE49-F238E27FC236}">
                <a16:creationId xmlns:a16="http://schemas.microsoft.com/office/drawing/2014/main" id="{27BB40F6-F71F-4947-9465-58375E2BC0E9}"/>
              </a:ext>
            </a:extLst>
          </p:cNvPr>
          <p:cNvSpPr txBox="1">
            <a:spLocks/>
          </p:cNvSpPr>
          <p:nvPr/>
        </p:nvSpPr>
        <p:spPr>
          <a:xfrm>
            <a:off x="0" y="1370343"/>
            <a:ext cx="9144001" cy="25423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latin typeface="Arial" panose="020B0604020202020204" pitchFamily="34" charset="0"/>
                <a:cs typeface="Arial" panose="020B0604020202020204" pitchFamily="34" charset="0"/>
              </a:rPr>
              <a:t>Asset Pricing with Omitted Factors</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8" name="副标题 2">
            <a:extLst>
              <a:ext uri="{FF2B5EF4-FFF2-40B4-BE49-F238E27FC236}">
                <a16:creationId xmlns:a16="http://schemas.microsoft.com/office/drawing/2014/main" id="{4E39A304-1973-46A9-BC2D-B6CD504BEFEA}"/>
              </a:ext>
            </a:extLst>
          </p:cNvPr>
          <p:cNvSpPr txBox="1">
            <a:spLocks/>
          </p:cNvSpPr>
          <p:nvPr/>
        </p:nvSpPr>
        <p:spPr>
          <a:xfrm>
            <a:off x="-1" y="4231285"/>
            <a:ext cx="9015957" cy="17440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t-IT" altLang="zh-CN" sz="2000" dirty="0">
                <a:latin typeface="Arial" panose="020B0604020202020204" pitchFamily="34" charset="0"/>
                <a:cs typeface="Arial" panose="020B0604020202020204" pitchFamily="34" charset="0"/>
              </a:rPr>
              <a:t>Giglio. S., Xiu</a:t>
            </a:r>
            <a:r>
              <a:rPr lang="en-US" altLang="zh-CN" sz="2000" dirty="0">
                <a:latin typeface="Arial" panose="020B0604020202020204" pitchFamily="34" charset="0"/>
                <a:cs typeface="Arial" panose="020B0604020202020204" pitchFamily="34" charset="0"/>
              </a:rPr>
              <a:t>.</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D</a:t>
            </a:r>
            <a:r>
              <a:rPr lang="it-IT" altLang="zh-CN" sz="2000" dirty="0">
                <a:latin typeface="Arial" panose="020B0604020202020204" pitchFamily="34" charset="0"/>
                <a:cs typeface="Arial" panose="020B0604020202020204" pitchFamily="34" charset="0"/>
              </a:rPr>
              <a:t>. </a:t>
            </a:r>
            <a:endParaRPr lang="fi-FI" altLang="zh-CN" sz="2000" dirty="0">
              <a:latin typeface="Arial" panose="020B0604020202020204" pitchFamily="34" charset="0"/>
              <a:cs typeface="Arial" panose="020B0604020202020204" pitchFamily="34" charset="0"/>
            </a:endParaRPr>
          </a:p>
          <a:p>
            <a:pPr marL="0" indent="0" algn="ctr">
              <a:buNone/>
            </a:pPr>
            <a:r>
              <a:rPr lang="en-US" altLang="zh-CN" sz="2000" dirty="0">
                <a:latin typeface="Arial" panose="020B0604020202020204" pitchFamily="34" charset="0"/>
                <a:cs typeface="Arial" panose="020B0604020202020204" pitchFamily="34" charset="0"/>
              </a:rPr>
              <a:t>Working Paper, 2019.</a:t>
            </a:r>
          </a:p>
        </p:txBody>
      </p:sp>
    </p:spTree>
    <p:extLst>
      <p:ext uri="{BB962C8B-B14F-4D97-AF65-F5344CB8AC3E}">
        <p14:creationId xmlns:p14="http://schemas.microsoft.com/office/powerpoint/2010/main" val="184520854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en-US" altLang="zh-CN" dirty="0">
                <a:latin typeface="Arial" panose="020B0604020202020204" pitchFamily="34" charset="0"/>
                <a:cs typeface="Arial" panose="020B0604020202020204" pitchFamily="34" charset="0"/>
              </a:rPr>
              <a:t>Motivation</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133</a:t>
            </a:fld>
            <a:endParaRPr lang="zh-CN" altLang="en-US"/>
          </a:p>
        </p:txBody>
      </p:sp>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0" y="1325563"/>
            <a:ext cx="8310879" cy="5030788"/>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Standard estimators of risk premia in linear asset pricing models are biased if some priced factors are omitted.</a:t>
            </a:r>
          </a:p>
          <a:p>
            <a:pPr>
              <a:lnSpc>
                <a:spcPct val="150000"/>
              </a:lnSpc>
            </a:pPr>
            <a:r>
              <a:rPr lang="en-US" altLang="zh-CN" sz="2000" dirty="0">
                <a:latin typeface="Arial" panose="020B0604020202020204" pitchFamily="34" charset="0"/>
                <a:ea typeface="Cambria Math" panose="02040503050406030204" pitchFamily="18" charset="0"/>
                <a:cs typeface="Arial" panose="020B0604020202020204" pitchFamily="34" charset="0"/>
              </a:rPr>
              <a:t>How to propose a method to estimate the risk premium of an observable factor, which is valid even when not all factors in the model are specified or observed?</a:t>
            </a:r>
          </a:p>
          <a:p>
            <a:pPr>
              <a:lnSpc>
                <a:spcPct val="150000"/>
              </a:lnSpc>
            </a:pPr>
            <a:r>
              <a:rPr lang="en-US" altLang="zh-CN" sz="2000" dirty="0">
                <a:latin typeface="Arial" panose="020B0604020202020204" pitchFamily="34" charset="0"/>
                <a:ea typeface="Cambria Math" panose="02040503050406030204" pitchFamily="18" charset="0"/>
                <a:cs typeface="Arial" panose="020B0604020202020204" pitchFamily="34" charset="0"/>
              </a:rPr>
              <a:t> There is, however, no theoretical guarantee that the controls or the spanning portfolios are adequate to correct the omitted variable bias.</a:t>
            </a:r>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410080946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en-US" altLang="zh-CN" dirty="0">
                <a:latin typeface="Arial" panose="020B0604020202020204" pitchFamily="34" charset="0"/>
                <a:cs typeface="Arial" panose="020B0604020202020204" pitchFamily="34" charset="0"/>
              </a:rPr>
              <a:t>Contribution</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134</a:t>
            </a:fld>
            <a:endParaRPr lang="zh-CN" altLang="en-US"/>
          </a:p>
        </p:txBody>
      </p:sp>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0" y="1325563"/>
            <a:ext cx="8310879" cy="5030788"/>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We introduce a new three-pass methodology that exploits (</a:t>
            </a:r>
            <a:r>
              <a:rPr lang="en-US" altLang="zh-CN" sz="2000" dirty="0" err="1">
                <a:latin typeface="Arial" panose="020B0604020202020204" pitchFamily="34" charset="0"/>
                <a:cs typeface="Arial" panose="020B0604020202020204" pitchFamily="34" charset="0"/>
              </a:rPr>
              <a:t>i</a:t>
            </a:r>
            <a:r>
              <a:rPr lang="en-US" altLang="zh-CN" sz="2000" dirty="0">
                <a:latin typeface="Arial" panose="020B0604020202020204" pitchFamily="34" charset="0"/>
                <a:cs typeface="Arial" panose="020B0604020202020204" pitchFamily="34" charset="0"/>
              </a:rPr>
              <a:t>) the large dimensionality of available test assets, and (ii) a rotation invariance result, to correctly recover the risk premium of any observable factor, even when not all true risk factors are observed and included in the model</a:t>
            </a:r>
          </a:p>
          <a:p>
            <a:pPr>
              <a:lnSpc>
                <a:spcPct val="150000"/>
              </a:lnSpc>
            </a:pPr>
            <a:endParaRPr lang="en-US" altLang="zh-CN" sz="2000" dirty="0">
              <a:latin typeface="Arial" panose="020B0604020202020204" pitchFamily="34" charset="0"/>
              <a:ea typeface="Cambria Math" panose="02040503050406030204" pitchFamily="18" charset="0"/>
              <a:cs typeface="Arial" panose="020B0604020202020204" pitchFamily="34" charset="0"/>
            </a:endParaRPr>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334853616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en-US" altLang="zh-CN" dirty="0">
                <a:latin typeface="Arial" panose="020B0604020202020204" pitchFamily="34" charset="0"/>
                <a:cs typeface="Arial" panose="020B0604020202020204" pitchFamily="34" charset="0"/>
              </a:rPr>
              <a:t>Standard Risk Premia Estimators</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135</a:t>
            </a:fld>
            <a:endParaRPr lang="zh-CN" altLang="en-US"/>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0" y="1325563"/>
                <a:ext cx="8310879" cy="5030788"/>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Suppose that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𝑣</m:t>
                        </m:r>
                      </m:e>
                      <m:sub>
                        <m:r>
                          <a:rPr lang="en-US" altLang="zh-CN" sz="2000" i="1" dirty="0" smtClean="0">
                            <a:latin typeface="Cambria Math" panose="02040503050406030204" pitchFamily="18" charset="0"/>
                            <a:cs typeface="Arial" panose="020B0604020202020204" pitchFamily="34" charset="0"/>
                          </a:rPr>
                          <m:t>𝑡</m:t>
                        </m:r>
                      </m:sub>
                    </m:sSub>
                    <m:r>
                      <a:rPr lang="en-US" altLang="zh-CN" sz="2000" i="1" dirty="0" smtClean="0">
                        <a:latin typeface="Cambria Math" panose="02040503050406030204" pitchFamily="18" charset="0"/>
                        <a:cs typeface="Arial" panose="020B0604020202020204" pitchFamily="34" charset="0"/>
                      </a:rPr>
                      <m:t>=(</m:t>
                    </m:r>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𝑣</m:t>
                        </m:r>
                      </m:e>
                      <m:sub>
                        <m:r>
                          <a:rPr lang="en-US" altLang="zh-CN" sz="2000" i="1" dirty="0" smtClean="0">
                            <a:latin typeface="Cambria Math" panose="02040503050406030204" pitchFamily="18" charset="0"/>
                            <a:cs typeface="Arial" panose="020B0604020202020204" pitchFamily="34" charset="0"/>
                          </a:rPr>
                          <m:t>1</m:t>
                        </m:r>
                        <m:r>
                          <a:rPr lang="en-US" altLang="zh-CN" sz="2000" i="1" dirty="0" smtClean="0">
                            <a:latin typeface="Cambria Math" panose="02040503050406030204" pitchFamily="18" charset="0"/>
                            <a:cs typeface="Arial" panose="020B0604020202020204" pitchFamily="34" charset="0"/>
                          </a:rPr>
                          <m:t>𝑡</m:t>
                        </m:r>
                      </m:sub>
                    </m:sSub>
                    <m:r>
                      <a:rPr lang="en-US" altLang="zh-CN" sz="2000" i="1" dirty="0" smtClean="0">
                        <a:latin typeface="Cambria Math" panose="02040503050406030204" pitchFamily="18" charset="0"/>
                        <a:cs typeface="Arial" panose="020B0604020202020204" pitchFamily="34" charset="0"/>
                      </a:rPr>
                      <m:t>:</m:t>
                    </m:r>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𝑣</m:t>
                        </m:r>
                      </m:e>
                      <m:sub>
                        <m:r>
                          <a:rPr lang="en-US" altLang="zh-CN" sz="2000" i="1" dirty="0" smtClean="0">
                            <a:latin typeface="Cambria Math" panose="02040503050406030204" pitchFamily="18" charset="0"/>
                            <a:cs typeface="Arial" panose="020B0604020202020204" pitchFamily="34" charset="0"/>
                          </a:rPr>
                          <m:t>2</m:t>
                        </m:r>
                        <m:r>
                          <a:rPr lang="en-US" altLang="zh-CN" sz="2000" i="1" dirty="0" smtClean="0">
                            <a:latin typeface="Cambria Math" panose="02040503050406030204" pitchFamily="18" charset="0"/>
                            <a:cs typeface="Arial" panose="020B0604020202020204" pitchFamily="34" charset="0"/>
                          </a:rPr>
                          <m:t>𝑡</m:t>
                        </m:r>
                      </m:sub>
                    </m:sSub>
                    <m:r>
                      <a:rPr lang="en-US" altLang="zh-CN" sz="2000" i="1" dirty="0" smtClean="0">
                        <a:latin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cs typeface="Arial" panose="020B0604020202020204" pitchFamily="34" charset="0"/>
                  </a:rPr>
                  <a:t>is a vector of two potentially correlated factors. Assuming that the risk-free rate is observed, we express the model in terms of excess returns:</a:t>
                </a: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US" altLang="zh-CN" sz="2000" b="0" i="1" dirty="0" smtClean="0">
                              <a:latin typeface="Cambria Math" panose="02040503050406030204" pitchFamily="18" charset="0"/>
                            </a:rPr>
                          </m:ctrlPr>
                        </m:sSubPr>
                        <m:e>
                          <m:r>
                            <a:rPr lang="en-US" altLang="zh-CN" sz="2000" i="1" dirty="0" smtClean="0">
                              <a:latin typeface="Cambria Math" panose="02040503050406030204" pitchFamily="18" charset="0"/>
                            </a:rPr>
                            <m:t>𝑟</m:t>
                          </m:r>
                        </m:e>
                        <m:sub>
                          <m:r>
                            <a:rPr lang="en-US" altLang="zh-CN" sz="2000" i="1" dirty="0" smtClean="0">
                              <a:latin typeface="Cambria Math" panose="02040503050406030204" pitchFamily="18" charset="0"/>
                            </a:rPr>
                            <m:t>𝑡</m:t>
                          </m:r>
                        </m:sub>
                      </m:sSub>
                      <m:r>
                        <a:rPr lang="en-US" altLang="zh-CN" sz="2000" i="1" dirty="0" smtClean="0">
                          <a:latin typeface="Cambria Math" panose="02040503050406030204" pitchFamily="18" charset="0"/>
                        </a:rPr>
                        <m:t> = </m:t>
                      </m:r>
                      <m:r>
                        <a:rPr lang="el-GR" altLang="zh-CN" sz="2000" i="1" dirty="0" smtClean="0">
                          <a:latin typeface="Cambria Math" panose="02040503050406030204" pitchFamily="18" charset="0"/>
                        </a:rPr>
                        <m:t>𝛽𝛾</m:t>
                      </m:r>
                      <m:r>
                        <a:rPr lang="el-GR" altLang="zh-CN" sz="2000" i="1" dirty="0" smtClean="0">
                          <a:latin typeface="Cambria Math" panose="02040503050406030204" pitchFamily="18" charset="0"/>
                        </a:rPr>
                        <m:t> + </m:t>
                      </m:r>
                      <m:r>
                        <a:rPr lang="el-GR" altLang="zh-CN" sz="2000" i="1" dirty="0" smtClean="0">
                          <a:latin typeface="Cambria Math" panose="02040503050406030204" pitchFamily="18" charset="0"/>
                        </a:rPr>
                        <m:t>𝛽</m:t>
                      </m:r>
                      <m:sSub>
                        <m:sSubPr>
                          <m:ctrlPr>
                            <a:rPr lang="en-US" altLang="zh-CN" sz="2000" b="0" i="1" dirty="0" smtClean="0">
                              <a:latin typeface="Cambria Math" panose="02040503050406030204" pitchFamily="18" charset="0"/>
                            </a:rPr>
                          </m:ctrlPr>
                        </m:sSubPr>
                        <m:e>
                          <m:r>
                            <a:rPr lang="en-US" altLang="zh-CN" sz="2000" i="1" dirty="0" err="1" smtClean="0">
                              <a:latin typeface="Cambria Math" panose="02040503050406030204" pitchFamily="18" charset="0"/>
                            </a:rPr>
                            <m:t>𝑣</m:t>
                          </m:r>
                        </m:e>
                        <m:sub>
                          <m:r>
                            <a:rPr lang="en-US" altLang="zh-CN" sz="2000" i="1" dirty="0" err="1" smtClean="0">
                              <a:latin typeface="Cambria Math" panose="02040503050406030204" pitchFamily="18" charset="0"/>
                            </a:rPr>
                            <m:t>𝑡</m:t>
                          </m:r>
                        </m:sub>
                      </m:sSub>
                      <m:r>
                        <a:rPr lang="en-US" altLang="zh-CN" sz="2000" i="1" dirty="0" smtClean="0">
                          <a:latin typeface="Cambria Math" panose="02040503050406030204" pitchFamily="18" charset="0"/>
                        </a:rPr>
                        <m:t> + </m:t>
                      </m:r>
                      <m:sSub>
                        <m:sSubPr>
                          <m:ctrlPr>
                            <a:rPr lang="en-US" altLang="zh-CN" sz="2000" b="0" i="1" dirty="0" smtClean="0">
                              <a:latin typeface="Cambria Math" panose="02040503050406030204" pitchFamily="18" charset="0"/>
                            </a:rPr>
                          </m:ctrlPr>
                        </m:sSubPr>
                        <m:e>
                          <m:r>
                            <a:rPr lang="en-US" altLang="zh-CN" sz="2000" i="1" dirty="0" err="1" smtClean="0">
                              <a:latin typeface="Cambria Math" panose="02040503050406030204" pitchFamily="18" charset="0"/>
                            </a:rPr>
                            <m:t>𝑢</m:t>
                          </m:r>
                        </m:e>
                        <m:sub>
                          <m:r>
                            <a:rPr lang="en-US" altLang="zh-CN" sz="2000" i="1" dirty="0" err="1" smtClean="0">
                              <a:latin typeface="Cambria Math" panose="02040503050406030204" pitchFamily="18" charset="0"/>
                            </a:rPr>
                            <m:t>𝑡</m:t>
                          </m:r>
                        </m:sub>
                      </m:sSub>
                      <m:r>
                        <a:rPr lang="en-US" altLang="zh-CN" sz="2000" i="1" dirty="0" smtClean="0">
                          <a:latin typeface="Cambria Math" panose="02040503050406030204" pitchFamily="18" charset="0"/>
                        </a:rPr>
                        <m:t> </m:t>
                      </m:r>
                    </m:oMath>
                  </m:oMathPara>
                </a14:m>
                <a:endParaRPr lang="en-US" altLang="zh-CN" sz="2000" i="1" dirty="0">
                  <a:latin typeface="Arial" panose="020B0604020202020204" pitchFamily="34" charset="0"/>
                  <a:ea typeface="Cambria Math" panose="02040503050406030204" pitchFamily="18" charset="0"/>
                  <a:cs typeface="Arial" panose="020B0604020202020204" pitchFamily="34" charset="0"/>
                </a:endParaRPr>
              </a:p>
              <a:p>
                <a:pPr>
                  <a:lnSpc>
                    <a:spcPct val="150000"/>
                  </a:lnSpc>
                </a:pPr>
                <a:r>
                  <a:rPr lang="en-US" altLang="zh-CN" sz="2000" dirty="0">
                    <a:latin typeface="Arial" panose="020B0604020202020204" pitchFamily="34" charset="0"/>
                    <a:ea typeface="Cambria Math" panose="02040503050406030204" pitchFamily="18" charset="0"/>
                    <a:cs typeface="Arial" panose="020B0604020202020204" pitchFamily="34" charset="0"/>
                  </a:rPr>
                  <a:t>Two-pass regressions estimate the factor risk premia as follows. </a:t>
                </a:r>
              </a:p>
              <a:p>
                <a:pPr>
                  <a:lnSpc>
                    <a:spcPct val="150000"/>
                  </a:lnSpc>
                </a:pPr>
                <a:r>
                  <a:rPr lang="en-US" altLang="zh-CN" sz="2000" dirty="0">
                    <a:latin typeface="Arial" panose="020B0604020202020204" pitchFamily="34" charset="0"/>
                    <a:ea typeface="Cambria Math" panose="02040503050406030204" pitchFamily="18" charset="0"/>
                    <a:cs typeface="Arial" panose="020B0604020202020204" pitchFamily="34" charset="0"/>
                  </a:rPr>
                  <a:t>First, time series regressions of each test asset’s excess return onto the factors estimate the assets’ risk exposures, </a:t>
                </a:r>
                <a14:m>
                  <m:oMath xmlns:m="http://schemas.openxmlformats.org/officeDocument/2006/math">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𝛽</m:t>
                        </m:r>
                      </m:e>
                      <m: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1</m:t>
                        </m:r>
                      </m:sub>
                    </m:s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 </m:t>
                    </m:r>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𝑎𝑛𝑑</m:t>
                    </m:r>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𝛽</m:t>
                        </m:r>
                      </m:e>
                      <m: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2</m:t>
                        </m:r>
                      </m:sub>
                    </m:sSub>
                  </m:oMath>
                </a14:m>
                <a:r>
                  <a:rPr lang="en-US" altLang="zh-CN" sz="2000" dirty="0">
                    <a:latin typeface="Arial" panose="020B0604020202020204" pitchFamily="34" charset="0"/>
                    <a:ea typeface="Cambria Math" panose="02040503050406030204" pitchFamily="18" charset="0"/>
                    <a:cs typeface="Arial" panose="020B0604020202020204" pitchFamily="34" charset="0"/>
                  </a:rPr>
                  <a:t>.</a:t>
                </a:r>
              </a:p>
              <a:p>
                <a:pPr>
                  <a:lnSpc>
                    <a:spcPct val="150000"/>
                  </a:lnSpc>
                </a:pPr>
                <a:r>
                  <a:rPr lang="en-US" altLang="zh-CN" sz="2000" dirty="0">
                    <a:latin typeface="Arial" panose="020B0604020202020204" pitchFamily="34" charset="0"/>
                    <a:ea typeface="Cambria Math" panose="02040503050406030204" pitchFamily="18" charset="0"/>
                    <a:cs typeface="Arial" panose="020B0604020202020204" pitchFamily="34" charset="0"/>
                  </a:rPr>
                  <a:t>Second, a cross-sectional regression of average returns onto the estimated </a:t>
                </a:r>
                <a14:m>
                  <m:oMath xmlns:m="http://schemas.openxmlformats.org/officeDocument/2006/math">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𝛽</m:t>
                        </m:r>
                      </m:e>
                      <m: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1</m:t>
                        </m:r>
                      </m:sub>
                    </m:s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 </m:t>
                    </m:r>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𝑎𝑛𝑑</m:t>
                    </m:r>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𝛽</m:t>
                        </m:r>
                      </m:e>
                      <m: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2</m:t>
                        </m:r>
                      </m:sub>
                    </m:sSub>
                  </m:oMath>
                </a14:m>
                <a:r>
                  <a:rPr lang="en-US" altLang="zh-CN" sz="2000" dirty="0">
                    <a:latin typeface="Arial" panose="020B0604020202020204" pitchFamily="34" charset="0"/>
                    <a:ea typeface="Cambria Math" panose="02040503050406030204" pitchFamily="18" charset="0"/>
                    <a:cs typeface="Arial" panose="020B0604020202020204" pitchFamily="34" charset="0"/>
                  </a:rPr>
                  <a:t> yields the risk premia estimates of </a:t>
                </a:r>
                <a14:m>
                  <m:oMath xmlns:m="http://schemas.openxmlformats.org/officeDocument/2006/math">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𝛾</m:t>
                        </m:r>
                      </m:e>
                      <m: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1</m:t>
                        </m:r>
                      </m:sub>
                    </m:s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 </m:t>
                    </m:r>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𝑎𝑛𝑑</m:t>
                    </m:r>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𝛾</m:t>
                        </m:r>
                      </m:e>
                      <m: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2</m:t>
                        </m:r>
                      </m:sub>
                    </m:sSub>
                  </m:oMath>
                </a14:m>
                <a:r>
                  <a:rPr lang="en-US" altLang="zh-CN" sz="2000" dirty="0">
                    <a:latin typeface="Arial" panose="020B0604020202020204" pitchFamily="34" charset="0"/>
                    <a:ea typeface="Cambria Math" panose="02040503050406030204" pitchFamily="18" charset="0"/>
                    <a:cs typeface="Arial" panose="020B0604020202020204" pitchFamily="34" charset="0"/>
                  </a:rPr>
                  <a:t>.</a:t>
                </a:r>
              </a:p>
            </p:txBody>
          </p:sp>
        </mc:Choice>
        <mc:Fallback xmlns="">
          <p:sp>
            <p:nvSpPr>
              <p:cNvPr id="8" name="内容占位符 2">
                <a:extLst>
                  <a:ext uri="{FF2B5EF4-FFF2-40B4-BE49-F238E27FC236}">
                    <a16:creationId xmlns:a16="http://schemas.microsoft.com/office/drawing/2014/main" id="{62BB2DDE-FA80-4CB0-8129-804C7171C4FD}"/>
                  </a:ext>
                </a:extLst>
              </p:cNvPr>
              <p:cNvSpPr>
                <a:spLocks noGrp="1" noRot="1" noChangeAspect="1" noMove="1" noResize="1" noEditPoints="1" noAdjustHandles="1" noChangeArrowheads="1" noChangeShapeType="1" noTextEdit="1"/>
              </p:cNvSpPr>
              <p:nvPr>
                <p:ph idx="1"/>
              </p:nvPr>
            </p:nvSpPr>
            <p:spPr>
              <a:xfrm>
                <a:off x="467360" y="1325563"/>
                <a:ext cx="8310879" cy="5030788"/>
              </a:xfrm>
              <a:blipFill>
                <a:blip r:embed="rId2"/>
                <a:stretch>
                  <a:fillRect l="-660"/>
                </a:stretch>
              </a:blipFill>
            </p:spPr>
            <p:txBody>
              <a:bodyPr/>
              <a:lstStyle/>
              <a:p>
                <a:r>
                  <a:rPr lang="zh-CN" altLang="en-US">
                    <a:noFill/>
                  </a:rPr>
                  <a:t> </a:t>
                </a:r>
              </a:p>
            </p:txBody>
          </p:sp>
        </mc:Fallback>
      </mc:AlternateContent>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159791229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en-US" altLang="zh-CN" dirty="0">
                <a:latin typeface="Arial" panose="020B0604020202020204" pitchFamily="34" charset="0"/>
                <a:cs typeface="Arial" panose="020B0604020202020204" pitchFamily="34" charset="0"/>
              </a:rPr>
              <a:t> Omitted Variable Bias</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136</a:t>
            </a:fld>
            <a:endParaRPr lang="zh-CN" altLang="en-US"/>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0" y="1325563"/>
                <a:ext cx="8310879" cy="5030788"/>
              </a:xfrm>
            </p:spPr>
            <p:txBody>
              <a:bodyPr>
                <a:normAutofit/>
              </a:bodyPr>
              <a:lstStyle/>
              <a:p>
                <a:pPr>
                  <a:lnSpc>
                    <a:spcPct val="150000"/>
                  </a:lnSpc>
                </a:pPr>
                <a:r>
                  <a:rPr lang="en-US" altLang="zh-CN" sz="2000" dirty="0">
                    <a:latin typeface="Arial" panose="020B0604020202020204" pitchFamily="34" charset="0"/>
                    <a:ea typeface="Cambria Math" panose="02040503050406030204" pitchFamily="18" charset="0"/>
                    <a:cs typeface="Arial" panose="020B0604020202020204" pitchFamily="34" charset="0"/>
                  </a:rPr>
                  <a:t>Consider the projection of </a:t>
                </a:r>
                <a14:m>
                  <m:oMath xmlns:m="http://schemas.openxmlformats.org/officeDocument/2006/math">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𝑔</m:t>
                        </m:r>
                      </m:e>
                      <m: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𝑡</m:t>
                        </m:r>
                      </m:sub>
                    </m:s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𝑣</m:t>
                        </m:r>
                      </m:e>
                      <m: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1</m:t>
                        </m:r>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𝑡</m:t>
                        </m:r>
                      </m:sub>
                    </m:s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ea typeface="Cambria Math" panose="02040503050406030204" pitchFamily="18" charset="0"/>
                    <a:cs typeface="Arial" panose="020B0604020202020204" pitchFamily="34" charset="0"/>
                  </a:rPr>
                  <a:t>onto the excess returns of a chosen set of test assets, </a:t>
                </a:r>
                <a14:m>
                  <m:oMath xmlns:m="http://schemas.openxmlformats.org/officeDocument/2006/math">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acc>
                          <m:accPr>
                            <m:chr m:val="̆"/>
                            <m:ctrlP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ctrlPr>
                          </m:accPr>
                          <m:e>
                            <m:r>
                              <a:rPr lang="en-US" altLang="zh-CN" sz="2000" i="1" dirty="0">
                                <a:latin typeface="Cambria Math" panose="02040503050406030204" pitchFamily="18" charset="0"/>
                                <a:ea typeface="Cambria Math" panose="02040503050406030204" pitchFamily="18" charset="0"/>
                                <a:cs typeface="Arial" panose="020B0604020202020204" pitchFamily="34" charset="0"/>
                              </a:rPr>
                              <m:t>𝑟</m:t>
                            </m:r>
                          </m:e>
                        </m:acc>
                      </m:e>
                      <m:sub>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𝑡</m:t>
                        </m:r>
                      </m:sub>
                    </m:sSub>
                  </m:oMath>
                </a14:m>
                <a:endParaRPr lang="en-US" altLang="zh-CN" sz="2000" dirty="0">
                  <a:latin typeface="Arial" panose="020B0604020202020204" pitchFamily="34" charset="0"/>
                  <a:ea typeface="Cambria Math" panose="02040503050406030204" pitchFamily="18" charset="0"/>
                  <a:cs typeface="Arial" panose="020B0604020202020204" pitchFamily="34" charset="0"/>
                </a:endParaRPr>
              </a:p>
              <a:p>
                <a:pPr>
                  <a:lnSpc>
                    <a:spcPct val="150000"/>
                  </a:lnSpc>
                </a:pPr>
                <a14:m>
                  <m:oMath xmlns:m="http://schemas.openxmlformats.org/officeDocument/2006/math">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𝑤</m:t>
                        </m:r>
                      </m:e>
                      <m: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𝑔</m:t>
                        </m:r>
                      </m:sub>
                    </m:sSub>
                    <m:r>
                      <a:rPr lang="en-US" altLang="zh-CN" sz="2000" i="1" dirty="0">
                        <a:latin typeface="Cambria Math" panose="02040503050406030204" pitchFamily="18" charset="0"/>
                        <a:ea typeface="Cambria Math" panose="02040503050406030204" pitchFamily="18" charset="0"/>
                        <a:cs typeface="Arial" panose="020B0604020202020204" pitchFamily="34" charset="0"/>
                      </a:rPr>
                      <m:t> =</m:t>
                    </m:r>
                    <m:f>
                      <m:f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fPr>
                      <m:num>
                        <m:r>
                          <a:rPr lang="en-US" altLang="zh-CN" sz="2000" i="1" dirty="0">
                            <a:latin typeface="Cambria Math" panose="02040503050406030204" pitchFamily="18" charset="0"/>
                            <a:ea typeface="Cambria Math" panose="02040503050406030204" pitchFamily="18" charset="0"/>
                            <a:cs typeface="Arial" panose="020B0604020202020204" pitchFamily="34" charset="0"/>
                          </a:rPr>
                          <m:t>𝐶𝑜𝑣</m:t>
                        </m:r>
                        <m:d>
                          <m:dPr>
                            <m:ctrlPr>
                              <a:rPr lang="en-US" altLang="zh-CN" sz="2000" i="1" dirty="0">
                                <a:latin typeface="Cambria Math" panose="02040503050406030204" pitchFamily="18" charset="0"/>
                                <a:ea typeface="Cambria Math" panose="02040503050406030204" pitchFamily="18" charset="0"/>
                                <a:cs typeface="Arial" panose="020B0604020202020204" pitchFamily="34" charset="0"/>
                              </a:rPr>
                            </m:ctrlPr>
                          </m:dPr>
                          <m:e>
                            <m:sSub>
                              <m:sSubPr>
                                <m:ctrlPr>
                                  <a:rPr lang="en-US" altLang="zh-CN" sz="2000" i="1" dirty="0">
                                    <a:latin typeface="Cambria Math" panose="02040503050406030204" pitchFamily="18" charset="0"/>
                                    <a:ea typeface="Cambria Math" panose="02040503050406030204" pitchFamily="18" charset="0"/>
                                    <a:cs typeface="Arial" panose="020B0604020202020204" pitchFamily="34" charset="0"/>
                                  </a:rPr>
                                </m:ctrlPr>
                              </m:sSubPr>
                              <m:e>
                                <m:acc>
                                  <m:accPr>
                                    <m:chr m:val="̆"/>
                                    <m:ctrlPr>
                                      <a:rPr lang="en-US" altLang="zh-CN" sz="2000" i="1" dirty="0">
                                        <a:latin typeface="Cambria Math" panose="02040503050406030204" pitchFamily="18" charset="0"/>
                                        <a:ea typeface="Cambria Math" panose="02040503050406030204" pitchFamily="18" charset="0"/>
                                        <a:cs typeface="Arial" panose="020B0604020202020204" pitchFamily="34" charset="0"/>
                                      </a:rPr>
                                    </m:ctrlPr>
                                  </m:accPr>
                                  <m:e>
                                    <m:r>
                                      <a:rPr lang="en-US" altLang="zh-CN" sz="2000" i="1" dirty="0">
                                        <a:latin typeface="Cambria Math" panose="02040503050406030204" pitchFamily="18" charset="0"/>
                                        <a:ea typeface="Cambria Math" panose="02040503050406030204" pitchFamily="18" charset="0"/>
                                        <a:cs typeface="Arial" panose="020B0604020202020204" pitchFamily="34" charset="0"/>
                                      </a:rPr>
                                      <m:t>𝑟</m:t>
                                    </m:r>
                                  </m:e>
                                </m:acc>
                              </m:e>
                              <m:sub>
                                <m:r>
                                  <a:rPr lang="en-US" altLang="zh-CN" sz="2000" i="1" dirty="0">
                                    <a:latin typeface="Cambria Math" panose="02040503050406030204" pitchFamily="18" charset="0"/>
                                    <a:ea typeface="Cambria Math" panose="02040503050406030204" pitchFamily="18" charset="0"/>
                                    <a:cs typeface="Arial" panose="020B0604020202020204" pitchFamily="34" charset="0"/>
                                  </a:rPr>
                                  <m:t>𝑡</m:t>
                                </m:r>
                              </m:sub>
                            </m:sSub>
                            <m:r>
                              <a:rPr lang="en-US" altLang="zh-CN" sz="2000" i="1" dirty="0">
                                <a:latin typeface="Cambria Math" panose="02040503050406030204" pitchFamily="18" charset="0"/>
                                <a:ea typeface="Cambria Math" panose="02040503050406030204" pitchFamily="18" charset="0"/>
                                <a:cs typeface="Arial" panose="020B0604020202020204" pitchFamily="34" charset="0"/>
                              </a:rPr>
                              <m:t>, </m:t>
                            </m:r>
                            <m:sSub>
                              <m:sSubPr>
                                <m:ctrlPr>
                                  <a:rPr lang="en-US" altLang="zh-CN" sz="2000" i="1" dirty="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dirty="0" err="1">
                                    <a:latin typeface="Cambria Math" panose="02040503050406030204" pitchFamily="18" charset="0"/>
                                    <a:ea typeface="Cambria Math" panose="02040503050406030204" pitchFamily="18" charset="0"/>
                                    <a:cs typeface="Arial" panose="020B0604020202020204" pitchFamily="34" charset="0"/>
                                  </a:rPr>
                                  <m:t>𝑔</m:t>
                                </m:r>
                              </m:e>
                              <m:sub>
                                <m:r>
                                  <a:rPr lang="en-US" altLang="zh-CN" sz="2000" i="1" dirty="0" err="1">
                                    <a:latin typeface="Cambria Math" panose="02040503050406030204" pitchFamily="18" charset="0"/>
                                    <a:ea typeface="Cambria Math" panose="02040503050406030204" pitchFamily="18" charset="0"/>
                                    <a:cs typeface="Arial" panose="020B0604020202020204" pitchFamily="34" charset="0"/>
                                  </a:rPr>
                                  <m:t>𝑡</m:t>
                                </m:r>
                              </m:sub>
                            </m:sSub>
                          </m:e>
                        </m:d>
                      </m:num>
                      <m:den>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𝑉𝑎𝑟</m:t>
                        </m:r>
                        <m:d>
                          <m:dPr>
                            <m:ctrlP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ctrlPr>
                          </m:dPr>
                          <m:e>
                            <m:sSub>
                              <m:sSubPr>
                                <m:ctrlPr>
                                  <a:rPr lang="en-US" altLang="zh-CN" sz="2000" i="1" dirty="0">
                                    <a:latin typeface="Cambria Math" panose="02040503050406030204" pitchFamily="18" charset="0"/>
                                    <a:ea typeface="Cambria Math" panose="02040503050406030204" pitchFamily="18" charset="0"/>
                                    <a:cs typeface="Arial" panose="020B0604020202020204" pitchFamily="34" charset="0"/>
                                  </a:rPr>
                                </m:ctrlPr>
                              </m:sSubPr>
                              <m:e>
                                <m:acc>
                                  <m:accPr>
                                    <m:chr m:val="̆"/>
                                    <m:ctrlPr>
                                      <a:rPr lang="en-US" altLang="zh-CN" sz="2000" i="1" dirty="0">
                                        <a:latin typeface="Cambria Math" panose="02040503050406030204" pitchFamily="18" charset="0"/>
                                        <a:ea typeface="Cambria Math" panose="02040503050406030204" pitchFamily="18" charset="0"/>
                                        <a:cs typeface="Arial" panose="020B0604020202020204" pitchFamily="34" charset="0"/>
                                      </a:rPr>
                                    </m:ctrlPr>
                                  </m:accPr>
                                  <m:e>
                                    <m:r>
                                      <a:rPr lang="en-US" altLang="zh-CN" sz="2000" i="1" dirty="0">
                                        <a:latin typeface="Cambria Math" panose="02040503050406030204" pitchFamily="18" charset="0"/>
                                        <a:ea typeface="Cambria Math" panose="02040503050406030204" pitchFamily="18" charset="0"/>
                                        <a:cs typeface="Arial" panose="020B0604020202020204" pitchFamily="34" charset="0"/>
                                      </a:rPr>
                                      <m:t>𝑟</m:t>
                                    </m:r>
                                  </m:e>
                                </m:acc>
                              </m:e>
                              <m:sub>
                                <m:r>
                                  <a:rPr lang="en-US" altLang="zh-CN" sz="2000" i="1" dirty="0">
                                    <a:latin typeface="Cambria Math" panose="02040503050406030204" pitchFamily="18" charset="0"/>
                                    <a:ea typeface="Cambria Math" panose="02040503050406030204" pitchFamily="18" charset="0"/>
                                    <a:cs typeface="Arial" panose="020B0604020202020204" pitchFamily="34" charset="0"/>
                                  </a:rPr>
                                  <m:t>𝑡</m:t>
                                </m:r>
                              </m:sub>
                            </m:sSub>
                          </m:e>
                        </m:d>
                      </m:den>
                    </m:f>
                  </m:oMath>
                </a14:m>
                <a:r>
                  <a:rPr lang="en-US" altLang="zh-CN" sz="2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Sup>
                      <m:sSubSup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SupPr>
                      <m:e>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𝑟</m:t>
                        </m:r>
                      </m:e>
                      <m: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𝑡</m:t>
                        </m:r>
                      </m:sub>
                      <m:sup>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𝑔</m:t>
                        </m:r>
                      </m:sup>
                    </m:sSubSup>
                    <m:r>
                      <a:rPr lang="en-US" altLang="zh-CN" sz="2000" i="1" dirty="0">
                        <a:latin typeface="Cambria Math" panose="02040503050406030204" pitchFamily="18" charset="0"/>
                        <a:ea typeface="Cambria Math" panose="02040503050406030204" pitchFamily="18" charset="0"/>
                        <a:cs typeface="Arial" panose="020B0604020202020204" pitchFamily="34" charset="0"/>
                      </a:rPr>
                      <m:t>=</m:t>
                    </m:r>
                    <m:sSup>
                      <m:sSup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pPr>
                      <m:e>
                        <m:d>
                          <m:d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dPr>
                          <m:e>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dirty="0" err="1" smtClean="0">
                                    <a:latin typeface="Cambria Math" panose="02040503050406030204" pitchFamily="18" charset="0"/>
                                    <a:ea typeface="Cambria Math" panose="02040503050406030204" pitchFamily="18" charset="0"/>
                                    <a:cs typeface="Arial" panose="020B0604020202020204" pitchFamily="34" charset="0"/>
                                  </a:rPr>
                                  <m:t>𝑤</m:t>
                                </m:r>
                              </m:e>
                              <m:sub>
                                <m:r>
                                  <a:rPr lang="en-US" altLang="zh-CN" sz="2000" i="1" dirty="0" err="1" smtClean="0">
                                    <a:latin typeface="Cambria Math" panose="02040503050406030204" pitchFamily="18" charset="0"/>
                                    <a:ea typeface="Cambria Math" panose="02040503050406030204" pitchFamily="18" charset="0"/>
                                    <a:cs typeface="Arial" panose="020B0604020202020204" pitchFamily="34" charset="0"/>
                                  </a:rPr>
                                  <m:t>𝑔</m:t>
                                </m:r>
                              </m:sub>
                            </m:sSub>
                          </m:e>
                        </m:d>
                      </m:e>
                      <m:sup>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𝑇</m:t>
                        </m:r>
                      </m:sup>
                    </m:sSup>
                    <m:sSub>
                      <m:sSubPr>
                        <m:ctrlPr>
                          <a:rPr lang="en-US" altLang="zh-CN" sz="2000" i="1" dirty="0">
                            <a:latin typeface="Cambria Math" panose="02040503050406030204" pitchFamily="18" charset="0"/>
                            <a:ea typeface="Cambria Math" panose="02040503050406030204" pitchFamily="18" charset="0"/>
                            <a:cs typeface="Arial" panose="020B0604020202020204" pitchFamily="34" charset="0"/>
                          </a:rPr>
                        </m:ctrlPr>
                      </m:sSubPr>
                      <m:e>
                        <m:acc>
                          <m:accPr>
                            <m:chr m:val="̆"/>
                            <m:ctrlPr>
                              <a:rPr lang="en-US" altLang="zh-CN" sz="2000" i="1" dirty="0">
                                <a:latin typeface="Cambria Math" panose="02040503050406030204" pitchFamily="18" charset="0"/>
                                <a:ea typeface="Cambria Math" panose="02040503050406030204" pitchFamily="18" charset="0"/>
                                <a:cs typeface="Arial" panose="020B0604020202020204" pitchFamily="34" charset="0"/>
                              </a:rPr>
                            </m:ctrlPr>
                          </m:accPr>
                          <m:e>
                            <m:r>
                              <a:rPr lang="en-US" altLang="zh-CN" sz="2000" i="1" dirty="0">
                                <a:latin typeface="Cambria Math" panose="02040503050406030204" pitchFamily="18" charset="0"/>
                                <a:ea typeface="Cambria Math" panose="02040503050406030204" pitchFamily="18" charset="0"/>
                                <a:cs typeface="Arial" panose="020B0604020202020204" pitchFamily="34" charset="0"/>
                              </a:rPr>
                              <m:t>𝑟</m:t>
                            </m:r>
                          </m:e>
                        </m:acc>
                      </m:e>
                      <m:sub>
                        <m:r>
                          <a:rPr lang="en-US" altLang="zh-CN" sz="2000" i="1" dirty="0">
                            <a:latin typeface="Cambria Math" panose="02040503050406030204" pitchFamily="18" charset="0"/>
                            <a:ea typeface="Cambria Math" panose="02040503050406030204" pitchFamily="18" charset="0"/>
                            <a:cs typeface="Arial" panose="020B0604020202020204" pitchFamily="34" charset="0"/>
                          </a:rPr>
                          <m:t>𝑡</m:t>
                        </m:r>
                      </m:sub>
                    </m:sSub>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altLang="zh-CN" sz="2000" i="1" dirty="0">
                            <a:latin typeface="Cambria Math" panose="02040503050406030204" pitchFamily="18" charset="0"/>
                            <a:ea typeface="Cambria Math" panose="02040503050406030204" pitchFamily="18" charset="0"/>
                            <a:cs typeface="Arial" panose="020B0604020202020204" pitchFamily="34" charset="0"/>
                          </a:rPr>
                        </m:ctrlPr>
                      </m:sSubPr>
                      <m:e>
                        <m:acc>
                          <m:accPr>
                            <m:chr m:val="̆"/>
                            <m:ctrlPr>
                              <a:rPr lang="en-US" altLang="zh-CN" sz="2000" i="1" dirty="0">
                                <a:latin typeface="Cambria Math" panose="02040503050406030204" pitchFamily="18" charset="0"/>
                                <a:ea typeface="Cambria Math" panose="02040503050406030204" pitchFamily="18" charset="0"/>
                                <a:cs typeface="Arial" panose="020B0604020202020204" pitchFamily="34" charset="0"/>
                              </a:rPr>
                            </m:ctrlPr>
                          </m:accPr>
                          <m:e>
                            <m:r>
                              <a:rPr lang="en-US" altLang="zh-CN" sz="2000" i="1" dirty="0">
                                <a:latin typeface="Cambria Math" panose="02040503050406030204" pitchFamily="18" charset="0"/>
                                <a:ea typeface="Cambria Math" panose="02040503050406030204" pitchFamily="18" charset="0"/>
                                <a:cs typeface="Arial" panose="020B0604020202020204" pitchFamily="34" charset="0"/>
                              </a:rPr>
                              <m:t>𝑟</m:t>
                            </m:r>
                          </m:e>
                        </m:acc>
                      </m:e>
                      <m:sub>
                        <m:r>
                          <a:rPr lang="en-US" altLang="zh-CN" sz="2000" i="1" dirty="0">
                            <a:latin typeface="Cambria Math" panose="02040503050406030204" pitchFamily="18" charset="0"/>
                            <a:ea typeface="Cambria Math" panose="02040503050406030204" pitchFamily="18" charset="0"/>
                            <a:cs typeface="Arial" panose="020B0604020202020204" pitchFamily="34" charset="0"/>
                          </a:rPr>
                          <m:t>𝑡</m:t>
                        </m:r>
                      </m:sub>
                    </m:sSub>
                    <m:r>
                      <a:rPr lang="en-US" altLang="zh-CN" sz="2000" i="1" dirty="0">
                        <a:latin typeface="Cambria Math" panose="02040503050406030204" pitchFamily="18" charset="0"/>
                      </a:rPr>
                      <m:t>= </m:t>
                    </m:r>
                    <m:acc>
                      <m:accPr>
                        <m:chr m:val="̆"/>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accPr>
                      <m:e>
                        <m:r>
                          <a:rPr lang="el-GR" altLang="zh-CN" sz="2000" i="1" dirty="0">
                            <a:latin typeface="Cambria Math" panose="02040503050406030204" pitchFamily="18" charset="0"/>
                          </a:rPr>
                          <m:t>𝛽</m:t>
                        </m:r>
                      </m:e>
                    </m:acc>
                    <m:r>
                      <a:rPr lang="el-GR" altLang="zh-CN" sz="2000" i="1" dirty="0">
                        <a:latin typeface="Cambria Math" panose="02040503050406030204" pitchFamily="18" charset="0"/>
                      </a:rPr>
                      <m:t>𝛾</m:t>
                    </m:r>
                    <m:r>
                      <a:rPr lang="el-GR" altLang="zh-CN" sz="2000" i="1" dirty="0">
                        <a:latin typeface="Cambria Math" panose="02040503050406030204" pitchFamily="18" charset="0"/>
                      </a:rPr>
                      <m:t> +</m:t>
                    </m:r>
                    <m:acc>
                      <m:accPr>
                        <m:chr m:val="̆"/>
                        <m:ctrlPr>
                          <a:rPr lang="el-GR" altLang="zh-CN" sz="2000" b="0" i="1" dirty="0" smtClean="0">
                            <a:latin typeface="Cambria Math" panose="02040503050406030204" pitchFamily="18" charset="0"/>
                            <a:ea typeface="Cambria Math" panose="02040503050406030204" pitchFamily="18" charset="0"/>
                            <a:cs typeface="Arial" panose="020B0604020202020204" pitchFamily="34" charset="0"/>
                          </a:rPr>
                        </m:ctrlPr>
                      </m:accPr>
                      <m:e>
                        <m:r>
                          <a:rPr lang="el-GR" altLang="zh-CN" sz="2000" i="1" dirty="0">
                            <a:latin typeface="Cambria Math" panose="02040503050406030204" pitchFamily="18" charset="0"/>
                          </a:rPr>
                          <m:t>𝛽</m:t>
                        </m:r>
                      </m:e>
                    </m:acc>
                    <m:sSub>
                      <m:sSubPr>
                        <m:ctrlPr>
                          <a:rPr lang="en-US" altLang="zh-CN" sz="2000" i="1" dirty="0">
                            <a:latin typeface="Cambria Math" panose="02040503050406030204" pitchFamily="18" charset="0"/>
                          </a:rPr>
                        </m:ctrlPr>
                      </m:sSubPr>
                      <m:e>
                        <m:r>
                          <a:rPr lang="en-US" altLang="zh-CN" sz="2000" i="1" dirty="0" err="1">
                            <a:latin typeface="Cambria Math" panose="02040503050406030204" pitchFamily="18" charset="0"/>
                          </a:rPr>
                          <m:t>𝑣</m:t>
                        </m:r>
                      </m:e>
                      <m:sub>
                        <m:r>
                          <a:rPr lang="en-US" altLang="zh-CN" sz="2000" i="1" dirty="0" err="1">
                            <a:latin typeface="Cambria Math" panose="02040503050406030204" pitchFamily="18" charset="0"/>
                          </a:rPr>
                          <m:t>𝑡</m:t>
                        </m:r>
                      </m:sub>
                    </m:sSub>
                    <m:r>
                      <a:rPr lang="en-US" altLang="zh-CN" sz="2000" i="1" dirty="0">
                        <a:latin typeface="Cambria Math" panose="02040503050406030204" pitchFamily="18" charset="0"/>
                      </a:rPr>
                      <m:t> + </m:t>
                    </m:r>
                    <m:sSub>
                      <m:sSubPr>
                        <m:ctrlPr>
                          <a:rPr lang="en-US" altLang="zh-CN" sz="2000" i="1" dirty="0">
                            <a:latin typeface="Cambria Math" panose="02040503050406030204" pitchFamily="18" charset="0"/>
                          </a:rPr>
                        </m:ctrlPr>
                      </m:sSubPr>
                      <m:e>
                        <m:r>
                          <a:rPr lang="en-US" altLang="zh-CN" sz="2000" i="1" dirty="0" err="1">
                            <a:latin typeface="Cambria Math" panose="02040503050406030204" pitchFamily="18" charset="0"/>
                          </a:rPr>
                          <m:t>𝑢</m:t>
                        </m:r>
                      </m:e>
                      <m:sub>
                        <m:r>
                          <a:rPr lang="en-US" altLang="zh-CN" sz="2000" i="1" dirty="0" err="1">
                            <a:latin typeface="Cambria Math" panose="02040503050406030204" pitchFamily="18" charset="0"/>
                          </a:rPr>
                          <m:t>𝑡</m:t>
                        </m:r>
                      </m:sub>
                    </m:sSub>
                    <m:r>
                      <a:rPr lang="en-US" altLang="zh-CN" sz="2000" i="1" dirty="0">
                        <a:latin typeface="Cambria Math" panose="02040503050406030204" pitchFamily="18" charset="0"/>
                      </a:rPr>
                      <m:t> </m:t>
                    </m:r>
                  </m:oMath>
                </a14:m>
                <a:endParaRPr lang="en-US" altLang="zh-CN" sz="2000" i="1" dirty="0">
                  <a:latin typeface="Arial" panose="020B0604020202020204" pitchFamily="34" charset="0"/>
                  <a:ea typeface="Cambria Math" panose="02040503050406030204" pitchFamily="18" charset="0"/>
                  <a:cs typeface="Arial" panose="020B0604020202020204" pitchFamily="34" charset="0"/>
                </a:endParaRPr>
              </a:p>
              <a:p>
                <a:pPr>
                  <a:lnSpc>
                    <a:spcPct val="150000"/>
                  </a:lnSpc>
                </a:pPr>
                <a14:m>
                  <m:oMath xmlns:m="http://schemas.openxmlformats.org/officeDocument/2006/math">
                    <m:sSubSup>
                      <m:sSubSup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SupPr>
                      <m:e>
                        <m:r>
                          <a:rPr lang="el-GR" altLang="zh-CN" sz="2000" i="1" dirty="0" smtClean="0">
                            <a:latin typeface="Cambria Math" panose="02040503050406030204" pitchFamily="18" charset="0"/>
                            <a:ea typeface="Cambria Math" panose="02040503050406030204" pitchFamily="18" charset="0"/>
                            <a:cs typeface="Arial" panose="020B0604020202020204" pitchFamily="34" charset="0"/>
                          </a:rPr>
                          <m:t>𝛾</m:t>
                        </m:r>
                      </m:e>
                      <m:sub>
                        <m:r>
                          <a:rPr lang="en-US" altLang="zh-CN" sz="2000" i="1" dirty="0" err="1" smtClean="0">
                            <a:latin typeface="Cambria Math" panose="02040503050406030204" pitchFamily="18" charset="0"/>
                            <a:ea typeface="Cambria Math" panose="02040503050406030204" pitchFamily="18" charset="0"/>
                            <a:cs typeface="Arial" panose="020B0604020202020204" pitchFamily="34" charset="0"/>
                          </a:rPr>
                          <m:t>𝑔</m:t>
                        </m:r>
                      </m:sub>
                      <m:sup>
                        <m:r>
                          <a:rPr lang="en-US" altLang="zh-CN" sz="2000" i="1" dirty="0" err="1" smtClean="0">
                            <a:latin typeface="Cambria Math" panose="02040503050406030204" pitchFamily="18" charset="0"/>
                            <a:ea typeface="Cambria Math" panose="02040503050406030204" pitchFamily="18" charset="0"/>
                            <a:cs typeface="Arial" panose="020B0604020202020204" pitchFamily="34" charset="0"/>
                          </a:rPr>
                          <m:t>𝑀𝑃</m:t>
                        </m:r>
                      </m:sup>
                    </m:sSubSup>
                    <m:r>
                      <a:rPr lang="en-US" altLang="zh-CN" sz="2000" i="1" dirty="0">
                        <a:latin typeface="Cambria Math" panose="02040503050406030204" pitchFamily="18" charset="0"/>
                        <a:ea typeface="Cambria Math" panose="02040503050406030204" pitchFamily="18" charset="0"/>
                        <a:cs typeface="Arial" panose="020B0604020202020204" pitchFamily="34" charset="0"/>
                      </a:rPr>
                      <m:t>=</m:t>
                    </m:r>
                    <m:sSup>
                      <m:sSup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pPr>
                      <m:e>
                        <m:d>
                          <m:d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dPr>
                          <m:e>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dirty="0" err="1" smtClean="0">
                                    <a:latin typeface="Cambria Math" panose="02040503050406030204" pitchFamily="18" charset="0"/>
                                    <a:ea typeface="Cambria Math" panose="02040503050406030204" pitchFamily="18" charset="0"/>
                                    <a:cs typeface="Arial" panose="020B0604020202020204" pitchFamily="34" charset="0"/>
                                  </a:rPr>
                                  <m:t>𝑤</m:t>
                                </m:r>
                              </m:e>
                              <m:sub>
                                <m:r>
                                  <a:rPr lang="en-US" altLang="zh-CN" sz="2000" i="1" dirty="0" err="1" smtClean="0">
                                    <a:latin typeface="Cambria Math" panose="02040503050406030204" pitchFamily="18" charset="0"/>
                                    <a:ea typeface="Cambria Math" panose="02040503050406030204" pitchFamily="18" charset="0"/>
                                    <a:cs typeface="Arial" panose="020B0604020202020204" pitchFamily="34" charset="0"/>
                                  </a:rPr>
                                  <m:t>𝑔</m:t>
                                </m:r>
                              </m:sub>
                            </m:sSub>
                          </m:e>
                        </m:d>
                      </m:e>
                      <m:sup>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𝑇</m:t>
                        </m:r>
                      </m:sup>
                    </m:sSup>
                    <m:r>
                      <a:rPr lang="en-US" altLang="zh-CN" sz="2000" i="1" dirty="0">
                        <a:latin typeface="Cambria Math" panose="02040503050406030204" pitchFamily="18" charset="0"/>
                        <a:ea typeface="Cambria Math" panose="02040503050406030204" pitchFamily="18" charset="0"/>
                        <a:cs typeface="Arial" panose="020B0604020202020204" pitchFamily="34" charset="0"/>
                      </a:rPr>
                      <m:t>𝐸</m:t>
                    </m:r>
                    <m:d>
                      <m:dPr>
                        <m:ctrlPr>
                          <a:rPr lang="en-US" altLang="zh-CN" sz="2000" i="1" dirty="0">
                            <a:latin typeface="Cambria Math" panose="02040503050406030204" pitchFamily="18" charset="0"/>
                            <a:ea typeface="Cambria Math" panose="02040503050406030204" pitchFamily="18" charset="0"/>
                            <a:cs typeface="Arial" panose="020B0604020202020204" pitchFamily="34" charset="0"/>
                          </a:rPr>
                        </m:ctrlPr>
                      </m:dPr>
                      <m:e>
                        <m:sSub>
                          <m:sSubPr>
                            <m:ctrlPr>
                              <a:rPr lang="en-US" altLang="zh-CN" sz="2000" i="1" dirty="0">
                                <a:latin typeface="Cambria Math" panose="02040503050406030204" pitchFamily="18" charset="0"/>
                                <a:ea typeface="Cambria Math" panose="02040503050406030204" pitchFamily="18" charset="0"/>
                                <a:cs typeface="Arial" panose="020B0604020202020204" pitchFamily="34" charset="0"/>
                              </a:rPr>
                            </m:ctrlPr>
                          </m:sSubPr>
                          <m:e>
                            <m:acc>
                              <m:accPr>
                                <m:chr m:val="̆"/>
                                <m:ctrlPr>
                                  <a:rPr lang="en-US" altLang="zh-CN" sz="2000" i="1" dirty="0">
                                    <a:latin typeface="Cambria Math" panose="02040503050406030204" pitchFamily="18" charset="0"/>
                                    <a:ea typeface="Cambria Math" panose="02040503050406030204" pitchFamily="18" charset="0"/>
                                    <a:cs typeface="Arial" panose="020B0604020202020204" pitchFamily="34" charset="0"/>
                                  </a:rPr>
                                </m:ctrlPr>
                              </m:accPr>
                              <m:e>
                                <m:r>
                                  <a:rPr lang="en-US" altLang="zh-CN" sz="2000" i="1" dirty="0">
                                    <a:latin typeface="Cambria Math" panose="02040503050406030204" pitchFamily="18" charset="0"/>
                                    <a:ea typeface="Cambria Math" panose="02040503050406030204" pitchFamily="18" charset="0"/>
                                    <a:cs typeface="Arial" panose="020B0604020202020204" pitchFamily="34" charset="0"/>
                                  </a:rPr>
                                  <m:t>𝑟</m:t>
                                </m:r>
                              </m:e>
                            </m:acc>
                          </m:e>
                          <m:sub>
                            <m:r>
                              <a:rPr lang="en-US" altLang="zh-CN" sz="2000" i="1" dirty="0">
                                <a:latin typeface="Cambria Math" panose="02040503050406030204" pitchFamily="18" charset="0"/>
                                <a:ea typeface="Cambria Math" panose="02040503050406030204" pitchFamily="18" charset="0"/>
                                <a:cs typeface="Arial" panose="020B0604020202020204" pitchFamily="34" charset="0"/>
                              </a:rPr>
                              <m:t>𝑡</m:t>
                            </m:r>
                          </m:sub>
                        </m:sSub>
                      </m:e>
                    </m:d>
                    <m:r>
                      <a:rPr lang="en-US" altLang="zh-CN" sz="2000" b="0" i="0" dirty="0"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altLang="zh-CN" sz="2000" b="0" i="1" dirty="0" smtClean="0">
                            <a:latin typeface="Cambria Math" panose="02040503050406030204" pitchFamily="18" charset="0"/>
                            <a:ea typeface="Cambria Math" panose="02040503050406030204" pitchFamily="18" charset="0"/>
                          </a:rPr>
                        </m:ctrlPr>
                      </m:sSupPr>
                      <m:e>
                        <m:d>
                          <m:dPr>
                            <m:begChr m:val="{"/>
                            <m:endChr m:val="}"/>
                            <m:ctrlPr>
                              <a:rPr lang="en-US" altLang="zh-CN" sz="2000" i="1" dirty="0">
                                <a:latin typeface="Cambria Math" panose="02040503050406030204" pitchFamily="18" charset="0"/>
                                <a:ea typeface="Cambria Math" panose="02040503050406030204" pitchFamily="18" charset="0"/>
                              </a:rPr>
                            </m:ctrlPr>
                          </m:dPr>
                          <m:e>
                            <m:sSup>
                              <m:sSupPr>
                                <m:ctrlPr>
                                  <a:rPr lang="en-US" altLang="zh-CN" sz="2000" i="1" dirty="0">
                                    <a:latin typeface="Cambria Math" panose="02040503050406030204" pitchFamily="18" charset="0"/>
                                    <a:ea typeface="Cambria Math" panose="02040503050406030204" pitchFamily="18" charset="0"/>
                                    <a:cs typeface="Arial" panose="020B0604020202020204" pitchFamily="34" charset="0"/>
                                  </a:rPr>
                                </m:ctrlPr>
                              </m:sSupPr>
                              <m:e>
                                <m:d>
                                  <m:dPr>
                                    <m:ctrlPr>
                                      <a:rPr lang="en-US" altLang="zh-CN" sz="2000" i="1" dirty="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altLang="zh-CN" sz="2000" i="1" dirty="0">
                                            <a:latin typeface="Cambria Math" panose="02040503050406030204" pitchFamily="18" charset="0"/>
                                            <a:ea typeface="Cambria Math" panose="02040503050406030204" pitchFamily="18" charset="0"/>
                                            <a:cs typeface="Arial" panose="020B0604020202020204" pitchFamily="34" charset="0"/>
                                          </a:rPr>
                                        </m:ctrlPr>
                                      </m:accPr>
                                      <m:e>
                                        <m:r>
                                          <a:rPr lang="zh-CN" altLang="en-US" sz="2000" i="1" dirty="0">
                                            <a:latin typeface="Cambria Math" panose="02040503050406030204" pitchFamily="18" charset="0"/>
                                            <a:ea typeface="Cambria Math" panose="02040503050406030204" pitchFamily="18" charset="0"/>
                                            <a:cs typeface="Arial" panose="020B0604020202020204" pitchFamily="34" charset="0"/>
                                          </a:rPr>
                                          <m:t>𝛽</m:t>
                                        </m:r>
                                      </m:e>
                                    </m:acc>
                                    <m:sSup>
                                      <m:sSupPr>
                                        <m:ctrlPr>
                                          <a:rPr lang="en-US" altLang="zh-CN" sz="2000" i="1" dirty="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l-GR" altLang="zh-CN" sz="2000" i="1" dirty="0">
                                            <a:latin typeface="Cambria Math" panose="02040503050406030204" pitchFamily="18" charset="0"/>
                                            <a:ea typeface="Cambria Math" panose="02040503050406030204" pitchFamily="18" charset="0"/>
                                            <a:cs typeface="Arial" panose="020B0604020202020204" pitchFamily="34" charset="0"/>
                                          </a:rPr>
                                          <m:t>Σ</m:t>
                                        </m:r>
                                      </m:e>
                                      <m:sup>
                                        <m:r>
                                          <a:rPr lang="en-US" altLang="zh-CN" sz="2000" i="1" dirty="0">
                                            <a:latin typeface="Cambria Math" panose="02040503050406030204" pitchFamily="18" charset="0"/>
                                            <a:ea typeface="Cambria Math" panose="02040503050406030204" pitchFamily="18" charset="0"/>
                                            <a:cs typeface="Arial" panose="020B0604020202020204" pitchFamily="34" charset="0"/>
                                          </a:rPr>
                                          <m:t>𝑣</m:t>
                                        </m:r>
                                      </m:sup>
                                    </m:sSup>
                                    <m:sSup>
                                      <m:sSupPr>
                                        <m:ctrlPr>
                                          <a:rPr lang="en-US" altLang="zh-CN" sz="2000" i="1" dirty="0">
                                            <a:latin typeface="Cambria Math" panose="02040503050406030204" pitchFamily="18" charset="0"/>
                                            <a:ea typeface="Cambria Math" panose="02040503050406030204" pitchFamily="18" charset="0"/>
                                            <a:cs typeface="Arial" panose="020B0604020202020204" pitchFamily="34" charset="0"/>
                                          </a:rPr>
                                        </m:ctrlPr>
                                      </m:sSupPr>
                                      <m:e>
                                        <m:acc>
                                          <m:accPr>
                                            <m:chr m:val="̆"/>
                                            <m:ctrlPr>
                                              <a:rPr lang="en-US" altLang="zh-CN" sz="2000" i="1" dirty="0">
                                                <a:latin typeface="Cambria Math" panose="02040503050406030204" pitchFamily="18" charset="0"/>
                                                <a:ea typeface="Cambria Math" panose="02040503050406030204" pitchFamily="18" charset="0"/>
                                                <a:cs typeface="Arial" panose="020B0604020202020204" pitchFamily="34" charset="0"/>
                                              </a:rPr>
                                            </m:ctrlPr>
                                          </m:accPr>
                                          <m:e>
                                            <m:r>
                                              <a:rPr lang="el-GR" altLang="zh-CN" sz="2000" i="1" dirty="0">
                                                <a:latin typeface="Cambria Math" panose="02040503050406030204" pitchFamily="18" charset="0"/>
                                              </a:rPr>
                                              <m:t>𝛽</m:t>
                                            </m:r>
                                          </m:e>
                                        </m:acc>
                                      </m:e>
                                      <m:sup>
                                        <m:r>
                                          <a:rPr lang="en-US" altLang="zh-CN" sz="2000" i="1" dirty="0">
                                            <a:latin typeface="Cambria Math" panose="02040503050406030204" pitchFamily="18" charset="0"/>
                                          </a:rPr>
                                          <m:t>𝑇</m:t>
                                        </m:r>
                                      </m:sup>
                                    </m:sSup>
                                    <m:r>
                                      <a:rPr lang="en-US" altLang="zh-CN" sz="2000" i="1" dirty="0">
                                        <a:latin typeface="Cambria Math" panose="02040503050406030204" pitchFamily="18" charset="0"/>
                                      </a:rPr>
                                      <m:t>+</m:t>
                                    </m:r>
                                    <m:sSup>
                                      <m:sSupPr>
                                        <m:ctrlPr>
                                          <a:rPr lang="en-US" altLang="zh-CN" sz="2000" i="1" dirty="0">
                                            <a:latin typeface="Cambria Math" panose="02040503050406030204" pitchFamily="18" charset="0"/>
                                            <a:ea typeface="Cambria Math" panose="02040503050406030204" pitchFamily="18" charset="0"/>
                                          </a:rPr>
                                        </m:ctrlPr>
                                      </m:sSupPr>
                                      <m:e>
                                        <m:acc>
                                          <m:accPr>
                                            <m:chr m:val="̆"/>
                                            <m:ctrlPr>
                                              <a:rPr lang="en-US" altLang="zh-CN" sz="2000" i="1" dirty="0">
                                                <a:latin typeface="Cambria Math" panose="02040503050406030204" pitchFamily="18" charset="0"/>
                                                <a:ea typeface="Cambria Math" panose="02040503050406030204" pitchFamily="18" charset="0"/>
                                                <a:cs typeface="Arial" panose="020B0604020202020204" pitchFamily="34" charset="0"/>
                                              </a:rPr>
                                            </m:ctrlPr>
                                          </m:accPr>
                                          <m:e>
                                            <m:r>
                                              <m:rPr>
                                                <m:sty m:val="p"/>
                                              </m:rPr>
                                              <a:rPr lang="el-GR" altLang="zh-CN" sz="2000" i="1" dirty="0">
                                                <a:latin typeface="Cambria Math" panose="02040503050406030204" pitchFamily="18" charset="0"/>
                                                <a:ea typeface="Cambria Math" panose="02040503050406030204" pitchFamily="18" charset="0"/>
                                                <a:cs typeface="Arial" panose="020B0604020202020204" pitchFamily="34" charset="0"/>
                                              </a:rPr>
                                              <m:t>Σ</m:t>
                                            </m:r>
                                          </m:e>
                                        </m:acc>
                                      </m:e>
                                      <m:sup>
                                        <m:r>
                                          <a:rPr lang="en-US" altLang="zh-CN" sz="2000" i="1" dirty="0">
                                            <a:latin typeface="Cambria Math" panose="02040503050406030204" pitchFamily="18" charset="0"/>
                                            <a:ea typeface="Cambria Math" panose="02040503050406030204" pitchFamily="18" charset="0"/>
                                            <a:cs typeface="Arial" panose="020B0604020202020204" pitchFamily="34" charset="0"/>
                                          </a:rPr>
                                          <m:t>𝑢</m:t>
                                        </m:r>
                                      </m:sup>
                                    </m:sSup>
                                  </m:e>
                                </m:d>
                              </m:e>
                              <m:sup>
                                <m:r>
                                  <a:rPr lang="en-US" altLang="zh-CN" sz="2000" i="1" dirty="0">
                                    <a:latin typeface="Cambria Math" panose="02040503050406030204" pitchFamily="18" charset="0"/>
                                    <a:ea typeface="Cambria Math" panose="02040503050406030204" pitchFamily="18" charset="0"/>
                                    <a:cs typeface="Arial" panose="020B0604020202020204" pitchFamily="34" charset="0"/>
                                  </a:rPr>
                                  <m:t>−1</m:t>
                                </m:r>
                              </m:sup>
                            </m:sSup>
                            <m:d>
                              <m:dPr>
                                <m:ctrlPr>
                                  <a:rPr lang="en-US" altLang="zh-CN" sz="2000" i="1" dirty="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altLang="zh-CN" sz="2000" i="1" dirty="0">
                                        <a:latin typeface="Cambria Math" panose="02040503050406030204" pitchFamily="18" charset="0"/>
                                        <a:ea typeface="Cambria Math" panose="02040503050406030204" pitchFamily="18" charset="0"/>
                                        <a:cs typeface="Arial" panose="020B0604020202020204" pitchFamily="34" charset="0"/>
                                      </a:rPr>
                                    </m:ctrlPr>
                                  </m:accPr>
                                  <m:e>
                                    <m:r>
                                      <a:rPr lang="el-GR" altLang="zh-CN" sz="2000" i="1" dirty="0">
                                        <a:latin typeface="Cambria Math" panose="02040503050406030204" pitchFamily="18" charset="0"/>
                                      </a:rPr>
                                      <m:t>𝛽</m:t>
                                    </m:r>
                                  </m:e>
                                </m:acc>
                                <m:sSup>
                                  <m:sSupPr>
                                    <m:ctrlPr>
                                      <a:rPr lang="en-US" altLang="zh-CN" sz="2000" i="1" dirty="0">
                                        <a:latin typeface="Cambria Math" panose="02040503050406030204" pitchFamily="18" charset="0"/>
                                        <a:ea typeface="Cambria Math" panose="02040503050406030204" pitchFamily="18" charset="0"/>
                                      </a:rPr>
                                    </m:ctrlPr>
                                  </m:sSupPr>
                                  <m:e>
                                    <m:r>
                                      <m:rPr>
                                        <m:sty m:val="p"/>
                                      </m:rPr>
                                      <a:rPr lang="el-GR" altLang="zh-CN" sz="2000" i="1" dirty="0">
                                        <a:latin typeface="Cambria Math" panose="02040503050406030204" pitchFamily="18" charset="0"/>
                                        <a:ea typeface="Cambria Math" panose="02040503050406030204" pitchFamily="18" charset="0"/>
                                      </a:rPr>
                                      <m:t>Σ</m:t>
                                    </m:r>
                                  </m:e>
                                  <m:sup>
                                    <m:r>
                                      <a:rPr lang="en-US" altLang="zh-CN" sz="2000" i="1" dirty="0">
                                        <a:latin typeface="Cambria Math" panose="02040503050406030204" pitchFamily="18" charset="0"/>
                                        <a:ea typeface="Cambria Math" panose="02040503050406030204" pitchFamily="18" charset="0"/>
                                      </a:rPr>
                                      <m:t>𝑣</m:t>
                                    </m:r>
                                  </m:sup>
                                </m:sSup>
                                <m:sSub>
                                  <m:sSubPr>
                                    <m:ctrlPr>
                                      <a:rPr lang="en-US" altLang="zh-CN" sz="2000" i="1" dirty="0">
                                        <a:latin typeface="Cambria Math" panose="02040503050406030204" pitchFamily="18" charset="0"/>
                                        <a:ea typeface="Cambria Math" panose="02040503050406030204" pitchFamily="18" charset="0"/>
                                      </a:rPr>
                                    </m:ctrlPr>
                                  </m:sSubPr>
                                  <m:e>
                                    <m:r>
                                      <a:rPr lang="en-US" altLang="zh-CN" sz="2000" i="1" dirty="0">
                                        <a:latin typeface="Cambria Math" panose="02040503050406030204" pitchFamily="18" charset="0"/>
                                        <a:ea typeface="Cambria Math" panose="02040503050406030204" pitchFamily="18" charset="0"/>
                                      </a:rPr>
                                      <m:t>𝑒</m:t>
                                    </m:r>
                                  </m:e>
                                  <m:sub>
                                    <m:r>
                                      <a:rPr lang="en-US" altLang="zh-CN" sz="2000" i="1" dirty="0">
                                        <a:latin typeface="Cambria Math" panose="02040503050406030204" pitchFamily="18" charset="0"/>
                                        <a:ea typeface="Cambria Math" panose="02040503050406030204" pitchFamily="18" charset="0"/>
                                      </a:rPr>
                                      <m:t>1</m:t>
                                    </m:r>
                                  </m:sub>
                                </m:sSub>
                              </m:e>
                            </m:d>
                          </m:e>
                        </m:d>
                      </m:e>
                      <m:sup>
                        <m:r>
                          <a:rPr lang="en-US" altLang="zh-CN" sz="2000" b="0" i="1" dirty="0" smtClean="0">
                            <a:latin typeface="Cambria Math" panose="02040503050406030204" pitchFamily="18" charset="0"/>
                            <a:ea typeface="Cambria Math" panose="02040503050406030204" pitchFamily="18" charset="0"/>
                          </a:rPr>
                          <m:t>𝑇</m:t>
                        </m:r>
                      </m:sup>
                    </m:sSup>
                    <m:acc>
                      <m:accPr>
                        <m:chr m:val="̆"/>
                        <m:ctrlPr>
                          <a:rPr lang="en-US" altLang="zh-CN" sz="2000" i="1" dirty="0">
                            <a:latin typeface="Cambria Math" panose="02040503050406030204" pitchFamily="18" charset="0"/>
                            <a:ea typeface="Cambria Math" panose="02040503050406030204" pitchFamily="18" charset="0"/>
                            <a:cs typeface="Arial" panose="020B0604020202020204" pitchFamily="34" charset="0"/>
                          </a:rPr>
                        </m:ctrlPr>
                      </m:accPr>
                      <m:e>
                        <m:r>
                          <a:rPr lang="el-GR" altLang="zh-CN" sz="2000" i="1" dirty="0">
                            <a:latin typeface="Cambria Math" panose="02040503050406030204" pitchFamily="18" charset="0"/>
                          </a:rPr>
                          <m:t>𝛽</m:t>
                        </m:r>
                      </m:e>
                    </m:acc>
                    <m:r>
                      <a:rPr lang="el-GR" altLang="zh-CN" sz="2000" i="1" dirty="0">
                        <a:latin typeface="Cambria Math" panose="02040503050406030204" pitchFamily="18" charset="0"/>
                      </a:rPr>
                      <m:t>𝛾</m:t>
                    </m:r>
                  </m:oMath>
                </a14:m>
                <a:endParaRPr lang="en-US" altLang="zh-CN" sz="2000" dirty="0">
                  <a:latin typeface="Arial" panose="020B0604020202020204" pitchFamily="34" charset="0"/>
                  <a:ea typeface="Cambria Math" panose="02040503050406030204" pitchFamily="18" charset="0"/>
                  <a:cs typeface="Arial" panose="020B0604020202020204" pitchFamily="34" charset="0"/>
                </a:endParaRPr>
              </a:p>
              <a:p>
                <a:pPr>
                  <a:lnSpc>
                    <a:spcPct val="150000"/>
                  </a:lnSpc>
                </a:pPr>
                <a:r>
                  <a:rPr lang="en-US" altLang="zh-CN" sz="2000" dirty="0">
                    <a:latin typeface="Arial" panose="020B0604020202020204" pitchFamily="34" charset="0"/>
                    <a:ea typeface="Cambria Math" panose="02040503050406030204" pitchFamily="18" charset="0"/>
                    <a:cs typeface="Arial" panose="020B0604020202020204" pitchFamily="34" charset="0"/>
                  </a:rPr>
                  <a:t> If the assets are chosen to be </a:t>
                </a:r>
                <a14:m>
                  <m:oMath xmlns:m="http://schemas.openxmlformats.org/officeDocument/2006/math">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𝑝</m:t>
                    </m:r>
                  </m:oMath>
                </a14:m>
                <a:r>
                  <a:rPr lang="en-US" altLang="zh-CN" sz="2000" dirty="0">
                    <a:latin typeface="Arial" panose="020B0604020202020204" pitchFamily="34" charset="0"/>
                    <a:ea typeface="Cambria Math" panose="02040503050406030204" pitchFamily="18" charset="0"/>
                    <a:cs typeface="Arial" panose="020B0604020202020204" pitchFamily="34" charset="0"/>
                  </a:rPr>
                  <a:t> portfolios that (a) are well diversified (so that </a:t>
                </a:r>
                <a14:m>
                  <m:oMath xmlns:m="http://schemas.openxmlformats.org/officeDocument/2006/math">
                    <m:sSup>
                      <m:sSupPr>
                        <m:ctrlPr>
                          <a:rPr lang="en-US" altLang="zh-CN" sz="2000" i="1" dirty="0" smtClean="0">
                            <a:latin typeface="Cambria Math" panose="02040503050406030204" pitchFamily="18" charset="0"/>
                            <a:ea typeface="Cambria Math" panose="02040503050406030204" pitchFamily="18" charset="0"/>
                          </a:rPr>
                        </m:ctrlPr>
                      </m:sSupPr>
                      <m:e>
                        <m:acc>
                          <m:accPr>
                            <m:chr m:val="̆"/>
                            <m:ctrlPr>
                              <a:rPr lang="en-US" altLang="zh-CN" sz="2000" i="1" dirty="0">
                                <a:latin typeface="Cambria Math" panose="02040503050406030204" pitchFamily="18" charset="0"/>
                                <a:ea typeface="Cambria Math" panose="02040503050406030204" pitchFamily="18" charset="0"/>
                                <a:cs typeface="Arial" panose="020B0604020202020204" pitchFamily="34" charset="0"/>
                              </a:rPr>
                            </m:ctrlPr>
                          </m:accPr>
                          <m:e>
                            <m:r>
                              <m:rPr>
                                <m:sty m:val="p"/>
                              </m:rPr>
                              <a:rPr lang="el-GR" altLang="zh-CN" sz="2000" i="1" dirty="0">
                                <a:latin typeface="Cambria Math" panose="02040503050406030204" pitchFamily="18" charset="0"/>
                                <a:ea typeface="Cambria Math" panose="02040503050406030204" pitchFamily="18" charset="0"/>
                                <a:cs typeface="Arial" panose="020B0604020202020204" pitchFamily="34" charset="0"/>
                              </a:rPr>
                              <m:t>Σ</m:t>
                            </m:r>
                          </m:e>
                        </m:acc>
                      </m:e>
                      <m:sup>
                        <m:r>
                          <a:rPr lang="en-US" altLang="zh-CN" sz="2000" i="1" dirty="0">
                            <a:latin typeface="Cambria Math" panose="02040503050406030204" pitchFamily="18" charset="0"/>
                            <a:ea typeface="Cambria Math" panose="02040503050406030204" pitchFamily="18" charset="0"/>
                            <a:cs typeface="Arial" panose="020B0604020202020204" pitchFamily="34" charset="0"/>
                          </a:rPr>
                          <m:t>𝑢</m:t>
                        </m:r>
                      </m:sup>
                    </m:sSup>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 0</m:t>
                    </m:r>
                  </m:oMath>
                </a14:m>
                <a:r>
                  <a:rPr lang="en-US" altLang="zh-CN" sz="2000" dirty="0">
                    <a:latin typeface="Arial" panose="020B0604020202020204" pitchFamily="34" charset="0"/>
                    <a:ea typeface="Cambria Math" panose="02040503050406030204" pitchFamily="18" charset="0"/>
                    <a:cs typeface="Arial" panose="020B0604020202020204" pitchFamily="34" charset="0"/>
                  </a:rPr>
                  <a:t>), and (b) fully span the true factors </a:t>
                </a:r>
                <a14:m>
                  <m:oMath xmlns:m="http://schemas.openxmlformats.org/officeDocument/2006/math">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𝑣</m:t>
                        </m:r>
                      </m:e>
                      <m: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𝑡</m:t>
                        </m:r>
                      </m:sub>
                    </m:sSub>
                  </m:oMath>
                </a14:m>
                <a:r>
                  <a:rPr lang="en-US" altLang="zh-CN" sz="2000" dirty="0">
                    <a:latin typeface="Arial" panose="020B0604020202020204" pitchFamily="34" charset="0"/>
                    <a:ea typeface="Cambria Math" panose="02040503050406030204" pitchFamily="18" charset="0"/>
                    <a:cs typeface="Arial" panose="020B0604020202020204" pitchFamily="34" charset="0"/>
                  </a:rPr>
                  <a:t>, so that </a:t>
                </a:r>
                <a14:m>
                  <m:oMath xmlns:m="http://schemas.openxmlformats.org/officeDocument/2006/math">
                    <m:acc>
                      <m:accPr>
                        <m:chr m:val="̆"/>
                        <m:ctrlPr>
                          <a:rPr lang="en-US" altLang="zh-CN" sz="2000" i="1" dirty="0">
                            <a:latin typeface="Cambria Math" panose="02040503050406030204" pitchFamily="18" charset="0"/>
                            <a:ea typeface="Cambria Math" panose="02040503050406030204" pitchFamily="18" charset="0"/>
                            <a:cs typeface="Arial" panose="020B0604020202020204" pitchFamily="34" charset="0"/>
                          </a:rPr>
                        </m:ctrlPr>
                      </m:accPr>
                      <m:e>
                        <m:r>
                          <a:rPr lang="el-GR" altLang="zh-CN" sz="2000" i="1" dirty="0">
                            <a:latin typeface="Cambria Math" panose="02040503050406030204" pitchFamily="18" charset="0"/>
                          </a:rPr>
                          <m:t>𝛽</m:t>
                        </m:r>
                      </m:e>
                    </m:acc>
                  </m:oMath>
                </a14:m>
                <a:r>
                  <a:rPr lang="en-US" altLang="zh-CN" sz="2000" dirty="0">
                    <a:latin typeface="Arial" panose="020B0604020202020204" pitchFamily="34" charset="0"/>
                    <a:ea typeface="Cambria Math" panose="02040503050406030204" pitchFamily="18" charset="0"/>
                    <a:cs typeface="Arial" panose="020B0604020202020204" pitchFamily="34" charset="0"/>
                  </a:rPr>
                  <a:t> is invertible and </a:t>
                </a:r>
                <a14:m>
                  <m:oMath xmlns:m="http://schemas.openxmlformats.org/officeDocument/2006/math">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𝑣</m:t>
                        </m:r>
                      </m:e>
                      <m: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𝑡</m:t>
                        </m:r>
                      </m:sub>
                    </m:s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pPr>
                      <m:e>
                        <m:acc>
                          <m:accPr>
                            <m:chr m:val="̆"/>
                            <m:ctrlPr>
                              <a:rPr lang="en-US" altLang="zh-CN" sz="2000" i="1" dirty="0">
                                <a:latin typeface="Cambria Math" panose="02040503050406030204" pitchFamily="18" charset="0"/>
                                <a:ea typeface="Cambria Math" panose="02040503050406030204" pitchFamily="18" charset="0"/>
                                <a:cs typeface="Arial" panose="020B0604020202020204" pitchFamily="34" charset="0"/>
                              </a:rPr>
                            </m:ctrlPr>
                          </m:accPr>
                          <m:e>
                            <m:r>
                              <a:rPr lang="el-GR" altLang="zh-CN" sz="2000" i="1" dirty="0">
                                <a:latin typeface="Cambria Math" panose="02040503050406030204" pitchFamily="18" charset="0"/>
                              </a:rPr>
                              <m:t>𝛽</m:t>
                            </m:r>
                          </m:e>
                        </m:acc>
                      </m:e>
                      <m:sup>
                        <m:r>
                          <a:rPr lang="en-US" altLang="zh-CN" sz="2000" b="0" i="1" dirty="0" smtClean="0">
                            <a:latin typeface="Cambria Math" panose="02040503050406030204" pitchFamily="18" charset="0"/>
                          </a:rPr>
                          <m:t>−</m:t>
                        </m:r>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1</m:t>
                        </m:r>
                      </m:sup>
                    </m:sSup>
                    <m:sSub>
                      <m:sSubPr>
                        <m:ctrlPr>
                          <a:rPr lang="en-US" altLang="zh-CN" sz="2000" i="1" dirty="0">
                            <a:latin typeface="Cambria Math" panose="02040503050406030204" pitchFamily="18" charset="0"/>
                            <a:ea typeface="Cambria Math" panose="02040503050406030204" pitchFamily="18" charset="0"/>
                            <a:cs typeface="Arial" panose="020B0604020202020204" pitchFamily="34" charset="0"/>
                          </a:rPr>
                        </m:ctrlPr>
                      </m:sSubPr>
                      <m:e>
                        <m:acc>
                          <m:accPr>
                            <m:chr m:val="̆"/>
                            <m:ctrlPr>
                              <a:rPr lang="en-US" altLang="zh-CN" sz="2000" i="1" dirty="0">
                                <a:latin typeface="Cambria Math" panose="02040503050406030204" pitchFamily="18" charset="0"/>
                                <a:ea typeface="Cambria Math" panose="02040503050406030204" pitchFamily="18" charset="0"/>
                                <a:cs typeface="Arial" panose="020B0604020202020204" pitchFamily="34" charset="0"/>
                              </a:rPr>
                            </m:ctrlPr>
                          </m:accPr>
                          <m:e>
                            <m:r>
                              <a:rPr lang="en-US" altLang="zh-CN" sz="2000" i="1" dirty="0">
                                <a:latin typeface="Cambria Math" panose="02040503050406030204" pitchFamily="18" charset="0"/>
                                <a:ea typeface="Cambria Math" panose="02040503050406030204" pitchFamily="18" charset="0"/>
                                <a:cs typeface="Arial" panose="020B0604020202020204" pitchFamily="34" charset="0"/>
                              </a:rPr>
                              <m:t>𝑟</m:t>
                            </m:r>
                          </m:e>
                        </m:acc>
                      </m:e>
                      <m:sub>
                        <m:r>
                          <a:rPr lang="en-US" altLang="zh-CN" sz="2000" i="1" dirty="0">
                            <a:latin typeface="Cambria Math" panose="02040503050406030204" pitchFamily="18" charset="0"/>
                            <a:ea typeface="Cambria Math" panose="02040503050406030204" pitchFamily="18" charset="0"/>
                            <a:cs typeface="Arial" panose="020B0604020202020204" pitchFamily="34" charset="0"/>
                          </a:rPr>
                          <m:t>𝑡</m:t>
                        </m:r>
                      </m:sub>
                    </m:sSub>
                  </m:oMath>
                </a14:m>
                <a:endParaRPr lang="en-US" altLang="zh-CN" sz="2000" dirty="0">
                  <a:latin typeface="Arial" panose="020B0604020202020204" pitchFamily="34" charset="0"/>
                  <a:ea typeface="Cambria Math" panose="02040503050406030204" pitchFamily="18" charset="0"/>
                  <a:cs typeface="Arial" panose="020B0604020202020204" pitchFamily="34" charset="0"/>
                </a:endParaRPr>
              </a:p>
              <a:p>
                <a:pPr>
                  <a:lnSpc>
                    <a:spcPct val="150000"/>
                  </a:lnSpc>
                </a:pPr>
                <a:r>
                  <a:rPr lang="en-US" altLang="zh-CN" sz="2000" dirty="0">
                    <a:latin typeface="Arial" panose="020B0604020202020204" pitchFamily="34" charset="0"/>
                    <a:ea typeface="Cambria Math" panose="02040503050406030204" pitchFamily="18" charset="0"/>
                    <a:cs typeface="Arial" panose="020B0604020202020204" pitchFamily="34" charset="0"/>
                  </a:rPr>
                  <a:t>If both conditions hold, we indeed have </a:t>
                </a:r>
                <a14:m>
                  <m:oMath xmlns:m="http://schemas.openxmlformats.org/officeDocument/2006/math">
                    <m:sSubSup>
                      <m:sSubSup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SupPr>
                      <m:e>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𝛾</m:t>
                        </m:r>
                      </m:e>
                      <m: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𝑔</m:t>
                        </m:r>
                      </m:sub>
                      <m:sup>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𝑀𝑃</m:t>
                        </m:r>
                      </m:sup>
                    </m:sSubSup>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𝛾</m:t>
                        </m:r>
                      </m:e>
                      <m: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1</m:t>
                        </m:r>
                      </m:sub>
                    </m:sSub>
                  </m:oMath>
                </a14:m>
                <a:endParaRPr lang="en-US" altLang="zh-CN"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8" name="内容占位符 2">
                <a:extLst>
                  <a:ext uri="{FF2B5EF4-FFF2-40B4-BE49-F238E27FC236}">
                    <a16:creationId xmlns:a16="http://schemas.microsoft.com/office/drawing/2014/main" id="{62BB2DDE-FA80-4CB0-8129-804C7171C4FD}"/>
                  </a:ext>
                </a:extLst>
              </p:cNvPr>
              <p:cNvSpPr>
                <a:spLocks noGrp="1" noRot="1" noChangeAspect="1" noMove="1" noResize="1" noEditPoints="1" noAdjustHandles="1" noChangeArrowheads="1" noChangeShapeType="1" noTextEdit="1"/>
              </p:cNvSpPr>
              <p:nvPr>
                <p:ph idx="1"/>
              </p:nvPr>
            </p:nvSpPr>
            <p:spPr>
              <a:xfrm>
                <a:off x="467360" y="1325563"/>
                <a:ext cx="8310879" cy="5030788"/>
              </a:xfrm>
              <a:blipFill>
                <a:blip r:embed="rId2"/>
                <a:stretch>
                  <a:fillRect l="-660"/>
                </a:stretch>
              </a:blipFill>
            </p:spPr>
            <p:txBody>
              <a:bodyPr/>
              <a:lstStyle/>
              <a:p>
                <a:r>
                  <a:rPr lang="zh-CN" altLang="en-US">
                    <a:noFill/>
                  </a:rPr>
                  <a:t> </a:t>
                </a:r>
              </a:p>
            </p:txBody>
          </p:sp>
        </mc:Fallback>
      </mc:AlternateContent>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43822068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en-US" altLang="zh-CN" dirty="0">
                <a:latin typeface="Arial" panose="020B0604020202020204" pitchFamily="34" charset="0"/>
                <a:cs typeface="Arial" panose="020B0604020202020204" pitchFamily="34" charset="0"/>
              </a:rPr>
              <a:t> Measurement Error Bias</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137</a:t>
            </a:fld>
            <a:endParaRPr lang="zh-CN" altLang="en-US"/>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0" y="1325563"/>
                <a:ext cx="8310879" cy="5030788"/>
              </a:xfrm>
            </p:spPr>
            <p:txBody>
              <a:bodyPr>
                <a:normAutofit/>
              </a:bodyPr>
              <a:lstStyle/>
              <a:p>
                <a:pPr>
                  <a:lnSpc>
                    <a:spcPct val="150000"/>
                  </a:lnSpc>
                </a:pPr>
                <a:r>
                  <a:rPr lang="en-US" altLang="zh-CN" sz="2000" dirty="0">
                    <a:latin typeface="Arial" panose="020B0604020202020204" pitchFamily="34" charset="0"/>
                    <a:ea typeface="Cambria Math" panose="02040503050406030204" pitchFamily="18" charset="0"/>
                    <a:cs typeface="Arial" panose="020B0604020202020204" pitchFamily="34" charset="0"/>
                  </a:rPr>
                  <a:t>Suppose that the econometrician can only observe </a:t>
                </a:r>
                <a14:m>
                  <m:oMath xmlns:m="http://schemas.openxmlformats.org/officeDocument/2006/math">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𝑔</m:t>
                        </m:r>
                      </m:e>
                      <m: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𝑡</m:t>
                        </m:r>
                      </m:sub>
                    </m:sSub>
                    <m:r>
                      <a:rPr lang="en-US" altLang="zh-CN" sz="2000" i="1" dirty="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dirty="0">
                            <a:latin typeface="Cambria Math" panose="02040503050406030204" pitchFamily="18" charset="0"/>
                            <a:ea typeface="Cambria Math" panose="02040503050406030204" pitchFamily="18" charset="0"/>
                            <a:cs typeface="Arial" panose="020B0604020202020204" pitchFamily="34" charset="0"/>
                          </a:rPr>
                          <m:t>𝑣</m:t>
                        </m:r>
                      </m:e>
                      <m:sub>
                        <m:r>
                          <a:rPr lang="en-US" altLang="zh-CN" sz="2000" i="1" dirty="0">
                            <a:latin typeface="Cambria Math" panose="02040503050406030204" pitchFamily="18" charset="0"/>
                            <a:ea typeface="Cambria Math" panose="02040503050406030204" pitchFamily="18" charset="0"/>
                            <a:cs typeface="Arial" panose="020B0604020202020204" pitchFamily="34" charset="0"/>
                          </a:rPr>
                          <m:t>1</m:t>
                        </m:r>
                        <m:r>
                          <a:rPr lang="en-US" altLang="zh-CN" sz="2000" i="1" dirty="0">
                            <a:latin typeface="Cambria Math" panose="02040503050406030204" pitchFamily="18" charset="0"/>
                            <a:ea typeface="Cambria Math" panose="02040503050406030204" pitchFamily="18" charset="0"/>
                            <a:cs typeface="Arial" panose="020B0604020202020204" pitchFamily="34" charset="0"/>
                          </a:rPr>
                          <m:t>𝑡</m:t>
                        </m:r>
                      </m:sub>
                    </m:sSub>
                    <m:r>
                      <a:rPr lang="en-US" altLang="zh-CN" sz="2000" i="1" dirty="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dirty="0" err="1" smtClean="0">
                            <a:latin typeface="Cambria Math" panose="02040503050406030204" pitchFamily="18" charset="0"/>
                            <a:ea typeface="Cambria Math" panose="02040503050406030204" pitchFamily="18" charset="0"/>
                            <a:cs typeface="Arial" panose="020B0604020202020204" pitchFamily="34" charset="0"/>
                          </a:rPr>
                          <m:t>𝑧</m:t>
                        </m:r>
                      </m:e>
                      <m:sub>
                        <m:r>
                          <a:rPr lang="en-US" altLang="zh-CN" sz="2000" i="1" dirty="0" err="1" smtClean="0">
                            <a:latin typeface="Cambria Math" panose="02040503050406030204" pitchFamily="18" charset="0"/>
                            <a:ea typeface="Cambria Math" panose="02040503050406030204" pitchFamily="18" charset="0"/>
                            <a:cs typeface="Arial" panose="020B0604020202020204" pitchFamily="34" charset="0"/>
                          </a:rPr>
                          <m:t>𝑡</m:t>
                        </m:r>
                      </m:sub>
                    </m:sSub>
                  </m:oMath>
                </a14:m>
                <a:r>
                  <a:rPr lang="en-US" altLang="zh-CN" sz="2000" dirty="0">
                    <a:latin typeface="Arial" panose="020B0604020202020204" pitchFamily="34" charset="0"/>
                    <a:ea typeface="Cambria Math" panose="02040503050406030204" pitchFamily="18" charset="0"/>
                    <a:cs typeface="Arial" panose="020B0604020202020204" pitchFamily="34" charset="0"/>
                  </a:rPr>
                  <a:t>, where </a:t>
                </a:r>
                <a14:m>
                  <m:oMath xmlns:m="http://schemas.openxmlformats.org/officeDocument/2006/math">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𝑧</m:t>
                        </m:r>
                      </m:e>
                      <m: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𝑡</m:t>
                        </m:r>
                      </m:sub>
                    </m:sSub>
                  </m:oMath>
                </a14:m>
                <a:r>
                  <a:rPr lang="en-US" altLang="zh-CN" sz="2000" dirty="0">
                    <a:latin typeface="Arial" panose="020B0604020202020204" pitchFamily="34" charset="0"/>
                    <a:ea typeface="Cambria Math" panose="02040503050406030204" pitchFamily="18" charset="0"/>
                    <a:cs typeface="Arial" panose="020B0604020202020204" pitchFamily="34" charset="0"/>
                  </a:rPr>
                  <a:t> is measurement error orthogonal to the factors, but potentially correlated with </a:t>
                </a:r>
                <a14:m>
                  <m:oMath xmlns:m="http://schemas.openxmlformats.org/officeDocument/2006/math">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𝑢</m:t>
                        </m:r>
                      </m:e>
                      <m: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𝑡</m:t>
                        </m:r>
                      </m:sub>
                    </m:sSub>
                  </m:oMath>
                </a14:m>
                <a:r>
                  <a:rPr lang="en-US" altLang="zh-CN" sz="2000" dirty="0">
                    <a:latin typeface="Arial" panose="020B0604020202020204" pitchFamily="34" charset="0"/>
                    <a:ea typeface="Cambria Math" panose="02040503050406030204" pitchFamily="18" charset="0"/>
                    <a:cs typeface="Arial" panose="020B0604020202020204" pitchFamily="34" charset="0"/>
                  </a:rPr>
                  <a:t>. Measurement error in </a:t>
                </a:r>
                <a14:m>
                  <m:oMath xmlns:m="http://schemas.openxmlformats.org/officeDocument/2006/math">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𝑔</m:t>
                        </m:r>
                      </m:e>
                      <m: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𝑡</m:t>
                        </m:r>
                      </m:sub>
                    </m:s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ea typeface="Cambria Math" panose="02040503050406030204" pitchFamily="18" charset="0"/>
                    <a:cs typeface="Arial" panose="020B0604020202020204" pitchFamily="34" charset="0"/>
                  </a:rPr>
                  <a:t>adds another source of bias to the standard estimators.</a:t>
                </a:r>
              </a:p>
              <a:p>
                <a:pPr>
                  <a:lnSpc>
                    <a:spcPct val="150000"/>
                  </a:lnSpc>
                </a:pPr>
                <a14:m>
                  <m:oMath xmlns:m="http://schemas.openxmlformats.org/officeDocument/2006/math">
                    <m:sSubSup>
                      <m:sSubSup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SupPr>
                      <m:e>
                        <m:r>
                          <a:rPr lang="el-GR" altLang="zh-CN" sz="2000" i="1" dirty="0" smtClean="0">
                            <a:latin typeface="Cambria Math" panose="02040503050406030204" pitchFamily="18" charset="0"/>
                            <a:ea typeface="Cambria Math" panose="02040503050406030204" pitchFamily="18" charset="0"/>
                            <a:cs typeface="Arial" panose="020B0604020202020204" pitchFamily="34" charset="0"/>
                          </a:rPr>
                          <m:t>𝛾</m:t>
                        </m:r>
                      </m:e>
                      <m:sub>
                        <m:r>
                          <a:rPr lang="en-US" altLang="zh-CN" sz="2000" i="1" dirty="0" err="1" smtClean="0">
                            <a:latin typeface="Cambria Math" panose="02040503050406030204" pitchFamily="18" charset="0"/>
                            <a:ea typeface="Cambria Math" panose="02040503050406030204" pitchFamily="18" charset="0"/>
                            <a:cs typeface="Arial" panose="020B0604020202020204" pitchFamily="34" charset="0"/>
                          </a:rPr>
                          <m:t>𝑔</m:t>
                        </m:r>
                      </m:sub>
                      <m:sup>
                        <m:r>
                          <a:rPr lang="en-US" altLang="zh-CN" sz="2000" i="1" dirty="0" err="1" smtClean="0">
                            <a:latin typeface="Cambria Math" panose="02040503050406030204" pitchFamily="18" charset="0"/>
                            <a:ea typeface="Cambria Math" panose="02040503050406030204" pitchFamily="18" charset="0"/>
                            <a:cs typeface="Arial" panose="020B0604020202020204" pitchFamily="34" charset="0"/>
                          </a:rPr>
                          <m:t>𝑀𝑃</m:t>
                        </m:r>
                      </m:sup>
                    </m:sSubSup>
                    <m:r>
                      <a:rPr lang="en-US" altLang="zh-CN" sz="2000" i="1" dirty="0">
                        <a:latin typeface="Cambria Math" panose="02040503050406030204" pitchFamily="18" charset="0"/>
                        <a:ea typeface="Cambria Math" panose="02040503050406030204" pitchFamily="18" charset="0"/>
                        <a:cs typeface="Arial" panose="020B0604020202020204" pitchFamily="34" charset="0"/>
                      </a:rPr>
                      <m:t>=</m:t>
                    </m:r>
                    <m:sSup>
                      <m:sSup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pPr>
                      <m:e>
                        <m:d>
                          <m:d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dPr>
                          <m:e>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dirty="0" err="1" smtClean="0">
                                    <a:latin typeface="Cambria Math" panose="02040503050406030204" pitchFamily="18" charset="0"/>
                                    <a:ea typeface="Cambria Math" panose="02040503050406030204" pitchFamily="18" charset="0"/>
                                    <a:cs typeface="Arial" panose="020B0604020202020204" pitchFamily="34" charset="0"/>
                                  </a:rPr>
                                  <m:t>𝑤</m:t>
                                </m:r>
                              </m:e>
                              <m:sub>
                                <m:r>
                                  <a:rPr lang="en-US" altLang="zh-CN" sz="2000" i="1" dirty="0" err="1" smtClean="0">
                                    <a:latin typeface="Cambria Math" panose="02040503050406030204" pitchFamily="18" charset="0"/>
                                    <a:ea typeface="Cambria Math" panose="02040503050406030204" pitchFamily="18" charset="0"/>
                                    <a:cs typeface="Arial" panose="020B0604020202020204" pitchFamily="34" charset="0"/>
                                  </a:rPr>
                                  <m:t>𝑔</m:t>
                                </m:r>
                              </m:sub>
                            </m:sSub>
                          </m:e>
                        </m:d>
                      </m:e>
                      <m:sup>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𝑇</m:t>
                        </m:r>
                      </m:sup>
                    </m:sSup>
                    <m:r>
                      <a:rPr lang="en-US" altLang="zh-CN" sz="2000" i="1" dirty="0">
                        <a:latin typeface="Cambria Math" panose="02040503050406030204" pitchFamily="18" charset="0"/>
                        <a:ea typeface="Cambria Math" panose="02040503050406030204" pitchFamily="18" charset="0"/>
                        <a:cs typeface="Arial" panose="020B0604020202020204" pitchFamily="34" charset="0"/>
                      </a:rPr>
                      <m:t>𝐸</m:t>
                    </m:r>
                    <m:d>
                      <m:dPr>
                        <m:ctrlPr>
                          <a:rPr lang="en-US" altLang="zh-CN" sz="2000" i="1" dirty="0">
                            <a:latin typeface="Cambria Math" panose="02040503050406030204" pitchFamily="18" charset="0"/>
                            <a:ea typeface="Cambria Math" panose="02040503050406030204" pitchFamily="18" charset="0"/>
                            <a:cs typeface="Arial" panose="020B0604020202020204" pitchFamily="34" charset="0"/>
                          </a:rPr>
                        </m:ctrlPr>
                      </m:dPr>
                      <m:e>
                        <m:sSub>
                          <m:sSubPr>
                            <m:ctrlPr>
                              <a:rPr lang="en-US" altLang="zh-CN" sz="2000" i="1" dirty="0">
                                <a:latin typeface="Cambria Math" panose="02040503050406030204" pitchFamily="18" charset="0"/>
                                <a:ea typeface="Cambria Math" panose="02040503050406030204" pitchFamily="18" charset="0"/>
                                <a:cs typeface="Arial" panose="020B0604020202020204" pitchFamily="34" charset="0"/>
                              </a:rPr>
                            </m:ctrlPr>
                          </m:sSubPr>
                          <m:e>
                            <m:acc>
                              <m:accPr>
                                <m:chr m:val="̆"/>
                                <m:ctrlPr>
                                  <a:rPr lang="en-US" altLang="zh-CN" sz="2000" i="1" dirty="0">
                                    <a:latin typeface="Cambria Math" panose="02040503050406030204" pitchFamily="18" charset="0"/>
                                    <a:ea typeface="Cambria Math" panose="02040503050406030204" pitchFamily="18" charset="0"/>
                                    <a:cs typeface="Arial" panose="020B0604020202020204" pitchFamily="34" charset="0"/>
                                  </a:rPr>
                                </m:ctrlPr>
                              </m:accPr>
                              <m:e>
                                <m:r>
                                  <a:rPr lang="en-US" altLang="zh-CN" sz="2000" i="1" dirty="0">
                                    <a:latin typeface="Cambria Math" panose="02040503050406030204" pitchFamily="18" charset="0"/>
                                    <a:ea typeface="Cambria Math" panose="02040503050406030204" pitchFamily="18" charset="0"/>
                                    <a:cs typeface="Arial" panose="020B0604020202020204" pitchFamily="34" charset="0"/>
                                  </a:rPr>
                                  <m:t>𝑟</m:t>
                                </m:r>
                              </m:e>
                            </m:acc>
                          </m:e>
                          <m:sub>
                            <m:r>
                              <a:rPr lang="en-US" altLang="zh-CN" sz="2000" i="1" dirty="0">
                                <a:latin typeface="Cambria Math" panose="02040503050406030204" pitchFamily="18" charset="0"/>
                                <a:ea typeface="Cambria Math" panose="02040503050406030204" pitchFamily="18" charset="0"/>
                                <a:cs typeface="Arial" panose="020B0604020202020204" pitchFamily="34" charset="0"/>
                              </a:rPr>
                              <m:t>𝑡</m:t>
                            </m:r>
                          </m:sub>
                        </m:sSub>
                      </m:e>
                    </m:d>
                    <m:r>
                      <a:rPr lang="en-US" altLang="zh-CN" sz="2000" b="0" i="0" dirty="0"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altLang="zh-CN" sz="2000" b="0" i="1" dirty="0" smtClean="0">
                            <a:latin typeface="Cambria Math" panose="02040503050406030204" pitchFamily="18" charset="0"/>
                            <a:ea typeface="Cambria Math" panose="02040503050406030204" pitchFamily="18" charset="0"/>
                          </a:rPr>
                        </m:ctrlPr>
                      </m:sSupPr>
                      <m:e>
                        <m:d>
                          <m:dPr>
                            <m:begChr m:val="{"/>
                            <m:endChr m:val="}"/>
                            <m:ctrlPr>
                              <a:rPr lang="en-US" altLang="zh-CN" sz="2000" i="1" dirty="0">
                                <a:latin typeface="Cambria Math" panose="02040503050406030204" pitchFamily="18" charset="0"/>
                                <a:ea typeface="Cambria Math" panose="02040503050406030204" pitchFamily="18" charset="0"/>
                              </a:rPr>
                            </m:ctrlPr>
                          </m:dPr>
                          <m:e>
                            <m:sSup>
                              <m:sSupPr>
                                <m:ctrlPr>
                                  <a:rPr lang="en-US" altLang="zh-CN" sz="2000" i="1" dirty="0">
                                    <a:latin typeface="Cambria Math" panose="02040503050406030204" pitchFamily="18" charset="0"/>
                                    <a:ea typeface="Cambria Math" panose="02040503050406030204" pitchFamily="18" charset="0"/>
                                    <a:cs typeface="Arial" panose="020B0604020202020204" pitchFamily="34" charset="0"/>
                                  </a:rPr>
                                </m:ctrlPr>
                              </m:sSupPr>
                              <m:e>
                                <m:d>
                                  <m:dPr>
                                    <m:ctrlPr>
                                      <a:rPr lang="en-US" altLang="zh-CN" sz="2000" i="1" dirty="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altLang="zh-CN" sz="2000" i="1" dirty="0">
                                            <a:latin typeface="Cambria Math" panose="02040503050406030204" pitchFamily="18" charset="0"/>
                                            <a:ea typeface="Cambria Math" panose="02040503050406030204" pitchFamily="18" charset="0"/>
                                            <a:cs typeface="Arial" panose="020B0604020202020204" pitchFamily="34" charset="0"/>
                                          </a:rPr>
                                        </m:ctrlPr>
                                      </m:accPr>
                                      <m:e>
                                        <m:r>
                                          <a:rPr lang="zh-CN" altLang="en-US" sz="2000" i="1" dirty="0">
                                            <a:latin typeface="Cambria Math" panose="02040503050406030204" pitchFamily="18" charset="0"/>
                                            <a:ea typeface="Cambria Math" panose="02040503050406030204" pitchFamily="18" charset="0"/>
                                            <a:cs typeface="Arial" panose="020B0604020202020204" pitchFamily="34" charset="0"/>
                                          </a:rPr>
                                          <m:t>𝛽</m:t>
                                        </m:r>
                                      </m:e>
                                    </m:acc>
                                    <m:sSup>
                                      <m:sSupPr>
                                        <m:ctrlPr>
                                          <a:rPr lang="en-US" altLang="zh-CN" sz="2000" i="1" dirty="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l-GR" altLang="zh-CN" sz="2000" i="1" dirty="0">
                                            <a:latin typeface="Cambria Math" panose="02040503050406030204" pitchFamily="18" charset="0"/>
                                            <a:ea typeface="Cambria Math" panose="02040503050406030204" pitchFamily="18" charset="0"/>
                                            <a:cs typeface="Arial" panose="020B0604020202020204" pitchFamily="34" charset="0"/>
                                          </a:rPr>
                                          <m:t>Σ</m:t>
                                        </m:r>
                                      </m:e>
                                      <m:sup>
                                        <m:r>
                                          <a:rPr lang="en-US" altLang="zh-CN" sz="2000" i="1" dirty="0">
                                            <a:latin typeface="Cambria Math" panose="02040503050406030204" pitchFamily="18" charset="0"/>
                                            <a:ea typeface="Cambria Math" panose="02040503050406030204" pitchFamily="18" charset="0"/>
                                            <a:cs typeface="Arial" panose="020B0604020202020204" pitchFamily="34" charset="0"/>
                                          </a:rPr>
                                          <m:t>𝑣</m:t>
                                        </m:r>
                                      </m:sup>
                                    </m:sSup>
                                    <m:sSup>
                                      <m:sSupPr>
                                        <m:ctrlPr>
                                          <a:rPr lang="en-US" altLang="zh-CN" sz="2000" i="1" dirty="0">
                                            <a:latin typeface="Cambria Math" panose="02040503050406030204" pitchFamily="18" charset="0"/>
                                            <a:ea typeface="Cambria Math" panose="02040503050406030204" pitchFamily="18" charset="0"/>
                                            <a:cs typeface="Arial" panose="020B0604020202020204" pitchFamily="34" charset="0"/>
                                          </a:rPr>
                                        </m:ctrlPr>
                                      </m:sSupPr>
                                      <m:e>
                                        <m:acc>
                                          <m:accPr>
                                            <m:chr m:val="̆"/>
                                            <m:ctrlPr>
                                              <a:rPr lang="en-US" altLang="zh-CN" sz="2000" i="1" dirty="0">
                                                <a:latin typeface="Cambria Math" panose="02040503050406030204" pitchFamily="18" charset="0"/>
                                                <a:ea typeface="Cambria Math" panose="02040503050406030204" pitchFamily="18" charset="0"/>
                                                <a:cs typeface="Arial" panose="020B0604020202020204" pitchFamily="34" charset="0"/>
                                              </a:rPr>
                                            </m:ctrlPr>
                                          </m:accPr>
                                          <m:e>
                                            <m:r>
                                              <a:rPr lang="el-GR" altLang="zh-CN" sz="2000" i="1" dirty="0">
                                                <a:latin typeface="Cambria Math" panose="02040503050406030204" pitchFamily="18" charset="0"/>
                                              </a:rPr>
                                              <m:t>𝛽</m:t>
                                            </m:r>
                                          </m:e>
                                        </m:acc>
                                      </m:e>
                                      <m:sup>
                                        <m:r>
                                          <a:rPr lang="en-US" altLang="zh-CN" sz="2000" i="1" dirty="0">
                                            <a:latin typeface="Cambria Math" panose="02040503050406030204" pitchFamily="18" charset="0"/>
                                          </a:rPr>
                                          <m:t>𝑇</m:t>
                                        </m:r>
                                      </m:sup>
                                    </m:sSup>
                                    <m:r>
                                      <a:rPr lang="en-US" altLang="zh-CN" sz="2000" i="1" dirty="0">
                                        <a:latin typeface="Cambria Math" panose="02040503050406030204" pitchFamily="18" charset="0"/>
                                      </a:rPr>
                                      <m:t>+</m:t>
                                    </m:r>
                                    <m:sSup>
                                      <m:sSupPr>
                                        <m:ctrlPr>
                                          <a:rPr lang="en-US" altLang="zh-CN" sz="2000" i="1" dirty="0">
                                            <a:latin typeface="Cambria Math" panose="02040503050406030204" pitchFamily="18" charset="0"/>
                                            <a:ea typeface="Cambria Math" panose="02040503050406030204" pitchFamily="18" charset="0"/>
                                          </a:rPr>
                                        </m:ctrlPr>
                                      </m:sSupPr>
                                      <m:e>
                                        <m:acc>
                                          <m:accPr>
                                            <m:chr m:val="̆"/>
                                            <m:ctrlPr>
                                              <a:rPr lang="en-US" altLang="zh-CN" sz="2000" i="1" dirty="0">
                                                <a:latin typeface="Cambria Math" panose="02040503050406030204" pitchFamily="18" charset="0"/>
                                                <a:ea typeface="Cambria Math" panose="02040503050406030204" pitchFamily="18" charset="0"/>
                                                <a:cs typeface="Arial" panose="020B0604020202020204" pitchFamily="34" charset="0"/>
                                              </a:rPr>
                                            </m:ctrlPr>
                                          </m:accPr>
                                          <m:e>
                                            <m:r>
                                              <m:rPr>
                                                <m:sty m:val="p"/>
                                              </m:rPr>
                                              <a:rPr lang="el-GR" altLang="zh-CN" sz="2000" i="1" dirty="0">
                                                <a:latin typeface="Cambria Math" panose="02040503050406030204" pitchFamily="18" charset="0"/>
                                                <a:ea typeface="Cambria Math" panose="02040503050406030204" pitchFamily="18" charset="0"/>
                                                <a:cs typeface="Arial" panose="020B0604020202020204" pitchFamily="34" charset="0"/>
                                              </a:rPr>
                                              <m:t>Σ</m:t>
                                            </m:r>
                                          </m:e>
                                        </m:acc>
                                      </m:e>
                                      <m:sup>
                                        <m:r>
                                          <a:rPr lang="en-US" altLang="zh-CN" sz="2000" i="1" dirty="0">
                                            <a:latin typeface="Cambria Math" panose="02040503050406030204" pitchFamily="18" charset="0"/>
                                            <a:ea typeface="Cambria Math" panose="02040503050406030204" pitchFamily="18" charset="0"/>
                                            <a:cs typeface="Arial" panose="020B0604020202020204" pitchFamily="34" charset="0"/>
                                          </a:rPr>
                                          <m:t>𝑢</m:t>
                                        </m:r>
                                      </m:sup>
                                    </m:sSup>
                                  </m:e>
                                </m:d>
                              </m:e>
                              <m:sup>
                                <m:r>
                                  <a:rPr lang="en-US" altLang="zh-CN" sz="2000" i="1" dirty="0">
                                    <a:latin typeface="Cambria Math" panose="02040503050406030204" pitchFamily="18" charset="0"/>
                                    <a:ea typeface="Cambria Math" panose="02040503050406030204" pitchFamily="18" charset="0"/>
                                    <a:cs typeface="Arial" panose="020B0604020202020204" pitchFamily="34" charset="0"/>
                                  </a:rPr>
                                  <m:t>−1</m:t>
                                </m:r>
                              </m:sup>
                            </m:sSup>
                            <m:d>
                              <m:dPr>
                                <m:ctrlPr>
                                  <a:rPr lang="en-US" altLang="zh-CN" sz="2000" i="1" dirty="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altLang="zh-CN" sz="2000" i="1" dirty="0">
                                        <a:latin typeface="Cambria Math" panose="02040503050406030204" pitchFamily="18" charset="0"/>
                                        <a:ea typeface="Cambria Math" panose="02040503050406030204" pitchFamily="18" charset="0"/>
                                        <a:cs typeface="Arial" panose="020B0604020202020204" pitchFamily="34" charset="0"/>
                                      </a:rPr>
                                    </m:ctrlPr>
                                  </m:accPr>
                                  <m:e>
                                    <m:r>
                                      <a:rPr lang="el-GR" altLang="zh-CN" sz="2000" i="1" dirty="0">
                                        <a:latin typeface="Cambria Math" panose="02040503050406030204" pitchFamily="18" charset="0"/>
                                      </a:rPr>
                                      <m:t>𝛽</m:t>
                                    </m:r>
                                  </m:e>
                                </m:acc>
                                <m:sSup>
                                  <m:sSupPr>
                                    <m:ctrlPr>
                                      <a:rPr lang="en-US" altLang="zh-CN" sz="2000" i="1" dirty="0">
                                        <a:latin typeface="Cambria Math" panose="02040503050406030204" pitchFamily="18" charset="0"/>
                                        <a:ea typeface="Cambria Math" panose="02040503050406030204" pitchFamily="18" charset="0"/>
                                      </a:rPr>
                                    </m:ctrlPr>
                                  </m:sSupPr>
                                  <m:e>
                                    <m:r>
                                      <m:rPr>
                                        <m:sty m:val="p"/>
                                      </m:rPr>
                                      <a:rPr lang="el-GR" altLang="zh-CN" sz="2000" i="1" dirty="0">
                                        <a:latin typeface="Cambria Math" panose="02040503050406030204" pitchFamily="18" charset="0"/>
                                        <a:ea typeface="Cambria Math" panose="02040503050406030204" pitchFamily="18" charset="0"/>
                                      </a:rPr>
                                      <m:t>Σ</m:t>
                                    </m:r>
                                  </m:e>
                                  <m:sup>
                                    <m:r>
                                      <a:rPr lang="en-US" altLang="zh-CN" sz="2000" i="1" dirty="0">
                                        <a:latin typeface="Cambria Math" panose="02040503050406030204" pitchFamily="18" charset="0"/>
                                        <a:ea typeface="Cambria Math" panose="02040503050406030204" pitchFamily="18" charset="0"/>
                                      </a:rPr>
                                      <m:t>𝑣</m:t>
                                    </m:r>
                                  </m:sup>
                                </m:sSup>
                                <m:sSub>
                                  <m:sSubPr>
                                    <m:ctrlPr>
                                      <a:rPr lang="en-US" altLang="zh-CN" sz="2000" i="1" dirty="0">
                                        <a:latin typeface="Cambria Math" panose="02040503050406030204" pitchFamily="18" charset="0"/>
                                        <a:ea typeface="Cambria Math" panose="02040503050406030204" pitchFamily="18" charset="0"/>
                                      </a:rPr>
                                    </m:ctrlPr>
                                  </m:sSubPr>
                                  <m:e>
                                    <m:r>
                                      <a:rPr lang="en-US" altLang="zh-CN" sz="2000" i="1" dirty="0">
                                        <a:latin typeface="Cambria Math" panose="02040503050406030204" pitchFamily="18" charset="0"/>
                                        <a:ea typeface="Cambria Math" panose="02040503050406030204" pitchFamily="18" charset="0"/>
                                      </a:rPr>
                                      <m:t>𝑒</m:t>
                                    </m:r>
                                  </m:e>
                                  <m:sub>
                                    <m:r>
                                      <a:rPr lang="en-US" altLang="zh-CN" sz="2000" i="1" dirty="0">
                                        <a:latin typeface="Cambria Math" panose="02040503050406030204" pitchFamily="18" charset="0"/>
                                        <a:ea typeface="Cambria Math" panose="02040503050406030204" pitchFamily="18" charset="0"/>
                                      </a:rPr>
                                      <m:t>1</m:t>
                                    </m:r>
                                  </m:sub>
                                </m:sSub>
                                <m:r>
                                  <a:rPr lang="en-US" altLang="zh-CN" sz="2000" b="0" i="1" dirty="0" smtClean="0">
                                    <a:latin typeface="Cambria Math" panose="02040503050406030204" pitchFamily="18" charset="0"/>
                                    <a:ea typeface="Cambria Math" panose="02040503050406030204" pitchFamily="18" charset="0"/>
                                  </a:rPr>
                                  <m:t>+</m:t>
                                </m:r>
                                <m:sSup>
                                  <m:sSupPr>
                                    <m:ctrlPr>
                                      <a:rPr lang="en-US" altLang="zh-CN" sz="2000" i="1" dirty="0">
                                        <a:latin typeface="Cambria Math" panose="02040503050406030204" pitchFamily="18" charset="0"/>
                                        <a:ea typeface="Cambria Math" panose="02040503050406030204" pitchFamily="18" charset="0"/>
                                      </a:rPr>
                                    </m:ctrlPr>
                                  </m:sSupPr>
                                  <m:e>
                                    <m:acc>
                                      <m:accPr>
                                        <m:chr m:val="̆"/>
                                        <m:ctrlPr>
                                          <a:rPr lang="en-US" altLang="zh-CN" sz="2000" i="1" dirty="0">
                                            <a:latin typeface="Cambria Math" panose="02040503050406030204" pitchFamily="18" charset="0"/>
                                            <a:ea typeface="Cambria Math" panose="02040503050406030204" pitchFamily="18" charset="0"/>
                                            <a:cs typeface="Arial" panose="020B0604020202020204" pitchFamily="34" charset="0"/>
                                          </a:rPr>
                                        </m:ctrlPr>
                                      </m:accPr>
                                      <m:e>
                                        <m:r>
                                          <m:rPr>
                                            <m:sty m:val="p"/>
                                          </m:rPr>
                                          <a:rPr lang="el-GR" altLang="zh-CN" sz="2000" i="1" dirty="0">
                                            <a:latin typeface="Cambria Math" panose="02040503050406030204" pitchFamily="18" charset="0"/>
                                            <a:ea typeface="Cambria Math" panose="02040503050406030204" pitchFamily="18" charset="0"/>
                                            <a:cs typeface="Arial" panose="020B0604020202020204" pitchFamily="34" charset="0"/>
                                          </a:rPr>
                                          <m:t>Σ</m:t>
                                        </m:r>
                                      </m:e>
                                    </m:acc>
                                  </m:e>
                                  <m:sup>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𝑧</m:t>
                                    </m:r>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altLang="zh-CN" sz="2000" i="1" dirty="0">
                                        <a:latin typeface="Cambria Math" panose="02040503050406030204" pitchFamily="18" charset="0"/>
                                        <a:ea typeface="Cambria Math" panose="02040503050406030204" pitchFamily="18" charset="0"/>
                                        <a:cs typeface="Arial" panose="020B0604020202020204" pitchFamily="34" charset="0"/>
                                      </a:rPr>
                                      <m:t>𝑢</m:t>
                                    </m:r>
                                  </m:sup>
                                </m:sSup>
                              </m:e>
                            </m:d>
                          </m:e>
                        </m:d>
                      </m:e>
                      <m:sup>
                        <m:r>
                          <a:rPr lang="en-US" altLang="zh-CN" sz="2000" b="0" i="1" dirty="0" smtClean="0">
                            <a:latin typeface="Cambria Math" panose="02040503050406030204" pitchFamily="18" charset="0"/>
                            <a:ea typeface="Cambria Math" panose="02040503050406030204" pitchFamily="18" charset="0"/>
                          </a:rPr>
                          <m:t>𝑇</m:t>
                        </m:r>
                      </m:sup>
                    </m:sSup>
                    <m:acc>
                      <m:accPr>
                        <m:chr m:val="̆"/>
                        <m:ctrlPr>
                          <a:rPr lang="en-US" altLang="zh-CN" sz="2000" i="1" dirty="0">
                            <a:latin typeface="Cambria Math" panose="02040503050406030204" pitchFamily="18" charset="0"/>
                            <a:ea typeface="Cambria Math" panose="02040503050406030204" pitchFamily="18" charset="0"/>
                            <a:cs typeface="Arial" panose="020B0604020202020204" pitchFamily="34" charset="0"/>
                          </a:rPr>
                        </m:ctrlPr>
                      </m:accPr>
                      <m:e>
                        <m:r>
                          <a:rPr lang="el-GR" altLang="zh-CN" sz="2000" i="1" dirty="0">
                            <a:latin typeface="Cambria Math" panose="02040503050406030204" pitchFamily="18" charset="0"/>
                          </a:rPr>
                          <m:t>𝛽</m:t>
                        </m:r>
                      </m:e>
                    </m:acc>
                    <m:r>
                      <a:rPr lang="el-GR" altLang="zh-CN" sz="2000" i="1" dirty="0">
                        <a:latin typeface="Cambria Math" panose="02040503050406030204" pitchFamily="18" charset="0"/>
                      </a:rPr>
                      <m:t>𝛾</m:t>
                    </m:r>
                    <m:r>
                      <a:rPr lang="el-GR" altLang="zh-CN" sz="2000" i="1" dirty="0" smtClean="0">
                        <a:latin typeface="Cambria Math" panose="02040503050406030204" pitchFamily="18" charset="0"/>
                        <a:ea typeface="Cambria Math" panose="02040503050406030204" pitchFamily="18" charset="0"/>
                      </a:rPr>
                      <m:t>≠</m:t>
                    </m:r>
                    <m:sSub>
                      <m:sSubPr>
                        <m:ctrlPr>
                          <a:rPr lang="en-US" altLang="zh-CN" sz="2000" b="0" i="1" dirty="0" smtClean="0">
                            <a:latin typeface="Cambria Math" panose="02040503050406030204" pitchFamily="18" charset="0"/>
                            <a:ea typeface="Cambria Math" panose="02040503050406030204" pitchFamily="18" charset="0"/>
                          </a:rPr>
                        </m:ctrlPr>
                      </m:sSubPr>
                      <m:e>
                        <m:r>
                          <a:rPr lang="zh-CN" altLang="el-GR" sz="2000" i="1" dirty="0" smtClean="0">
                            <a:latin typeface="Cambria Math" panose="02040503050406030204" pitchFamily="18" charset="0"/>
                            <a:ea typeface="Cambria Math" panose="02040503050406030204" pitchFamily="18" charset="0"/>
                          </a:rPr>
                          <m:t>𝛾</m:t>
                        </m:r>
                      </m:e>
                      <m:sub>
                        <m:r>
                          <a:rPr lang="en-US" altLang="zh-CN" sz="2000" b="0" i="1" dirty="0" smtClean="0">
                            <a:latin typeface="Cambria Math" panose="02040503050406030204" pitchFamily="18" charset="0"/>
                            <a:ea typeface="Cambria Math" panose="02040503050406030204" pitchFamily="18" charset="0"/>
                          </a:rPr>
                          <m:t>1</m:t>
                        </m:r>
                      </m:sub>
                    </m:sSub>
                  </m:oMath>
                </a14:m>
                <a:endParaRPr lang="en-US" altLang="zh-CN" sz="2000" dirty="0">
                  <a:latin typeface="Arial" panose="020B0604020202020204" pitchFamily="34" charset="0"/>
                  <a:ea typeface="Cambria Math" panose="02040503050406030204" pitchFamily="18" charset="0"/>
                  <a:cs typeface="Arial" panose="020B0604020202020204" pitchFamily="34" charset="0"/>
                </a:endParaRPr>
              </a:p>
              <a:p>
                <a:pPr>
                  <a:lnSpc>
                    <a:spcPct val="150000"/>
                  </a:lnSpc>
                </a:pPr>
                <a:r>
                  <a:rPr lang="en-US" altLang="zh-CN" sz="2000" dirty="0">
                    <a:latin typeface="Arial" panose="020B0604020202020204" pitchFamily="34" charset="0"/>
                    <a:ea typeface="Cambria Math" panose="02040503050406030204" pitchFamily="18" charset="0"/>
                    <a:cs typeface="Arial" panose="020B0604020202020204" pitchFamily="34" charset="0"/>
                  </a:rPr>
                  <a:t>Thus, measurement error </a:t>
                </a:r>
                <a14:m>
                  <m:oMath xmlns:m="http://schemas.openxmlformats.org/officeDocument/2006/math">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𝑧</m:t>
                        </m:r>
                      </m:e>
                      <m: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𝑡</m:t>
                        </m:r>
                      </m:sub>
                    </m:sSub>
                    <m:r>
                      <a:rPr lang="en-US" altLang="zh-CN" sz="2000" i="1" dirty="0">
                        <a:latin typeface="Cambria Math" panose="02040503050406030204" pitchFamily="18" charset="0"/>
                        <a:ea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ea typeface="Cambria Math" panose="02040503050406030204" pitchFamily="18" charset="0"/>
                    <a:cs typeface="Arial" panose="020B0604020202020204" pitchFamily="34" charset="0"/>
                  </a:rPr>
                  <a:t>can introduce a bias in the mimicking-portfolio estimator, unless idiosyncratic errors </a:t>
                </a:r>
                <a14:m>
                  <m:oMath xmlns:m="http://schemas.openxmlformats.org/officeDocument/2006/math">
                    <m:sSub>
                      <m:sSubPr>
                        <m:ctrlPr>
                          <a:rPr lang="en-US" altLang="zh-CN" sz="2000" i="1" dirty="0">
                            <a:latin typeface="Cambria Math" panose="02040503050406030204" pitchFamily="18" charset="0"/>
                            <a:ea typeface="Cambria Math" panose="02040503050406030204" pitchFamily="18" charset="0"/>
                            <a:cs typeface="Arial" panose="020B0604020202020204" pitchFamily="34" charset="0"/>
                          </a:rPr>
                        </m:ctrlPr>
                      </m:sSubPr>
                      <m:e>
                        <m:acc>
                          <m:accPr>
                            <m:chr m:val="̆"/>
                            <m:ctrlPr>
                              <a:rPr lang="en-US" altLang="zh-CN" sz="2000" i="1" dirty="0">
                                <a:latin typeface="Cambria Math" panose="02040503050406030204" pitchFamily="18" charset="0"/>
                                <a:ea typeface="Cambria Math" panose="02040503050406030204" pitchFamily="18" charset="0"/>
                                <a:cs typeface="Arial" panose="020B0604020202020204" pitchFamily="34" charset="0"/>
                              </a:rPr>
                            </m:ctrlPr>
                          </m:accPr>
                          <m:e>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𝑢</m:t>
                            </m:r>
                          </m:e>
                        </m:acc>
                      </m:e>
                      <m:sub>
                        <m:r>
                          <a:rPr lang="en-US" altLang="zh-CN" sz="2000" i="1" dirty="0">
                            <a:latin typeface="Cambria Math" panose="02040503050406030204" pitchFamily="18" charset="0"/>
                            <a:ea typeface="Cambria Math" panose="02040503050406030204" pitchFamily="18" charset="0"/>
                            <a:cs typeface="Arial" panose="020B0604020202020204" pitchFamily="34" charset="0"/>
                          </a:rPr>
                          <m:t>𝑡</m:t>
                        </m:r>
                      </m:sub>
                    </m:sSub>
                    <m:r>
                      <a:rPr lang="en-US" altLang="zh-CN" sz="2000" i="1" dirty="0">
                        <a:latin typeface="Cambria Math" panose="02040503050406030204" pitchFamily="18" charset="0"/>
                        <a:ea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ea typeface="Cambria Math" panose="02040503050406030204" pitchFamily="18" charset="0"/>
                    <a:cs typeface="Arial" panose="020B0604020202020204" pitchFamily="34" charset="0"/>
                  </a:rPr>
                  <a:t>in the spanning assets are uncorrelated with </a:t>
                </a:r>
                <a14:m>
                  <m:oMath xmlns:m="http://schemas.openxmlformats.org/officeDocument/2006/math">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𝑧</m:t>
                        </m:r>
                      </m:e>
                      <m: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𝑡</m:t>
                        </m:r>
                      </m:sub>
                    </m:sSub>
                  </m:oMath>
                </a14:m>
                <a:r>
                  <a:rPr lang="en-US" altLang="zh-CN" sz="2000" dirty="0">
                    <a:latin typeface="Arial" panose="020B0604020202020204" pitchFamily="34" charset="0"/>
                    <a:ea typeface="Cambria Math" panose="02040503050406030204" pitchFamily="18" charset="0"/>
                    <a:cs typeface="Arial" panose="020B0604020202020204" pitchFamily="34" charset="0"/>
                  </a:rPr>
                  <a:t>.</a:t>
                </a:r>
              </a:p>
            </p:txBody>
          </p:sp>
        </mc:Choice>
        <mc:Fallback xmlns="">
          <p:sp>
            <p:nvSpPr>
              <p:cNvPr id="8" name="内容占位符 2">
                <a:extLst>
                  <a:ext uri="{FF2B5EF4-FFF2-40B4-BE49-F238E27FC236}">
                    <a16:creationId xmlns:a16="http://schemas.microsoft.com/office/drawing/2014/main" id="{62BB2DDE-FA80-4CB0-8129-804C7171C4FD}"/>
                  </a:ext>
                </a:extLst>
              </p:cNvPr>
              <p:cNvSpPr>
                <a:spLocks noGrp="1" noRot="1" noChangeAspect="1" noMove="1" noResize="1" noEditPoints="1" noAdjustHandles="1" noChangeArrowheads="1" noChangeShapeType="1" noTextEdit="1"/>
              </p:cNvSpPr>
              <p:nvPr>
                <p:ph idx="1"/>
              </p:nvPr>
            </p:nvSpPr>
            <p:spPr>
              <a:xfrm>
                <a:off x="467360" y="1325563"/>
                <a:ext cx="8310879" cy="5030788"/>
              </a:xfrm>
              <a:blipFill>
                <a:blip r:embed="rId2"/>
                <a:stretch>
                  <a:fillRect l="-660"/>
                </a:stretch>
              </a:blipFill>
            </p:spPr>
            <p:txBody>
              <a:bodyPr/>
              <a:lstStyle/>
              <a:p>
                <a:r>
                  <a:rPr lang="zh-CN" altLang="en-US">
                    <a:noFill/>
                  </a:rPr>
                  <a:t> </a:t>
                </a:r>
              </a:p>
            </p:txBody>
          </p:sp>
        </mc:Fallback>
      </mc:AlternateContent>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3949779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en-US" altLang="zh-CN" dirty="0">
                <a:latin typeface="Arial" panose="020B0604020202020204" pitchFamily="34" charset="0"/>
                <a:cs typeface="Arial" panose="020B0604020202020204" pitchFamily="34" charset="0"/>
              </a:rPr>
              <a:t> Methodology</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138</a:t>
            </a:fld>
            <a:endParaRPr lang="zh-CN" altLang="en-US"/>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0" y="1325563"/>
                <a:ext cx="8371840" cy="5030788"/>
              </a:xfrm>
            </p:spPr>
            <p:txBody>
              <a:bodyPr>
                <a:normAutofit/>
              </a:bodyPr>
              <a:lstStyle/>
              <a:p>
                <a:pPr>
                  <a:lnSpc>
                    <a:spcPct val="150000"/>
                  </a:lnSpc>
                </a:pPr>
                <a:r>
                  <a:rPr lang="en-US" altLang="zh-CN" sz="2000" dirty="0">
                    <a:latin typeface="Arial" panose="020B0604020202020204" pitchFamily="34" charset="0"/>
                    <a:ea typeface="Cambria Math" panose="02040503050406030204" pitchFamily="18" charset="0"/>
                    <a:cs typeface="Arial" panose="020B0604020202020204" pitchFamily="34" charset="0"/>
                  </a:rPr>
                  <a:t>In this section we present our </a:t>
                </a:r>
                <a:r>
                  <a:rPr lang="en-US" altLang="zh-CN" sz="2000" dirty="0">
                    <a:solidFill>
                      <a:srgbClr val="FF0000"/>
                    </a:solidFill>
                    <a:latin typeface="Arial" panose="020B0604020202020204" pitchFamily="34" charset="0"/>
                    <a:ea typeface="Cambria Math" panose="02040503050406030204" pitchFamily="18" charset="0"/>
                    <a:cs typeface="Arial" panose="020B0604020202020204" pitchFamily="34" charset="0"/>
                  </a:rPr>
                  <a:t>three-pass </a:t>
                </a:r>
                <a:r>
                  <a:rPr lang="en-US" altLang="zh-CN" sz="2000" dirty="0">
                    <a:latin typeface="Arial" panose="020B0604020202020204" pitchFamily="34" charset="0"/>
                    <a:ea typeface="Cambria Math" panose="02040503050406030204" pitchFamily="18" charset="0"/>
                    <a:cs typeface="Arial" panose="020B0604020202020204" pitchFamily="34" charset="0"/>
                  </a:rPr>
                  <a:t>risk premia estimator, which tackles both the omitted variable and measurement error biases in estimating risk premia in linear factor models.</a:t>
                </a: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US" altLang="zh-CN" sz="2000" b="0" i="1" dirty="0" smtClean="0">
                              <a:latin typeface="Cambria Math" panose="02040503050406030204" pitchFamily="18" charset="0"/>
                            </a:rPr>
                          </m:ctrlPr>
                        </m:sSubPr>
                        <m:e>
                          <m:r>
                            <a:rPr lang="en-US" altLang="zh-CN" sz="2000" i="1" dirty="0" smtClean="0">
                              <a:latin typeface="Cambria Math" panose="02040503050406030204" pitchFamily="18" charset="0"/>
                            </a:rPr>
                            <m:t>𝑟</m:t>
                          </m:r>
                        </m:e>
                        <m:sub>
                          <m:r>
                            <a:rPr lang="en-US" altLang="zh-CN" sz="2000" i="1" dirty="0" smtClean="0">
                              <a:latin typeface="Cambria Math" panose="02040503050406030204" pitchFamily="18" charset="0"/>
                            </a:rPr>
                            <m:t>𝑡</m:t>
                          </m:r>
                        </m:sub>
                      </m:sSub>
                      <m:r>
                        <a:rPr lang="en-US" altLang="zh-CN" sz="2000" i="1" dirty="0" smtClean="0">
                          <a:latin typeface="Cambria Math" panose="02040503050406030204" pitchFamily="18" charset="0"/>
                        </a:rPr>
                        <m:t> = </m:t>
                      </m:r>
                      <m:r>
                        <a:rPr lang="el-GR" altLang="zh-CN" sz="2000" i="1" dirty="0" smtClean="0">
                          <a:latin typeface="Cambria Math" panose="02040503050406030204" pitchFamily="18" charset="0"/>
                        </a:rPr>
                        <m:t>𝛽𝛾</m:t>
                      </m:r>
                      <m:r>
                        <a:rPr lang="el-GR" altLang="zh-CN" sz="2000" i="1" dirty="0" smtClean="0">
                          <a:latin typeface="Cambria Math" panose="02040503050406030204" pitchFamily="18" charset="0"/>
                        </a:rPr>
                        <m:t> + </m:t>
                      </m:r>
                      <m:r>
                        <a:rPr lang="el-GR" altLang="zh-CN" sz="2000" i="1" dirty="0" smtClean="0">
                          <a:latin typeface="Cambria Math" panose="02040503050406030204" pitchFamily="18" charset="0"/>
                        </a:rPr>
                        <m:t>𝛽</m:t>
                      </m:r>
                      <m:sSub>
                        <m:sSubPr>
                          <m:ctrlPr>
                            <a:rPr lang="en-US" altLang="zh-CN" sz="2000" b="0" i="1" dirty="0" smtClean="0">
                              <a:latin typeface="Cambria Math" panose="02040503050406030204" pitchFamily="18" charset="0"/>
                            </a:rPr>
                          </m:ctrlPr>
                        </m:sSubPr>
                        <m:e>
                          <m:r>
                            <a:rPr lang="en-US" altLang="zh-CN" sz="2000" i="1" dirty="0" err="1" smtClean="0">
                              <a:latin typeface="Cambria Math" panose="02040503050406030204" pitchFamily="18" charset="0"/>
                            </a:rPr>
                            <m:t>𝑣</m:t>
                          </m:r>
                        </m:e>
                        <m:sub>
                          <m:r>
                            <a:rPr lang="en-US" altLang="zh-CN" sz="2000" i="1" dirty="0" err="1" smtClean="0">
                              <a:latin typeface="Cambria Math" panose="02040503050406030204" pitchFamily="18" charset="0"/>
                            </a:rPr>
                            <m:t>𝑡</m:t>
                          </m:r>
                        </m:sub>
                      </m:sSub>
                      <m:r>
                        <a:rPr lang="en-US" altLang="zh-CN" sz="2000" i="1" dirty="0" smtClean="0">
                          <a:latin typeface="Cambria Math" panose="02040503050406030204" pitchFamily="18" charset="0"/>
                        </a:rPr>
                        <m:t> + </m:t>
                      </m:r>
                      <m:sSub>
                        <m:sSubPr>
                          <m:ctrlPr>
                            <a:rPr lang="en-US" altLang="zh-CN" sz="2000" b="0" i="1" dirty="0" smtClean="0">
                              <a:latin typeface="Cambria Math" panose="02040503050406030204" pitchFamily="18" charset="0"/>
                            </a:rPr>
                          </m:ctrlPr>
                        </m:sSubPr>
                        <m:e>
                          <m:r>
                            <a:rPr lang="en-US" altLang="zh-CN" sz="2000" i="1" dirty="0" err="1" smtClean="0">
                              <a:latin typeface="Cambria Math" panose="02040503050406030204" pitchFamily="18" charset="0"/>
                            </a:rPr>
                            <m:t>𝑢</m:t>
                          </m:r>
                        </m:e>
                        <m:sub>
                          <m:r>
                            <a:rPr lang="en-US" altLang="zh-CN" sz="2000" i="1" dirty="0" err="1" smtClean="0">
                              <a:latin typeface="Cambria Math" panose="02040503050406030204" pitchFamily="18" charset="0"/>
                            </a:rPr>
                            <m:t>𝑡</m:t>
                          </m:r>
                        </m:sub>
                      </m:sSub>
                    </m:oMath>
                  </m:oMathPara>
                </a14:m>
                <a:endParaRPr lang="en-US" altLang="zh-CN" sz="2000" dirty="0">
                  <a:latin typeface="Arial" panose="020B0604020202020204" pitchFamily="34" charset="0"/>
                  <a:ea typeface="Cambria Math" panose="02040503050406030204" pitchFamily="18" charset="0"/>
                  <a:cs typeface="Arial" panose="020B0604020202020204" pitchFamily="34" charset="0"/>
                </a:endParaRPr>
              </a:p>
              <a:p>
                <a:pPr>
                  <a:lnSpc>
                    <a:spcPct val="150000"/>
                  </a:lnSpc>
                </a:pPr>
                <a:r>
                  <a:rPr lang="en-US" altLang="zh-CN" sz="2000" dirty="0">
                    <a:latin typeface="Arial" panose="020B0604020202020204" pitchFamily="34" charset="0"/>
                    <a:ea typeface="Cambria Math" panose="02040503050406030204" pitchFamily="18" charset="0"/>
                    <a:cs typeface="Arial" panose="020B0604020202020204" pitchFamily="34" charset="0"/>
                  </a:rPr>
                  <a:t>Call </a:t>
                </a:r>
                <a14:m>
                  <m:oMath xmlns:m="http://schemas.openxmlformats.org/officeDocument/2006/math">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𝑔</m:t>
                        </m:r>
                      </m:e>
                      <m: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𝑡</m:t>
                        </m:r>
                      </m:sub>
                    </m:sSub>
                  </m:oMath>
                </a14:m>
                <a:r>
                  <a:rPr lang="en-US" altLang="zh-CN" sz="2000" dirty="0">
                    <a:latin typeface="Arial" panose="020B0604020202020204" pitchFamily="34" charset="0"/>
                    <a:ea typeface="Cambria Math" panose="02040503050406030204" pitchFamily="18" charset="0"/>
                    <a:cs typeface="Arial" panose="020B0604020202020204" pitchFamily="34" charset="0"/>
                  </a:rPr>
                  <a:t> a set of d observable (tradable or </a:t>
                </a:r>
                <a:r>
                  <a:rPr lang="en-US" altLang="zh-CN" sz="2000" dirty="0" err="1">
                    <a:latin typeface="Arial" panose="020B0604020202020204" pitchFamily="34" charset="0"/>
                    <a:ea typeface="Cambria Math" panose="02040503050406030204" pitchFamily="18" charset="0"/>
                    <a:cs typeface="Arial" panose="020B0604020202020204" pitchFamily="34" charset="0"/>
                  </a:rPr>
                  <a:t>nontradable</a:t>
                </a:r>
                <a:r>
                  <a:rPr lang="en-US" altLang="zh-CN" sz="2000" dirty="0">
                    <a:latin typeface="Arial" panose="020B0604020202020204" pitchFamily="34" charset="0"/>
                    <a:ea typeface="Cambria Math" panose="02040503050406030204" pitchFamily="18" charset="0"/>
                    <a:cs typeface="Arial" panose="020B0604020202020204" pitchFamily="34" charset="0"/>
                  </a:rPr>
                  <a:t>) factors whose risk premia we aim to estimate. </a:t>
                </a:r>
                <a14:m>
                  <m:oMath xmlns:m="http://schemas.openxmlformats.org/officeDocument/2006/math">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𝑔</m:t>
                        </m:r>
                      </m:e>
                      <m: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𝑡</m:t>
                        </m:r>
                      </m:sub>
                    </m:sSub>
                  </m:oMath>
                </a14:m>
                <a:r>
                  <a:rPr lang="en-US" altLang="zh-CN" sz="2000" dirty="0">
                    <a:latin typeface="Arial" panose="020B0604020202020204" pitchFamily="34" charset="0"/>
                    <a:ea typeface="Cambria Math" panose="02040503050406030204" pitchFamily="18" charset="0"/>
                    <a:cs typeface="Arial" panose="020B0604020202020204" pitchFamily="34" charset="0"/>
                  </a:rPr>
                  <a:t> is related to the factors </a:t>
                </a:r>
                <a14:m>
                  <m:oMath xmlns:m="http://schemas.openxmlformats.org/officeDocument/2006/math">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𝑣</m:t>
                        </m:r>
                      </m:e>
                      <m: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𝑡</m:t>
                        </m:r>
                      </m:sub>
                    </m:sSub>
                  </m:oMath>
                </a14:m>
                <a:r>
                  <a:rPr lang="en-US" altLang="zh-CN" sz="2000" dirty="0">
                    <a:latin typeface="Arial" panose="020B0604020202020204" pitchFamily="34" charset="0"/>
                    <a:ea typeface="Cambria Math" panose="02040503050406030204" pitchFamily="18" charset="0"/>
                    <a:cs typeface="Arial" panose="020B0604020202020204" pitchFamily="34" charset="0"/>
                  </a:rPr>
                  <a:t> as follows</a:t>
                </a:r>
              </a:p>
              <a:p>
                <a:pPr>
                  <a:lnSpc>
                    <a:spcPct val="150000"/>
                  </a:lnSpc>
                </a:pPr>
                <a14:m>
                  <m:oMath xmlns:m="http://schemas.openxmlformats.org/officeDocument/2006/math">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𝑔</m:t>
                        </m:r>
                      </m:e>
                      <m: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𝑡</m:t>
                        </m:r>
                      </m:sub>
                    </m:s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m:t>
                    </m:r>
                    <m:r>
                      <a:rPr lang="el-GR" altLang="zh-CN" sz="2000" i="1" dirty="0" smtClean="0">
                        <a:latin typeface="Cambria Math" panose="02040503050406030204" pitchFamily="18" charset="0"/>
                        <a:ea typeface="Cambria Math" panose="02040503050406030204" pitchFamily="18" charset="0"/>
                        <a:cs typeface="Arial" panose="020B0604020202020204" pitchFamily="34" charset="0"/>
                      </a:rPr>
                      <m:t>𝛿</m:t>
                    </m:r>
                    <m:r>
                      <a:rPr lang="el-GR" altLang="zh-CN" sz="2000" i="1" dirty="0" smtClean="0">
                        <a:latin typeface="Cambria Math" panose="02040503050406030204" pitchFamily="18" charset="0"/>
                        <a:ea typeface="Cambria Math" panose="02040503050406030204" pitchFamily="18" charset="0"/>
                        <a:cs typeface="Arial" panose="020B0604020202020204" pitchFamily="34" charset="0"/>
                      </a:rPr>
                      <m:t>+</m:t>
                    </m:r>
                    <m:r>
                      <a:rPr lang="el-GR" altLang="zh-CN" sz="2000" i="1" dirty="0" smtClean="0">
                        <a:latin typeface="Cambria Math" panose="02040503050406030204" pitchFamily="18" charset="0"/>
                        <a:ea typeface="Cambria Math" panose="02040503050406030204" pitchFamily="18" charset="0"/>
                        <a:cs typeface="Arial" panose="020B0604020202020204" pitchFamily="34" charset="0"/>
                      </a:rPr>
                      <m:t>𝜂</m:t>
                    </m:r>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dirty="0" err="1" smtClean="0">
                            <a:latin typeface="Cambria Math" panose="02040503050406030204" pitchFamily="18" charset="0"/>
                            <a:ea typeface="Cambria Math" panose="02040503050406030204" pitchFamily="18" charset="0"/>
                            <a:cs typeface="Arial" panose="020B0604020202020204" pitchFamily="34" charset="0"/>
                          </a:rPr>
                          <m:t>𝑣</m:t>
                        </m:r>
                      </m:e>
                      <m:sub>
                        <m:r>
                          <a:rPr lang="en-US" altLang="zh-CN" sz="2000" i="1" dirty="0" err="1" smtClean="0">
                            <a:latin typeface="Cambria Math" panose="02040503050406030204" pitchFamily="18" charset="0"/>
                            <a:ea typeface="Cambria Math" panose="02040503050406030204" pitchFamily="18" charset="0"/>
                            <a:cs typeface="Arial" panose="020B0604020202020204" pitchFamily="34" charset="0"/>
                          </a:rPr>
                          <m:t>𝑡</m:t>
                        </m:r>
                      </m:sub>
                    </m:s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dirty="0" err="1" smtClean="0">
                            <a:latin typeface="Cambria Math" panose="02040503050406030204" pitchFamily="18" charset="0"/>
                            <a:ea typeface="Cambria Math" panose="02040503050406030204" pitchFamily="18" charset="0"/>
                            <a:cs typeface="Arial" panose="020B0604020202020204" pitchFamily="34" charset="0"/>
                          </a:rPr>
                          <m:t>𝑧</m:t>
                        </m:r>
                      </m:e>
                      <m:sub>
                        <m:r>
                          <a:rPr lang="en-US" altLang="zh-CN" sz="2000" i="1" dirty="0" err="1" smtClean="0">
                            <a:latin typeface="Cambria Math" panose="02040503050406030204" pitchFamily="18" charset="0"/>
                            <a:ea typeface="Cambria Math" panose="02040503050406030204" pitchFamily="18" charset="0"/>
                            <a:cs typeface="Arial" panose="020B0604020202020204" pitchFamily="34" charset="0"/>
                          </a:rPr>
                          <m:t>𝑡</m:t>
                        </m:r>
                      </m:sub>
                    </m:s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 </m:t>
                    </m:r>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𝐸</m:t>
                    </m:r>
                    <m:d>
                      <m:dPr>
                        <m:ctrlP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ctrlPr>
                      </m:dPr>
                      <m:e>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dirty="0" err="1" smtClean="0">
                                <a:latin typeface="Cambria Math" panose="02040503050406030204" pitchFamily="18" charset="0"/>
                                <a:ea typeface="Cambria Math" panose="02040503050406030204" pitchFamily="18" charset="0"/>
                                <a:cs typeface="Arial" panose="020B0604020202020204" pitchFamily="34" charset="0"/>
                              </a:rPr>
                              <m:t>𝑧</m:t>
                            </m:r>
                          </m:e>
                          <m:sub>
                            <m:r>
                              <a:rPr lang="en-US" altLang="zh-CN" sz="2000" i="1" dirty="0" err="1" smtClean="0">
                                <a:latin typeface="Cambria Math" panose="02040503050406030204" pitchFamily="18" charset="0"/>
                                <a:ea typeface="Cambria Math" panose="02040503050406030204" pitchFamily="18" charset="0"/>
                                <a:cs typeface="Arial" panose="020B0604020202020204" pitchFamily="34" charset="0"/>
                              </a:rPr>
                              <m:t>𝑡</m:t>
                            </m:r>
                          </m:sub>
                        </m:sSub>
                      </m:e>
                    </m:d>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=0,</m:t>
                    </m:r>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 </m:t>
                    </m:r>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𝑎𝑛𝑑</m:t>
                    </m:r>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 </m:t>
                    </m:r>
                    <m:r>
                      <a:rPr lang="en-US" altLang="zh-CN" sz="2000" i="1" dirty="0" err="1" smtClean="0">
                        <a:latin typeface="Cambria Math" panose="02040503050406030204" pitchFamily="18" charset="0"/>
                        <a:ea typeface="Cambria Math" panose="02040503050406030204" pitchFamily="18" charset="0"/>
                        <a:cs typeface="Arial" panose="020B0604020202020204" pitchFamily="34" charset="0"/>
                      </a:rPr>
                      <m:t>𝐶𝑜𝑣</m:t>
                    </m:r>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dirty="0" err="1" smtClean="0">
                            <a:latin typeface="Cambria Math" panose="02040503050406030204" pitchFamily="18" charset="0"/>
                            <a:ea typeface="Cambria Math" panose="02040503050406030204" pitchFamily="18" charset="0"/>
                            <a:cs typeface="Arial" panose="020B0604020202020204" pitchFamily="34" charset="0"/>
                          </a:rPr>
                          <m:t>𝑧</m:t>
                        </m:r>
                      </m:e>
                      <m:sub>
                        <m:r>
                          <a:rPr lang="en-US" altLang="zh-CN" sz="2000" i="1" dirty="0" err="1" smtClean="0">
                            <a:latin typeface="Cambria Math" panose="02040503050406030204" pitchFamily="18" charset="0"/>
                            <a:ea typeface="Cambria Math" panose="02040503050406030204" pitchFamily="18" charset="0"/>
                            <a:cs typeface="Arial" panose="020B0604020202020204" pitchFamily="34" charset="0"/>
                          </a:rPr>
                          <m:t>𝑡</m:t>
                        </m:r>
                      </m:sub>
                    </m:s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dirty="0" err="1" smtClean="0">
                            <a:latin typeface="Cambria Math" panose="02040503050406030204" pitchFamily="18" charset="0"/>
                            <a:ea typeface="Cambria Math" panose="02040503050406030204" pitchFamily="18" charset="0"/>
                            <a:cs typeface="Arial" panose="020B0604020202020204" pitchFamily="34" charset="0"/>
                          </a:rPr>
                          <m:t>𝑣</m:t>
                        </m:r>
                      </m:e>
                      <m:sub>
                        <m:r>
                          <a:rPr lang="en-US" altLang="zh-CN" sz="2000" i="1" dirty="0" err="1" smtClean="0">
                            <a:latin typeface="Cambria Math" panose="02040503050406030204" pitchFamily="18" charset="0"/>
                            <a:ea typeface="Cambria Math" panose="02040503050406030204" pitchFamily="18" charset="0"/>
                            <a:cs typeface="Arial" panose="020B0604020202020204" pitchFamily="34" charset="0"/>
                          </a:rPr>
                          <m:t>𝑡</m:t>
                        </m:r>
                      </m:sub>
                    </m:s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)=0</m:t>
                    </m:r>
                  </m:oMath>
                </a14:m>
                <a:endParaRPr lang="en-US" altLang="zh-CN" sz="2000" dirty="0">
                  <a:latin typeface="Arial" panose="020B0604020202020204" pitchFamily="34" charset="0"/>
                  <a:ea typeface="Cambria Math" panose="02040503050406030204" pitchFamily="18" charset="0"/>
                  <a:cs typeface="Arial" panose="020B0604020202020204" pitchFamily="34" charset="0"/>
                </a:endParaRPr>
              </a:p>
              <a:p>
                <a:pPr>
                  <a:lnSpc>
                    <a:spcPct val="150000"/>
                  </a:lnSpc>
                </a:pPr>
                <a:r>
                  <a:rPr lang="en-US" altLang="zh-CN" sz="2000" dirty="0">
                    <a:latin typeface="Arial" panose="020B0604020202020204" pitchFamily="34" charset="0"/>
                    <a:ea typeface="Cambria Math" panose="02040503050406030204" pitchFamily="18" charset="0"/>
                    <a:cs typeface="Arial" panose="020B0604020202020204" pitchFamily="34" charset="0"/>
                  </a:rPr>
                  <a:t>Where </a:t>
                </a:r>
                <a14:m>
                  <m:oMath xmlns:m="http://schemas.openxmlformats.org/officeDocument/2006/math">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𝜂</m:t>
                    </m:r>
                  </m:oMath>
                </a14:m>
                <a:r>
                  <a:rPr lang="en-US" altLang="zh-CN" sz="2000" dirty="0">
                    <a:latin typeface="Arial" panose="020B0604020202020204" pitchFamily="34" charset="0"/>
                    <a:ea typeface="Cambria Math" panose="02040503050406030204" pitchFamily="18" charset="0"/>
                    <a:cs typeface="Arial" panose="020B0604020202020204" pitchFamily="34" charset="0"/>
                  </a:rPr>
                  <a:t> captures the relation between </a:t>
                </a:r>
                <a14:m>
                  <m:oMath xmlns:m="http://schemas.openxmlformats.org/officeDocument/2006/math">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𝑔</m:t>
                        </m:r>
                      </m:e>
                      <m: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𝑡</m:t>
                        </m:r>
                      </m:sub>
                    </m:sSub>
                  </m:oMath>
                </a14:m>
                <a:r>
                  <a:rPr lang="en-US" altLang="zh-CN" sz="2000" dirty="0">
                    <a:latin typeface="Arial" panose="020B0604020202020204" pitchFamily="34" charset="0"/>
                    <a:ea typeface="Cambria Math" panose="02040503050406030204" pitchFamily="18" charset="0"/>
                    <a:cs typeface="Arial" panose="020B0604020202020204" pitchFamily="34" charset="0"/>
                  </a:rPr>
                  <a:t> and the unobservable factors </a:t>
                </a:r>
                <a14:m>
                  <m:oMath xmlns:m="http://schemas.openxmlformats.org/officeDocument/2006/math">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𝑣</m:t>
                        </m:r>
                      </m:e>
                      <m: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𝑡</m:t>
                        </m:r>
                      </m:sub>
                    </m:sSub>
                  </m:oMath>
                </a14:m>
                <a:r>
                  <a:rPr lang="en-US" altLang="zh-CN" sz="2000" dirty="0">
                    <a:latin typeface="Arial" panose="020B0604020202020204" pitchFamily="34" charset="0"/>
                    <a:ea typeface="Cambria Math" panose="02040503050406030204" pitchFamily="18" charset="0"/>
                    <a:cs typeface="Arial" panose="020B0604020202020204" pitchFamily="34" charset="0"/>
                  </a:rPr>
                  <a:t>, and </a:t>
                </a:r>
                <a14:m>
                  <m:oMath xmlns:m="http://schemas.openxmlformats.org/officeDocument/2006/math">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𝑧</m:t>
                        </m:r>
                      </m:e>
                      <m: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𝑡</m:t>
                        </m:r>
                      </m:sub>
                    </m:sSub>
                  </m:oMath>
                </a14:m>
                <a:r>
                  <a:rPr lang="en-US" altLang="zh-CN" sz="2000" dirty="0">
                    <a:latin typeface="Arial" panose="020B0604020202020204" pitchFamily="34" charset="0"/>
                    <a:ea typeface="Cambria Math" panose="02040503050406030204" pitchFamily="18" charset="0"/>
                    <a:cs typeface="Arial" panose="020B0604020202020204" pitchFamily="34" charset="0"/>
                  </a:rPr>
                  <a:t> is measurement error in </a:t>
                </a:r>
                <a14:m>
                  <m:oMath xmlns:m="http://schemas.openxmlformats.org/officeDocument/2006/math">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𝑔</m:t>
                        </m:r>
                      </m:e>
                      <m: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𝑡</m:t>
                        </m:r>
                      </m:sub>
                    </m:sSub>
                  </m:oMath>
                </a14:m>
                <a:endParaRPr lang="en-US" altLang="zh-CN" sz="2000" b="0" dirty="0">
                  <a:latin typeface="Arial" panose="020B0604020202020204" pitchFamily="34" charset="0"/>
                  <a:ea typeface="Cambria Math" panose="02040503050406030204" pitchFamily="18" charset="0"/>
                  <a:cs typeface="Arial" panose="020B0604020202020204" pitchFamily="34" charset="0"/>
                </a:endParaRPr>
              </a:p>
              <a:p>
                <a:pPr>
                  <a:lnSpc>
                    <a:spcPct val="150000"/>
                  </a:lnSpc>
                </a:pPr>
                <a:endParaRPr lang="en-US" altLang="zh-CN"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8" name="内容占位符 2">
                <a:extLst>
                  <a:ext uri="{FF2B5EF4-FFF2-40B4-BE49-F238E27FC236}">
                    <a16:creationId xmlns:a16="http://schemas.microsoft.com/office/drawing/2014/main" id="{62BB2DDE-FA80-4CB0-8129-804C7171C4FD}"/>
                  </a:ext>
                </a:extLst>
              </p:cNvPr>
              <p:cNvSpPr>
                <a:spLocks noGrp="1" noRot="1" noChangeAspect="1" noMove="1" noResize="1" noEditPoints="1" noAdjustHandles="1" noChangeArrowheads="1" noChangeShapeType="1" noTextEdit="1"/>
              </p:cNvSpPr>
              <p:nvPr>
                <p:ph idx="1"/>
              </p:nvPr>
            </p:nvSpPr>
            <p:spPr>
              <a:xfrm>
                <a:off x="467360" y="1325563"/>
                <a:ext cx="8371840" cy="5030788"/>
              </a:xfrm>
              <a:blipFill>
                <a:blip r:embed="rId2"/>
                <a:stretch>
                  <a:fillRect l="-655" r="-437"/>
                </a:stretch>
              </a:blipFill>
            </p:spPr>
            <p:txBody>
              <a:bodyPr/>
              <a:lstStyle/>
              <a:p>
                <a:r>
                  <a:rPr lang="zh-CN" altLang="en-US">
                    <a:noFill/>
                  </a:rPr>
                  <a:t> </a:t>
                </a:r>
              </a:p>
            </p:txBody>
          </p:sp>
        </mc:Fallback>
      </mc:AlternateContent>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353456959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en-US" altLang="zh-CN" dirty="0">
                <a:latin typeface="Arial" panose="020B0604020202020204" pitchFamily="34" charset="0"/>
                <a:cs typeface="Arial" panose="020B0604020202020204" pitchFamily="34" charset="0"/>
              </a:rPr>
              <a:t> Rotation Invariance</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139</a:t>
            </a:fld>
            <a:endParaRPr lang="zh-CN" altLang="en-US"/>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0" y="1325563"/>
                <a:ext cx="8371840" cy="5030788"/>
              </a:xfrm>
            </p:spPr>
            <p:txBody>
              <a:bodyPr>
                <a:normAutofit/>
              </a:bodyPr>
              <a:lstStyle/>
              <a:p>
                <a:pPr>
                  <a:lnSpc>
                    <a:spcPct val="150000"/>
                  </a:lnSpc>
                </a:pPr>
                <a:r>
                  <a:rPr lang="en-US" altLang="zh-CN" sz="2000" dirty="0">
                    <a:latin typeface="Arial" panose="020B0604020202020204" pitchFamily="34" charset="0"/>
                    <a:ea typeface="Cambria Math" panose="02040503050406030204" pitchFamily="18" charset="0"/>
                    <a:cs typeface="Arial" panose="020B0604020202020204" pitchFamily="34" charset="0"/>
                  </a:rPr>
                  <a:t>the product </a:t>
                </a:r>
                <a14:m>
                  <m:oMath xmlns:m="http://schemas.openxmlformats.org/officeDocument/2006/math">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𝜂𝛾</m:t>
                    </m:r>
                  </m:oMath>
                </a14:m>
                <a:r>
                  <a:rPr lang="en-US" altLang="zh-CN" sz="2000" dirty="0">
                    <a:latin typeface="Arial" panose="020B0604020202020204" pitchFamily="34" charset="0"/>
                    <a:ea typeface="Cambria Math" panose="02040503050406030204" pitchFamily="18" charset="0"/>
                    <a:cs typeface="Arial" panose="020B0604020202020204" pitchFamily="34" charset="0"/>
                  </a:rPr>
                  <a:t> can be identified even if one only observes an arbitrary full-rank rotation of the factors: that is, if one just observes </a:t>
                </a:r>
                <a14:m>
                  <m:oMath xmlns:m="http://schemas.openxmlformats.org/officeDocument/2006/math">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acc>
                          <m:accPr>
                            <m:chr m:val="̂"/>
                            <m:ctrlP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ctrlPr>
                          </m:accPr>
                          <m:e>
                            <m:r>
                              <a:rPr lang="en-US" altLang="zh-CN" sz="2000" i="1" dirty="0">
                                <a:latin typeface="Cambria Math" panose="02040503050406030204" pitchFamily="18" charset="0"/>
                                <a:ea typeface="Cambria Math" panose="02040503050406030204" pitchFamily="18" charset="0"/>
                                <a:cs typeface="Arial" panose="020B0604020202020204" pitchFamily="34" charset="0"/>
                              </a:rPr>
                              <m:t>𝑣</m:t>
                            </m:r>
                          </m:e>
                        </m:acc>
                      </m:e>
                      <m:sub>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𝑡</m:t>
                        </m:r>
                      </m:sub>
                    </m:s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m:t>
                    </m:r>
                    <m:r>
                      <a:rPr lang="en-US" altLang="zh-CN" sz="2000" i="1" dirty="0" err="1" smtClean="0">
                        <a:latin typeface="Cambria Math" panose="02040503050406030204" pitchFamily="18" charset="0"/>
                        <a:ea typeface="Cambria Math" panose="02040503050406030204" pitchFamily="18" charset="0"/>
                        <a:cs typeface="Arial" panose="020B0604020202020204" pitchFamily="34" charset="0"/>
                      </a:rPr>
                      <m:t>𝐻</m:t>
                    </m:r>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dirty="0" err="1" smtClean="0">
                            <a:latin typeface="Cambria Math" panose="02040503050406030204" pitchFamily="18" charset="0"/>
                            <a:ea typeface="Cambria Math" panose="02040503050406030204" pitchFamily="18" charset="0"/>
                            <a:cs typeface="Arial" panose="020B0604020202020204" pitchFamily="34" charset="0"/>
                          </a:rPr>
                          <m:t>𝑣</m:t>
                        </m:r>
                      </m:e>
                      <m:sub>
                        <m:r>
                          <a:rPr lang="en-US" altLang="zh-CN" sz="2000" i="1" dirty="0" err="1" smtClean="0">
                            <a:latin typeface="Cambria Math" panose="02040503050406030204" pitchFamily="18" charset="0"/>
                            <a:ea typeface="Cambria Math" panose="02040503050406030204" pitchFamily="18" charset="0"/>
                            <a:cs typeface="Arial" panose="020B0604020202020204" pitchFamily="34" charset="0"/>
                          </a:rPr>
                          <m:t>𝑡</m:t>
                        </m:r>
                      </m:sub>
                    </m:sSub>
                  </m:oMath>
                </a14:m>
                <a:r>
                  <a:rPr lang="en-US" altLang="zh-CN" sz="2000" dirty="0">
                    <a:latin typeface="Arial" panose="020B0604020202020204" pitchFamily="34" charset="0"/>
                    <a:ea typeface="Cambria Math" panose="02040503050406030204" pitchFamily="18" charset="0"/>
                    <a:cs typeface="Arial" panose="020B0604020202020204" pitchFamily="34" charset="0"/>
                  </a:rPr>
                  <a:t>, with </a:t>
                </a:r>
                <a14:m>
                  <m:oMath xmlns:m="http://schemas.openxmlformats.org/officeDocument/2006/math">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𝐻</m:t>
                    </m:r>
                  </m:oMath>
                </a14:m>
                <a:r>
                  <a:rPr lang="en-US" altLang="zh-CN" sz="2000" dirty="0">
                    <a:latin typeface="Arial" panose="020B0604020202020204" pitchFamily="34" charset="0"/>
                    <a:ea typeface="Cambria Math" panose="02040503050406030204" pitchFamily="18" charset="0"/>
                    <a:cs typeface="Arial" panose="020B0604020202020204" pitchFamily="34" charset="0"/>
                  </a:rPr>
                  <a:t> any full-rank </a:t>
                </a:r>
                <a14:m>
                  <m:oMath xmlns:m="http://schemas.openxmlformats.org/officeDocument/2006/math">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𝑝</m:t>
                    </m:r>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 × </m:t>
                    </m:r>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𝑝</m:t>
                    </m:r>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ea typeface="Cambria Math" panose="02040503050406030204" pitchFamily="18" charset="0"/>
                    <a:cs typeface="Arial" panose="020B0604020202020204" pitchFamily="34" charset="0"/>
                  </a:rPr>
                  <a:t>matrix, but does neither observe </a:t>
                </a:r>
                <a14:m>
                  <m:oMath xmlns:m="http://schemas.openxmlformats.org/officeDocument/2006/math">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𝑣</m:t>
                        </m:r>
                      </m:e>
                      <m: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𝑡</m:t>
                        </m:r>
                      </m:sub>
                    </m:sSub>
                  </m:oMath>
                </a14:m>
                <a:r>
                  <a:rPr lang="en-US" altLang="zh-CN" sz="2000" dirty="0">
                    <a:latin typeface="Arial" panose="020B0604020202020204" pitchFamily="34" charset="0"/>
                    <a:ea typeface="Cambria Math" panose="02040503050406030204" pitchFamily="18" charset="0"/>
                    <a:cs typeface="Arial" panose="020B0604020202020204" pitchFamily="34" charset="0"/>
                  </a:rPr>
                  <a:t> nor </a:t>
                </a:r>
                <a14:m>
                  <m:oMath xmlns:m="http://schemas.openxmlformats.org/officeDocument/2006/math">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𝐻</m:t>
                    </m:r>
                  </m:oMath>
                </a14:m>
                <a:endParaRPr lang="en-US" altLang="zh-CN" sz="2000" dirty="0">
                  <a:latin typeface="Arial" panose="020B0604020202020204" pitchFamily="34" charset="0"/>
                  <a:ea typeface="Cambria Math" panose="02040503050406030204" pitchFamily="18" charset="0"/>
                  <a:cs typeface="Arial" panose="020B0604020202020204" pitchFamily="34" charset="0"/>
                </a:endParaRPr>
              </a:p>
              <a:p>
                <a:pPr>
                  <a:lnSpc>
                    <a:spcPct val="150000"/>
                  </a:lnSpc>
                </a:pPr>
                <a:r>
                  <a:rPr lang="en-US" altLang="zh-CN" sz="2000" dirty="0">
                    <a:latin typeface="Arial" panose="020B0604020202020204" pitchFamily="34" charset="0"/>
                    <a:ea typeface="Cambria Math" panose="02040503050406030204" pitchFamily="18" charset="0"/>
                    <a:cs typeface="Arial" panose="020B0604020202020204" pitchFamily="34" charset="0"/>
                  </a:rPr>
                  <a:t>To see that, rewrite the model as:</a:t>
                </a: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𝑟</m:t>
                          </m:r>
                        </m:e>
                        <m: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𝑡</m:t>
                          </m:r>
                        </m:sub>
                      </m:s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m:t>
                      </m:r>
                      <m:r>
                        <a:rPr lang="zh-CN" altLang="el-GR" sz="2000" i="1" dirty="0" smtClean="0">
                          <a:latin typeface="Cambria Math" panose="02040503050406030204" pitchFamily="18" charset="0"/>
                          <a:ea typeface="Cambria Math" panose="02040503050406030204" pitchFamily="18" charset="0"/>
                          <a:cs typeface="Arial" panose="020B0604020202020204" pitchFamily="34" charset="0"/>
                        </a:rPr>
                        <m:t>𝛽</m:t>
                      </m:r>
                      <m:sSup>
                        <m:sSup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pPr>
                        <m:e>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𝐻</m:t>
                          </m:r>
                        </m:e>
                        <m:sup>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−1</m:t>
                          </m:r>
                        </m:sup>
                      </m:sSup>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𝐻</m:t>
                      </m:r>
                      <m:r>
                        <a:rPr lang="zh-CN" altLang="en-US" sz="2000" b="0" i="1" dirty="0" smtClean="0">
                          <a:latin typeface="Cambria Math" panose="02040503050406030204" pitchFamily="18" charset="0"/>
                          <a:ea typeface="Cambria Math" panose="02040503050406030204" pitchFamily="18" charset="0"/>
                          <a:cs typeface="Arial" panose="020B0604020202020204" pitchFamily="34" charset="0"/>
                        </a:rPr>
                        <m:t>𝛾</m:t>
                      </m:r>
                      <m:r>
                        <a:rPr lang="el-GR" altLang="zh-CN" sz="2000" i="1" dirty="0" smtClean="0">
                          <a:latin typeface="Cambria Math" panose="02040503050406030204" pitchFamily="18" charset="0"/>
                          <a:ea typeface="Cambria Math" panose="02040503050406030204" pitchFamily="18" charset="0"/>
                          <a:cs typeface="Arial" panose="020B0604020202020204" pitchFamily="34" charset="0"/>
                        </a:rPr>
                        <m:t>+</m:t>
                      </m:r>
                      <m:r>
                        <a:rPr lang="zh-CN" altLang="el-GR" sz="2000" i="1" dirty="0" smtClean="0">
                          <a:latin typeface="Cambria Math" panose="02040503050406030204" pitchFamily="18" charset="0"/>
                          <a:ea typeface="Cambria Math" panose="02040503050406030204" pitchFamily="18" charset="0"/>
                          <a:cs typeface="Arial" panose="020B0604020202020204" pitchFamily="34" charset="0"/>
                        </a:rPr>
                        <m:t>𝛽</m:t>
                      </m:r>
                      <m:sSup>
                        <m:sSup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pPr>
                        <m:e>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𝐻</m:t>
                          </m:r>
                        </m:e>
                        <m:sup>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−1</m:t>
                          </m:r>
                        </m:sup>
                      </m:sSup>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𝐻</m:t>
                      </m:r>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dirty="0" err="1" smtClean="0">
                              <a:latin typeface="Cambria Math" panose="02040503050406030204" pitchFamily="18" charset="0"/>
                              <a:ea typeface="Cambria Math" panose="02040503050406030204" pitchFamily="18" charset="0"/>
                              <a:cs typeface="Arial" panose="020B0604020202020204" pitchFamily="34" charset="0"/>
                            </a:rPr>
                            <m:t>𝑣</m:t>
                          </m:r>
                        </m:e>
                        <m:sub>
                          <m:r>
                            <a:rPr lang="en-US" altLang="zh-CN" sz="2000" i="1" dirty="0" err="1" smtClean="0">
                              <a:latin typeface="Cambria Math" panose="02040503050406030204" pitchFamily="18" charset="0"/>
                              <a:ea typeface="Cambria Math" panose="02040503050406030204" pitchFamily="18" charset="0"/>
                              <a:cs typeface="Arial" panose="020B0604020202020204" pitchFamily="34" charset="0"/>
                            </a:rPr>
                            <m:t>𝑡</m:t>
                          </m:r>
                        </m:sub>
                      </m:s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𝑢</m:t>
                          </m:r>
                        </m:e>
                        <m:sub>
                          <m:r>
                            <a:rPr lang="en-US" altLang="zh-CN" sz="2000" i="1" dirty="0" err="1" smtClean="0">
                              <a:latin typeface="Cambria Math" panose="02040503050406030204" pitchFamily="18" charset="0"/>
                              <a:ea typeface="Cambria Math" panose="02040503050406030204" pitchFamily="18" charset="0"/>
                              <a:cs typeface="Arial" panose="020B0604020202020204" pitchFamily="34" charset="0"/>
                            </a:rPr>
                            <m:t>𝑡</m:t>
                          </m:r>
                        </m:sub>
                      </m:sSub>
                    </m:oMath>
                  </m:oMathPara>
                </a14:m>
                <a:endParaRPr lang="en-US" altLang="zh-CN" sz="2000" dirty="0">
                  <a:latin typeface="Arial" panose="020B0604020202020204" pitchFamily="34" charset="0"/>
                  <a:ea typeface="Cambria Math" panose="02040503050406030204" pitchFamily="18" charset="0"/>
                  <a:cs typeface="Arial" panose="020B0604020202020204" pitchFamily="34" charset="0"/>
                </a:endParaRP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𝑔</m:t>
                          </m:r>
                        </m:e>
                        <m: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𝑡</m:t>
                          </m:r>
                        </m:sub>
                      </m:s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r>
                        <a:rPr lang="zh-CN" altLang="en-US" sz="2000" b="0" i="1" smtClean="0">
                          <a:latin typeface="Cambria Math" panose="02040503050406030204" pitchFamily="18" charset="0"/>
                          <a:ea typeface="Cambria Math" panose="02040503050406030204" pitchFamily="18" charset="0"/>
                          <a:cs typeface="Arial" panose="020B0604020202020204" pitchFamily="34" charset="0"/>
                        </a:rPr>
                        <m:t>𝛿</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r>
                        <a:rPr lang="zh-CN" altLang="en-US" sz="2000" b="0" i="1" smtClean="0">
                          <a:latin typeface="Cambria Math" panose="02040503050406030204" pitchFamily="18" charset="0"/>
                          <a:ea typeface="Cambria Math" panose="02040503050406030204" pitchFamily="18" charset="0"/>
                          <a:cs typeface="Arial" panose="020B0604020202020204" pitchFamily="34" charset="0"/>
                        </a:rPr>
                        <m:t>𝜂</m:t>
                      </m:r>
                      <m:sSup>
                        <m:sSup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𝐻</m:t>
                          </m:r>
                        </m:e>
                        <m:sup>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−1</m:t>
                          </m:r>
                        </m:sup>
                      </m:sSup>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𝐻</m:t>
                      </m:r>
                      <m:sSub>
                        <m:sSub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𝑣</m:t>
                          </m:r>
                        </m:e>
                        <m: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𝑡</m:t>
                          </m:r>
                        </m:sub>
                      </m:s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𝑧</m:t>
                          </m:r>
                        </m:e>
                        <m: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𝑡</m:t>
                          </m:r>
                        </m:sub>
                      </m:sSub>
                    </m:oMath>
                  </m:oMathPara>
                </a14:m>
                <a:endParaRPr lang="en-US" altLang="zh-CN" sz="2000" dirty="0">
                  <a:latin typeface="Arial" panose="020B0604020202020204" pitchFamily="34" charset="0"/>
                  <a:ea typeface="Cambria Math" panose="02040503050406030204" pitchFamily="18" charset="0"/>
                  <a:cs typeface="Arial" panose="020B0604020202020204" pitchFamily="34" charset="0"/>
                </a:endParaRPr>
              </a:p>
              <a:p>
                <a:pPr>
                  <a:lnSpc>
                    <a:spcPct val="150000"/>
                  </a:lnSpc>
                </a:pPr>
                <a:r>
                  <a:rPr lang="en-US" altLang="zh-CN" sz="2000" dirty="0">
                    <a:latin typeface="Arial" panose="020B0604020202020204" pitchFamily="34" charset="0"/>
                    <a:ea typeface="Cambria Math" panose="02040503050406030204" pitchFamily="18" charset="0"/>
                    <a:cs typeface="Arial" panose="020B0604020202020204" pitchFamily="34" charset="0"/>
                  </a:rPr>
                  <a:t>Where </a:t>
                </a:r>
                <a14:m>
                  <m:oMath xmlns:m="http://schemas.openxmlformats.org/officeDocument/2006/math">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𝜂</m:t>
                    </m:r>
                  </m:oMath>
                </a14:m>
                <a:r>
                  <a:rPr lang="en-US" altLang="zh-CN" sz="2000" dirty="0">
                    <a:latin typeface="Arial" panose="020B0604020202020204" pitchFamily="34" charset="0"/>
                    <a:ea typeface="Cambria Math" panose="02040503050406030204" pitchFamily="18" charset="0"/>
                    <a:cs typeface="Arial" panose="020B0604020202020204" pitchFamily="34" charset="0"/>
                  </a:rPr>
                  <a:t> captures the relation between </a:t>
                </a:r>
                <a14:m>
                  <m:oMath xmlns:m="http://schemas.openxmlformats.org/officeDocument/2006/math">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𝑔</m:t>
                        </m:r>
                      </m:e>
                      <m: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𝑡</m:t>
                        </m:r>
                      </m:sub>
                    </m:sSub>
                  </m:oMath>
                </a14:m>
                <a:r>
                  <a:rPr lang="en-US" altLang="zh-CN" sz="2000" dirty="0">
                    <a:latin typeface="Arial" panose="020B0604020202020204" pitchFamily="34" charset="0"/>
                    <a:ea typeface="Cambria Math" panose="02040503050406030204" pitchFamily="18" charset="0"/>
                    <a:cs typeface="Arial" panose="020B0604020202020204" pitchFamily="34" charset="0"/>
                  </a:rPr>
                  <a:t> and the unobservable factors </a:t>
                </a:r>
                <a14:m>
                  <m:oMath xmlns:m="http://schemas.openxmlformats.org/officeDocument/2006/math">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𝑣</m:t>
                        </m:r>
                      </m:e>
                      <m: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𝑡</m:t>
                        </m:r>
                      </m:sub>
                    </m:sSub>
                  </m:oMath>
                </a14:m>
                <a:r>
                  <a:rPr lang="en-US" altLang="zh-CN" sz="2000" dirty="0">
                    <a:latin typeface="Arial" panose="020B0604020202020204" pitchFamily="34" charset="0"/>
                    <a:ea typeface="Cambria Math" panose="02040503050406030204" pitchFamily="18" charset="0"/>
                    <a:cs typeface="Arial" panose="020B0604020202020204" pitchFamily="34" charset="0"/>
                  </a:rPr>
                  <a:t>, and </a:t>
                </a:r>
                <a14:m>
                  <m:oMath xmlns:m="http://schemas.openxmlformats.org/officeDocument/2006/math">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𝑧</m:t>
                        </m:r>
                      </m:e>
                      <m: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𝑡</m:t>
                        </m:r>
                      </m:sub>
                    </m:sSub>
                  </m:oMath>
                </a14:m>
                <a:r>
                  <a:rPr lang="en-US" altLang="zh-CN" sz="2000" dirty="0">
                    <a:latin typeface="Arial" panose="020B0604020202020204" pitchFamily="34" charset="0"/>
                    <a:ea typeface="Cambria Math" panose="02040503050406030204" pitchFamily="18" charset="0"/>
                    <a:cs typeface="Arial" panose="020B0604020202020204" pitchFamily="34" charset="0"/>
                  </a:rPr>
                  <a:t> is measurement error in </a:t>
                </a:r>
                <a14:m>
                  <m:oMath xmlns:m="http://schemas.openxmlformats.org/officeDocument/2006/math">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𝑔</m:t>
                        </m:r>
                      </m:e>
                      <m: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𝑡</m:t>
                        </m:r>
                      </m:sub>
                    </m:sSub>
                  </m:oMath>
                </a14:m>
                <a:r>
                  <a:rPr lang="en-US" altLang="zh-CN" sz="2000" b="0" dirty="0">
                    <a:latin typeface="Arial" panose="020B0604020202020204" pitchFamily="34" charset="0"/>
                    <a:ea typeface="Cambria Math" panose="02040503050406030204" pitchFamily="18" charset="0"/>
                    <a:cs typeface="Arial" panose="020B0604020202020204" pitchFamily="34" charset="0"/>
                  </a:rPr>
                  <a:t>.</a:t>
                </a: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𝑡</m:t>
                          </m:r>
                        </m:sub>
                      </m:s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accPr>
                        <m:e>
                          <m:r>
                            <a:rPr lang="zh-CN" altLang="en-US" sz="2000" b="0" i="1" smtClean="0">
                              <a:latin typeface="Cambria Math" panose="02040503050406030204" pitchFamily="18" charset="0"/>
                              <a:ea typeface="Cambria Math" panose="02040503050406030204" pitchFamily="18" charset="0"/>
                              <a:cs typeface="Arial" panose="020B0604020202020204" pitchFamily="34" charset="0"/>
                            </a:rPr>
                            <m:t>𝛽</m:t>
                          </m:r>
                        </m:e>
                      </m:acc>
                      <m:acc>
                        <m:accPr>
                          <m:chr m:val="̂"/>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accPr>
                        <m:e>
                          <m:r>
                            <a:rPr lang="zh-CN" altLang="en-US" sz="2000" b="0" i="1" smtClean="0">
                              <a:latin typeface="Cambria Math" panose="02040503050406030204" pitchFamily="18" charset="0"/>
                              <a:ea typeface="Cambria Math" panose="02040503050406030204" pitchFamily="18" charset="0"/>
                              <a:cs typeface="Arial" panose="020B0604020202020204" pitchFamily="34" charset="0"/>
                            </a:rPr>
                            <m:t>𝛾</m:t>
                          </m:r>
                        </m:e>
                      </m:acc>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accPr>
                        <m:e>
                          <m:r>
                            <a:rPr lang="zh-CN" altLang="en-US" sz="2000" b="0" i="1" smtClean="0">
                              <a:latin typeface="Cambria Math" panose="02040503050406030204" pitchFamily="18" charset="0"/>
                              <a:ea typeface="Cambria Math" panose="02040503050406030204" pitchFamily="18" charset="0"/>
                              <a:cs typeface="Arial" panose="020B0604020202020204" pitchFamily="34" charset="0"/>
                            </a:rPr>
                            <m:t>𝛽</m:t>
                          </m:r>
                        </m:e>
                      </m:acc>
                      <m:sSub>
                        <m:sSub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Pr>
                        <m:e>
                          <m:acc>
                            <m:accPr>
                              <m:chr m:val="̂"/>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𝑣</m:t>
                              </m:r>
                            </m:e>
                          </m:acc>
                        </m:e>
                        <m: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𝑡</m:t>
                          </m:r>
                        </m:sub>
                      </m:s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𝑢</m:t>
                          </m:r>
                        </m:e>
                        <m: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𝑡</m:t>
                          </m:r>
                        </m:sub>
                      </m:sSub>
                    </m:oMath>
                  </m:oMathPara>
                </a14:m>
                <a:endParaRPr lang="en-US" altLang="zh-CN" sz="2000" b="0" dirty="0">
                  <a:latin typeface="Arial" panose="020B0604020202020204" pitchFamily="34" charset="0"/>
                  <a:ea typeface="Cambria Math" panose="02040503050406030204" pitchFamily="18" charset="0"/>
                  <a:cs typeface="Arial" panose="020B0604020202020204" pitchFamily="34" charset="0"/>
                </a:endParaRP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𝑔</m:t>
                          </m:r>
                        </m:e>
                        <m: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𝑡</m:t>
                          </m:r>
                        </m:sub>
                      </m:s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r>
                        <a:rPr lang="zh-CN" altLang="en-US" sz="2000" b="0" i="1" smtClean="0">
                          <a:latin typeface="Cambria Math" panose="02040503050406030204" pitchFamily="18" charset="0"/>
                          <a:ea typeface="Cambria Math" panose="02040503050406030204" pitchFamily="18" charset="0"/>
                          <a:cs typeface="Arial" panose="020B0604020202020204" pitchFamily="34" charset="0"/>
                        </a:rPr>
                        <m:t>𝛿</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accPr>
                        <m:e>
                          <m:r>
                            <a:rPr lang="zh-CN" altLang="en-US" sz="2000" i="1" smtClean="0">
                              <a:latin typeface="Cambria Math" panose="02040503050406030204" pitchFamily="18" charset="0"/>
                              <a:ea typeface="Cambria Math" panose="02040503050406030204" pitchFamily="18" charset="0"/>
                              <a:cs typeface="Arial" panose="020B0604020202020204" pitchFamily="34" charset="0"/>
                            </a:rPr>
                            <m:t>𝜂</m:t>
                          </m:r>
                        </m:e>
                      </m:acc>
                      <m:sSub>
                        <m:sSubPr>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sSubPr>
                        <m:e>
                          <m:acc>
                            <m:accPr>
                              <m:chr m:val="̂"/>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accPr>
                            <m:e>
                              <m:r>
                                <a:rPr lang="en-US" altLang="zh-CN" sz="2000" i="1">
                                  <a:latin typeface="Cambria Math" panose="02040503050406030204" pitchFamily="18" charset="0"/>
                                  <a:ea typeface="Cambria Math" panose="02040503050406030204" pitchFamily="18" charset="0"/>
                                  <a:cs typeface="Arial" panose="020B0604020202020204" pitchFamily="34" charset="0"/>
                                </a:rPr>
                                <m:t>𝑣</m:t>
                              </m:r>
                            </m:e>
                          </m:acc>
                        </m:e>
                        <m:sub>
                          <m:r>
                            <a:rPr lang="en-US" altLang="zh-CN" sz="2000" i="1">
                              <a:latin typeface="Cambria Math" panose="02040503050406030204" pitchFamily="18" charset="0"/>
                              <a:ea typeface="Cambria Math" panose="02040503050406030204" pitchFamily="18" charset="0"/>
                              <a:cs typeface="Arial" panose="020B0604020202020204" pitchFamily="34" charset="0"/>
                            </a:rPr>
                            <m:t>𝑡</m:t>
                          </m:r>
                        </m:sub>
                      </m:sSub>
                      <m:r>
                        <a:rPr lang="en-US" altLang="zh-CN"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𝑧</m:t>
                          </m:r>
                        </m:e>
                        <m:sub>
                          <m:r>
                            <a:rPr lang="en-US" altLang="zh-CN" sz="2000" i="1">
                              <a:latin typeface="Cambria Math" panose="02040503050406030204" pitchFamily="18" charset="0"/>
                              <a:ea typeface="Cambria Math" panose="02040503050406030204" pitchFamily="18" charset="0"/>
                              <a:cs typeface="Arial" panose="020B0604020202020204" pitchFamily="34" charset="0"/>
                            </a:rPr>
                            <m:t>𝑡</m:t>
                          </m:r>
                        </m:sub>
                      </m:sSub>
                    </m:oMath>
                  </m:oMathPara>
                </a14:m>
                <a:endParaRPr lang="en-US" altLang="zh-CN" sz="2000" b="0" dirty="0">
                  <a:latin typeface="Arial" panose="020B0604020202020204" pitchFamily="34" charset="0"/>
                  <a:ea typeface="Cambria Math" panose="02040503050406030204" pitchFamily="18" charset="0"/>
                  <a:cs typeface="Arial" panose="020B0604020202020204" pitchFamily="34" charset="0"/>
                </a:endParaRPr>
              </a:p>
              <a:p>
                <a:pPr>
                  <a:lnSpc>
                    <a:spcPct val="150000"/>
                  </a:lnSpc>
                </a:pPr>
                <a:endParaRPr lang="en-US" altLang="zh-CN"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8" name="内容占位符 2">
                <a:extLst>
                  <a:ext uri="{FF2B5EF4-FFF2-40B4-BE49-F238E27FC236}">
                    <a16:creationId xmlns:a16="http://schemas.microsoft.com/office/drawing/2014/main" id="{62BB2DDE-FA80-4CB0-8129-804C7171C4FD}"/>
                  </a:ext>
                </a:extLst>
              </p:cNvPr>
              <p:cNvSpPr>
                <a:spLocks noGrp="1" noRot="1" noChangeAspect="1" noMove="1" noResize="1" noEditPoints="1" noAdjustHandles="1" noChangeArrowheads="1" noChangeShapeType="1" noTextEdit="1"/>
              </p:cNvSpPr>
              <p:nvPr>
                <p:ph idx="1"/>
              </p:nvPr>
            </p:nvSpPr>
            <p:spPr>
              <a:xfrm>
                <a:off x="467360" y="1325563"/>
                <a:ext cx="8371840" cy="5030788"/>
              </a:xfrm>
              <a:blipFill>
                <a:blip r:embed="rId2"/>
                <a:stretch>
                  <a:fillRect l="-655" r="-73"/>
                </a:stretch>
              </a:blipFill>
            </p:spPr>
            <p:txBody>
              <a:bodyPr/>
              <a:lstStyle/>
              <a:p>
                <a:r>
                  <a:rPr lang="zh-CN" altLang="en-US">
                    <a:noFill/>
                  </a:rPr>
                  <a:t> </a:t>
                </a:r>
              </a:p>
            </p:txBody>
          </p:sp>
        </mc:Fallback>
      </mc:AlternateContent>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cxnSp>
        <p:nvCxnSpPr>
          <p:cNvPr id="4" name="直接连接符 3">
            <a:extLst>
              <a:ext uri="{FF2B5EF4-FFF2-40B4-BE49-F238E27FC236}">
                <a16:creationId xmlns:a16="http://schemas.microsoft.com/office/drawing/2014/main" id="{0C999B38-93B4-42B1-9AEB-2F0B0042A5FF}"/>
              </a:ext>
            </a:extLst>
          </p:cNvPr>
          <p:cNvCxnSpPr/>
          <p:nvPr/>
        </p:nvCxnSpPr>
        <p:spPr>
          <a:xfrm>
            <a:off x="3505200" y="3759200"/>
            <a:ext cx="43688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0" name="直接连接符 9">
            <a:extLst>
              <a:ext uri="{FF2B5EF4-FFF2-40B4-BE49-F238E27FC236}">
                <a16:creationId xmlns:a16="http://schemas.microsoft.com/office/drawing/2014/main" id="{47D266E1-74A4-43C7-A21C-EC5CB844254F}"/>
              </a:ext>
            </a:extLst>
          </p:cNvPr>
          <p:cNvCxnSpPr/>
          <p:nvPr/>
        </p:nvCxnSpPr>
        <p:spPr>
          <a:xfrm>
            <a:off x="4043680" y="3759200"/>
            <a:ext cx="43688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直接连接符 10">
            <a:extLst>
              <a:ext uri="{FF2B5EF4-FFF2-40B4-BE49-F238E27FC236}">
                <a16:creationId xmlns:a16="http://schemas.microsoft.com/office/drawing/2014/main" id="{1F073977-8AA6-494D-B383-654CA87ECD83}"/>
              </a:ext>
            </a:extLst>
          </p:cNvPr>
          <p:cNvCxnSpPr/>
          <p:nvPr/>
        </p:nvCxnSpPr>
        <p:spPr>
          <a:xfrm>
            <a:off x="4775200" y="3759200"/>
            <a:ext cx="43688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2" name="直接连接符 11">
            <a:extLst>
              <a:ext uri="{FF2B5EF4-FFF2-40B4-BE49-F238E27FC236}">
                <a16:creationId xmlns:a16="http://schemas.microsoft.com/office/drawing/2014/main" id="{6F566555-E486-448B-BCFD-DDE222111499}"/>
              </a:ext>
            </a:extLst>
          </p:cNvPr>
          <p:cNvCxnSpPr/>
          <p:nvPr/>
        </p:nvCxnSpPr>
        <p:spPr>
          <a:xfrm>
            <a:off x="5334000" y="3759200"/>
            <a:ext cx="43688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5973AF70-3BE2-4278-88EB-56CC37D4DFAE}"/>
              </a:ext>
            </a:extLst>
          </p:cNvPr>
          <p:cNvCxnSpPr/>
          <p:nvPr/>
        </p:nvCxnSpPr>
        <p:spPr>
          <a:xfrm>
            <a:off x="4353560" y="4236720"/>
            <a:ext cx="43688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直接连接符 13">
            <a:extLst>
              <a:ext uri="{FF2B5EF4-FFF2-40B4-BE49-F238E27FC236}">
                <a16:creationId xmlns:a16="http://schemas.microsoft.com/office/drawing/2014/main" id="{8F6C0838-986F-41EF-AFCE-21F558B79562}"/>
              </a:ext>
            </a:extLst>
          </p:cNvPr>
          <p:cNvCxnSpPr/>
          <p:nvPr/>
        </p:nvCxnSpPr>
        <p:spPr>
          <a:xfrm>
            <a:off x="4958080" y="4236720"/>
            <a:ext cx="43688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68648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209278" cy="1325563"/>
          </a:xfrm>
        </p:spPr>
        <p:txBody>
          <a:bodyPr/>
          <a:lstStyle/>
          <a:p>
            <a:r>
              <a:rPr lang="en-US" altLang="zh-CN" dirty="0">
                <a:latin typeface="Arial" panose="020B0604020202020204" pitchFamily="34" charset="0"/>
                <a:cs typeface="Arial" panose="020B0604020202020204" pitchFamily="34" charset="0"/>
              </a:rPr>
              <a:t>FDP-</a:t>
            </a:r>
            <a:r>
              <a:rPr lang="en-US" altLang="zh-CN" dirty="0" err="1">
                <a:latin typeface="Arial" panose="020B0604020202020204" pitchFamily="34" charset="0"/>
                <a:cs typeface="Arial" panose="020B0604020202020204" pitchFamily="34" charset="0"/>
              </a:rPr>
              <a:t>StepM</a:t>
            </a:r>
            <a:r>
              <a:rPr lang="en-US" altLang="zh-CN" dirty="0">
                <a:latin typeface="Arial" panose="020B0604020202020204" pitchFamily="34" charset="0"/>
                <a:cs typeface="Arial" panose="020B0604020202020204" pitchFamily="34" charset="0"/>
              </a:rPr>
              <a:t> (RSW)</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459D88-0F81-4D3F-951F-A87778893193}"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14</a:t>
            </a:fld>
            <a:endParaRPr lang="zh-CN" altLang="en-US"/>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mc:AlternateContent xmlns:mc="http://schemas.openxmlformats.org/markup-compatibility/2006" xmlns:a14="http://schemas.microsoft.com/office/drawing/2010/main">
        <mc:Choice Requires="a14">
          <p:sp>
            <p:nvSpPr>
              <p:cNvPr id="15" name="内容占位符 14">
                <a:extLst>
                  <a:ext uri="{FF2B5EF4-FFF2-40B4-BE49-F238E27FC236}">
                    <a16:creationId xmlns:a16="http://schemas.microsoft.com/office/drawing/2014/main" id="{694F0E88-305E-4590-A878-23B33C0F70CD}"/>
                  </a:ext>
                </a:extLst>
              </p:cNvPr>
              <p:cNvSpPr>
                <a:spLocks noGrp="1"/>
              </p:cNvSpPr>
              <p:nvPr>
                <p:ph idx="1"/>
              </p:nvPr>
            </p:nvSpPr>
            <p:spPr>
              <a:xfrm>
                <a:off x="467360" y="1384618"/>
                <a:ext cx="8047989" cy="5336858"/>
              </a:xfrm>
            </p:spPr>
            <p:txBody>
              <a:bodyPr>
                <a:normAutofit lnSpcReduction="10000"/>
              </a:bodyPr>
              <a:lstStyle/>
              <a:p>
                <a:pPr>
                  <a:lnSpc>
                    <a:spcPct val="160000"/>
                  </a:lnSpc>
                  <a:spcBef>
                    <a:spcPts val="0"/>
                  </a:spcBef>
                </a:pPr>
                <a:r>
                  <a:rPr lang="en-US" altLang="zh-CN" sz="2000" dirty="0">
                    <a:latin typeface="Arial" panose="020B0604020202020204" pitchFamily="34" charset="0"/>
                    <a:cs typeface="Arial" panose="020B0604020202020204" pitchFamily="34" charset="0"/>
                  </a:rPr>
                  <a:t>A direct extension of the k-FWER is the idea of controlling the proportion of false discoveries.</a:t>
                </a:r>
              </a:p>
              <a:p>
                <a:pPr marL="0" indent="0">
                  <a:lnSpc>
                    <a:spcPct val="160000"/>
                  </a:lnSpc>
                  <a:spcBef>
                    <a:spcPts val="0"/>
                  </a:spcBef>
                  <a:buNone/>
                </a:pPr>
                <a14:m>
                  <m:oMathPara xmlns:m="http://schemas.openxmlformats.org/officeDocument/2006/math">
                    <m:oMathParaPr>
                      <m:jc m:val="centerGroup"/>
                    </m:oMathParaPr>
                    <m:oMath xmlns:m="http://schemas.openxmlformats.org/officeDocument/2006/math">
                      <m:r>
                        <a:rPr lang="en-US" altLang="zh-CN" sz="2000" i="1" dirty="0" smtClean="0">
                          <a:latin typeface="Cambria Math" panose="02040503050406030204" pitchFamily="18" charset="0"/>
                          <a:cs typeface="Arial" panose="020B0604020202020204" pitchFamily="34" charset="0"/>
                        </a:rPr>
                        <m:t>𝑃𝑟𝑜𝑏</m:t>
                      </m:r>
                      <m:r>
                        <a:rPr lang="en-US" altLang="zh-CN" sz="2000" b="0" i="1" dirty="0" smtClean="0">
                          <a:latin typeface="Cambria Math" panose="02040503050406030204" pitchFamily="18" charset="0"/>
                          <a:cs typeface="Arial" panose="020B0604020202020204" pitchFamily="34" charset="0"/>
                        </a:rPr>
                        <m:t>(</m:t>
                      </m:r>
                      <m:r>
                        <a:rPr lang="en-US" altLang="zh-CN" sz="2000" i="1" dirty="0" err="1" smtClean="0">
                          <a:latin typeface="Cambria Math" panose="02040503050406030204" pitchFamily="18" charset="0"/>
                          <a:cs typeface="Arial" panose="020B0604020202020204" pitchFamily="34" charset="0"/>
                        </a:rPr>
                        <m:t>𝐹</m:t>
                      </m:r>
                      <m:r>
                        <a:rPr lang="en-US" altLang="zh-CN" sz="2000" b="0" i="1" dirty="0" smtClean="0">
                          <a:latin typeface="Cambria Math" panose="02040503050406030204" pitchFamily="18" charset="0"/>
                          <a:cs typeface="Arial" panose="020B0604020202020204" pitchFamily="34" charset="0"/>
                        </a:rPr>
                        <m:t>𝐷</m:t>
                      </m:r>
                      <m:r>
                        <a:rPr lang="en-US" altLang="zh-CN" sz="2000" i="1" dirty="0" err="1" smtClean="0">
                          <a:latin typeface="Cambria Math" panose="02040503050406030204" pitchFamily="18" charset="0"/>
                          <a:cs typeface="Arial" panose="020B0604020202020204" pitchFamily="34" charset="0"/>
                        </a:rPr>
                        <m:t>𝑃</m:t>
                      </m:r>
                      <m:r>
                        <a:rPr lang="en-US" altLang="zh-CN" sz="2000" i="1" dirty="0">
                          <a:latin typeface="Cambria Math" panose="02040503050406030204" pitchFamily="18" charset="0"/>
                          <a:cs typeface="Arial" panose="020B0604020202020204" pitchFamily="34" charset="0"/>
                        </a:rPr>
                        <m:t>=</m:t>
                      </m:r>
                      <m:r>
                        <a:rPr lang="en-US" altLang="zh-CN" sz="2000" i="1" dirty="0">
                          <a:latin typeface="Cambria Math" panose="02040503050406030204" pitchFamily="18" charset="0"/>
                          <a:cs typeface="Arial" panose="020B0604020202020204" pitchFamily="34" charset="0"/>
                        </a:rPr>
                        <m:t>𝐹𝑃</m:t>
                      </m:r>
                      <m:r>
                        <a:rPr lang="en-US" altLang="zh-CN" sz="2000" i="1" dirty="0">
                          <a:latin typeface="Cambria Math" panose="02040503050406030204" pitchFamily="18" charset="0"/>
                          <a:cs typeface="Arial" panose="020B0604020202020204" pitchFamily="34" charset="0"/>
                        </a:rPr>
                        <m:t>/</m:t>
                      </m:r>
                      <m:r>
                        <a:rPr lang="en-US" altLang="zh-CN" sz="2000" i="1" dirty="0">
                          <a:latin typeface="Cambria Math" panose="02040503050406030204" pitchFamily="18" charset="0"/>
                          <a:cs typeface="Arial" panose="020B0604020202020204" pitchFamily="34" charset="0"/>
                        </a:rPr>
                        <m:t>𝑃</m:t>
                      </m:r>
                      <m:r>
                        <a:rPr lang="en-US" altLang="zh-CN" sz="2000" i="1" dirty="0">
                          <a:latin typeface="Cambria Math" panose="02040503050406030204" pitchFamily="18" charset="0"/>
                          <a:ea typeface="Cambria Math" panose="02040503050406030204" pitchFamily="18" charset="0"/>
                          <a:cs typeface="Arial" panose="020B0604020202020204" pitchFamily="34" charset="0"/>
                        </a:rPr>
                        <m:t>≥</m:t>
                      </m:r>
                      <m:r>
                        <a:rPr lang="en-US" altLang="zh-CN" sz="2000" i="1" dirty="0" smtClean="0">
                          <a:latin typeface="Cambria Math" panose="02040503050406030204" pitchFamily="18" charset="0"/>
                          <a:cs typeface="Arial" panose="020B0604020202020204" pitchFamily="34" charset="0"/>
                        </a:rPr>
                        <m:t> </m:t>
                      </m:r>
                      <m:r>
                        <a:rPr lang="zh-CN" altLang="en-US" sz="2000" i="1" dirty="0" smtClean="0">
                          <a:latin typeface="Cambria Math" panose="02040503050406030204" pitchFamily="18" charset="0"/>
                          <a:cs typeface="Arial" panose="020B0604020202020204" pitchFamily="34" charset="0"/>
                        </a:rPr>
                        <m:t>𝛾</m:t>
                      </m:r>
                      <m:r>
                        <a:rPr lang="en-US" altLang="zh-CN" sz="2000" b="0" i="1" dirty="0" smtClean="0">
                          <a:latin typeface="Cambria Math" panose="02040503050406030204" pitchFamily="18" charset="0"/>
                          <a:cs typeface="Arial" panose="020B0604020202020204" pitchFamily="34" charset="0"/>
                        </a:rPr>
                        <m:t>)</m:t>
                      </m:r>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m:t>
                      </m:r>
                      <m:r>
                        <a:rPr lang="zh-CN" altLang="en-US" sz="2000" b="0" i="1" dirty="0" smtClean="0">
                          <a:latin typeface="Cambria Math" panose="02040503050406030204" pitchFamily="18" charset="0"/>
                          <a:ea typeface="Cambria Math" panose="02040503050406030204" pitchFamily="18" charset="0"/>
                          <a:cs typeface="Arial" panose="020B0604020202020204" pitchFamily="34" charset="0"/>
                        </a:rPr>
                        <m:t>𝛼</m:t>
                      </m:r>
                    </m:oMath>
                  </m:oMathPara>
                </a14:m>
                <a:endParaRPr lang="en-US" altLang="zh-CN" sz="2000" dirty="0">
                  <a:latin typeface="Arial" panose="020B0604020202020204" pitchFamily="34" charset="0"/>
                  <a:cs typeface="Arial" panose="020B0604020202020204" pitchFamily="34" charset="0"/>
                </a:endParaRPr>
              </a:p>
              <a:p>
                <a:pPr>
                  <a:lnSpc>
                    <a:spcPct val="160000"/>
                  </a:lnSpc>
                  <a:spcBef>
                    <a:spcPts val="0"/>
                  </a:spcBef>
                </a:pPr>
                <a:r>
                  <a:rPr lang="en-US" altLang="zh-CN" sz="2000" dirty="0">
                    <a:latin typeface="Arial" panose="020B0604020202020204" pitchFamily="34" charset="0"/>
                    <a:cs typeface="Arial" panose="020B0604020202020204" pitchFamily="34" charset="0"/>
                  </a:rPr>
                  <a:t>The FDP-StepM procedure is a sequence of k-StepM. Assume </a:t>
                </a:r>
                <a14:m>
                  <m:oMath xmlns:m="http://schemas.openxmlformats.org/officeDocument/2006/math">
                    <m:r>
                      <a:rPr lang="zh-CN" altLang="en-US" sz="2000" i="1" dirty="0" smtClean="0">
                        <a:latin typeface="Cambria Math" panose="02040503050406030204" pitchFamily="18" charset="0"/>
                        <a:cs typeface="Arial" panose="020B0604020202020204" pitchFamily="34" charset="0"/>
                      </a:rPr>
                      <m:t>𝛾</m:t>
                    </m:r>
                    <m:r>
                      <a:rPr lang="en-US" altLang="zh-CN" sz="2000" b="0" i="1" dirty="0" smtClean="0">
                        <a:latin typeface="Cambria Math" panose="02040503050406030204" pitchFamily="18" charset="0"/>
                        <a:cs typeface="Arial" panose="020B0604020202020204" pitchFamily="34" charset="0"/>
                      </a:rPr>
                      <m:t>=10%</m:t>
                    </m:r>
                  </m:oMath>
                </a14:m>
                <a:r>
                  <a:rPr lang="en-US" altLang="zh-CN" sz="2000" dirty="0">
                    <a:latin typeface="Arial" panose="020B0604020202020204" pitchFamily="34" charset="0"/>
                    <a:cs typeface="Arial" panose="020B0604020202020204" pitchFamily="34" charset="0"/>
                  </a:rPr>
                  <a:t>.Apply the 1-StepM method and reject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𝑃</m:t>
                        </m:r>
                      </m:e>
                      <m:sub>
                        <m:r>
                          <a:rPr lang="en-US" altLang="zh-CN" sz="2000" i="1" dirty="0" smtClean="0">
                            <a:latin typeface="Cambria Math" panose="02040503050406030204" pitchFamily="18" charset="0"/>
                            <a:cs typeface="Arial" panose="020B0604020202020204" pitchFamily="34" charset="0"/>
                          </a:rPr>
                          <m:t>1</m:t>
                        </m:r>
                      </m:sub>
                    </m:sSub>
                  </m:oMath>
                </a14:m>
                <a:r>
                  <a:rPr lang="en-US" altLang="zh-CN" sz="2000" dirty="0">
                    <a:latin typeface="Arial" panose="020B0604020202020204" pitchFamily="34" charset="0"/>
                    <a:cs typeface="Arial" panose="020B0604020202020204" pitchFamily="34" charset="0"/>
                  </a:rPr>
                  <a:t> strategies. If the null of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𝐻</m:t>
                        </m:r>
                      </m:e>
                      <m:sub>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𝑃</m:t>
                            </m:r>
                          </m:e>
                          <m:sub>
                            <m:r>
                              <a:rPr lang="en-US" altLang="zh-CN" sz="2000" i="1" dirty="0" smtClean="0">
                                <a:latin typeface="Cambria Math" panose="02040503050406030204" pitchFamily="18" charset="0"/>
                                <a:cs typeface="Arial" panose="020B0604020202020204" pitchFamily="34" charset="0"/>
                              </a:rPr>
                              <m:t>1</m:t>
                            </m:r>
                          </m:sub>
                        </m:sSub>
                        <m:r>
                          <a:rPr lang="en-US" altLang="zh-CN" sz="2000" b="0" i="1" dirty="0" smtClean="0">
                            <a:latin typeface="Cambria Math" panose="02040503050406030204" pitchFamily="18" charset="0"/>
                            <a:cs typeface="Arial" panose="020B0604020202020204" pitchFamily="34" charset="0"/>
                          </a:rPr>
                          <m:t>+</m:t>
                        </m:r>
                        <m:r>
                          <a:rPr lang="en-US" altLang="zh-CN" sz="2000" i="1" dirty="0" smtClean="0">
                            <a:latin typeface="Cambria Math" panose="02040503050406030204" pitchFamily="18" charset="0"/>
                            <a:cs typeface="Arial" panose="020B0604020202020204" pitchFamily="34" charset="0"/>
                          </a:rPr>
                          <m:t>1</m:t>
                        </m:r>
                      </m:sub>
                    </m:sSub>
                  </m:oMath>
                </a14:m>
                <a:r>
                  <a:rPr lang="en-US" altLang="zh-CN" sz="2000" dirty="0">
                    <a:latin typeface="Arial" panose="020B0604020202020204" pitchFamily="34" charset="0"/>
                    <a:cs typeface="Arial" panose="020B0604020202020204" pitchFamily="34" charset="0"/>
                  </a:rPr>
                  <a:t> is true, the FDP would become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1</m:t>
                    </m:r>
                    <m:r>
                      <a:rPr lang="en-US" altLang="zh-CN" sz="2000" b="0" i="1" dirty="0" smtClean="0">
                        <a:latin typeface="Cambria Math" panose="02040503050406030204" pitchFamily="18" charset="0"/>
                        <a:cs typeface="Arial" panose="020B0604020202020204" pitchFamily="34" charset="0"/>
                      </a:rPr>
                      <m:t>/(</m:t>
                    </m:r>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𝑃</m:t>
                        </m:r>
                      </m:e>
                      <m:sub>
                        <m:r>
                          <a:rPr lang="en-US" altLang="zh-CN" sz="2000" i="1" dirty="0" smtClean="0">
                            <a:latin typeface="Cambria Math" panose="02040503050406030204" pitchFamily="18" charset="0"/>
                            <a:cs typeface="Arial" panose="020B0604020202020204" pitchFamily="34" charset="0"/>
                          </a:rPr>
                          <m:t>1</m:t>
                        </m:r>
                      </m:sub>
                    </m:sSub>
                    <m:r>
                      <a:rPr lang="en-US" altLang="zh-CN" sz="2000" b="0" i="1" dirty="0" smtClean="0">
                        <a:latin typeface="Cambria Math" panose="02040503050406030204" pitchFamily="18" charset="0"/>
                        <a:cs typeface="Arial" panose="020B0604020202020204" pitchFamily="34" charset="0"/>
                      </a:rPr>
                      <m:t>+</m:t>
                    </m:r>
                    <m:r>
                      <a:rPr lang="en-US" altLang="zh-CN" sz="2000" i="1" dirty="0" smtClean="0">
                        <a:latin typeface="Cambria Math" panose="02040503050406030204" pitchFamily="18" charset="0"/>
                        <a:cs typeface="Arial" panose="020B0604020202020204" pitchFamily="34" charset="0"/>
                      </a:rPr>
                      <m:t>1</m:t>
                    </m:r>
                    <m:r>
                      <a:rPr lang="en-US" altLang="zh-CN" sz="2000" b="0" i="1" dirty="0" smtClean="0">
                        <a:latin typeface="Cambria Math" panose="02040503050406030204" pitchFamily="18" charset="0"/>
                        <a:cs typeface="Arial" panose="020B0604020202020204" pitchFamily="34" charset="0"/>
                      </a:rPr>
                      <m:t>)</m:t>
                    </m:r>
                  </m:oMath>
                </a14:m>
                <a:r>
                  <a:rPr lang="en-US" altLang="zh-CN" sz="2000" dirty="0">
                    <a:latin typeface="Arial" panose="020B0604020202020204" pitchFamily="34" charset="0"/>
                    <a:cs typeface="Arial" panose="020B0604020202020204" pitchFamily="34" charset="0"/>
                  </a:rPr>
                  <a:t>. Thus we would reject </a:t>
                </a:r>
                <a14:m>
                  <m:oMath xmlns:m="http://schemas.openxmlformats.org/officeDocument/2006/math">
                    <m:sSub>
                      <m:sSubPr>
                        <m:ctrlPr>
                          <a:rPr lang="en-US" altLang="zh-CN" sz="2000" i="1" dirty="0">
                            <a:latin typeface="Cambria Math" panose="02040503050406030204" pitchFamily="18" charset="0"/>
                            <a:cs typeface="Arial" panose="020B0604020202020204" pitchFamily="34" charset="0"/>
                          </a:rPr>
                        </m:ctrlPr>
                      </m:sSubPr>
                      <m:e>
                        <m:r>
                          <a:rPr lang="en-US" altLang="zh-CN" sz="2000" i="1" dirty="0">
                            <a:latin typeface="Cambria Math" panose="02040503050406030204" pitchFamily="18" charset="0"/>
                            <a:cs typeface="Arial" panose="020B0604020202020204" pitchFamily="34" charset="0"/>
                          </a:rPr>
                          <m:t>𝐻</m:t>
                        </m:r>
                      </m:e>
                      <m:sub>
                        <m:sSub>
                          <m:sSubPr>
                            <m:ctrlPr>
                              <a:rPr lang="en-US" altLang="zh-CN" sz="2000" i="1" dirty="0">
                                <a:latin typeface="Cambria Math" panose="02040503050406030204" pitchFamily="18" charset="0"/>
                                <a:cs typeface="Arial" panose="020B0604020202020204" pitchFamily="34" charset="0"/>
                              </a:rPr>
                            </m:ctrlPr>
                          </m:sSubPr>
                          <m:e>
                            <m:r>
                              <a:rPr lang="en-US" altLang="zh-CN" sz="2000" i="1" dirty="0">
                                <a:latin typeface="Cambria Math" panose="02040503050406030204" pitchFamily="18" charset="0"/>
                                <a:cs typeface="Arial" panose="020B0604020202020204" pitchFamily="34" charset="0"/>
                              </a:rPr>
                              <m:t>𝑃</m:t>
                            </m:r>
                          </m:e>
                          <m:sub>
                            <m:r>
                              <a:rPr lang="en-US" altLang="zh-CN" sz="2000" i="1" dirty="0">
                                <a:latin typeface="Cambria Math" panose="02040503050406030204" pitchFamily="18" charset="0"/>
                                <a:cs typeface="Arial" panose="020B0604020202020204" pitchFamily="34" charset="0"/>
                              </a:rPr>
                              <m:t>1</m:t>
                            </m:r>
                          </m:sub>
                        </m:sSub>
                        <m:r>
                          <a:rPr lang="en-US" altLang="zh-CN" sz="2000" i="1" dirty="0">
                            <a:latin typeface="Cambria Math" panose="02040503050406030204" pitchFamily="18" charset="0"/>
                            <a:cs typeface="Arial" panose="020B0604020202020204" pitchFamily="34" charset="0"/>
                          </a:rPr>
                          <m:t>+1</m:t>
                        </m:r>
                      </m:sub>
                    </m:sSub>
                  </m:oMath>
                </a14:m>
                <a:r>
                  <a:rPr lang="en-US" altLang="zh-CN" sz="2000" dirty="0">
                    <a:latin typeface="Arial" panose="020B0604020202020204" pitchFamily="34" charset="0"/>
                    <a:cs typeface="Arial" panose="020B0604020202020204" pitchFamily="34" charset="0"/>
                  </a:rPr>
                  <a:t> only if </a:t>
                </a:r>
                <a14:m>
                  <m:oMath xmlns:m="http://schemas.openxmlformats.org/officeDocument/2006/math">
                    <m:r>
                      <a:rPr lang="en-US" altLang="zh-CN" sz="2000" i="1" dirty="0">
                        <a:latin typeface="Cambria Math" panose="02040503050406030204" pitchFamily="18" charset="0"/>
                        <a:cs typeface="Arial" panose="020B0604020202020204" pitchFamily="34" charset="0"/>
                      </a:rPr>
                      <m:t>1/(</m:t>
                    </m:r>
                    <m:sSub>
                      <m:sSubPr>
                        <m:ctrlPr>
                          <a:rPr lang="en-US" altLang="zh-CN" sz="2000" i="1" dirty="0">
                            <a:latin typeface="Cambria Math" panose="02040503050406030204" pitchFamily="18" charset="0"/>
                            <a:cs typeface="Arial" panose="020B0604020202020204" pitchFamily="34" charset="0"/>
                          </a:rPr>
                        </m:ctrlPr>
                      </m:sSubPr>
                      <m:e>
                        <m:r>
                          <a:rPr lang="en-US" altLang="zh-CN" sz="2000" i="1" dirty="0">
                            <a:latin typeface="Cambria Math" panose="02040503050406030204" pitchFamily="18" charset="0"/>
                            <a:cs typeface="Arial" panose="020B0604020202020204" pitchFamily="34" charset="0"/>
                          </a:rPr>
                          <m:t>𝑃</m:t>
                        </m:r>
                      </m:e>
                      <m:sub>
                        <m:r>
                          <a:rPr lang="en-US" altLang="zh-CN" sz="2000" i="1" dirty="0">
                            <a:latin typeface="Cambria Math" panose="02040503050406030204" pitchFamily="18" charset="0"/>
                            <a:cs typeface="Arial" panose="020B0604020202020204" pitchFamily="34" charset="0"/>
                          </a:rPr>
                          <m:t>1</m:t>
                        </m:r>
                      </m:sub>
                    </m:sSub>
                    <m:r>
                      <a:rPr lang="en-US" altLang="zh-CN" sz="2000" i="1" dirty="0">
                        <a:latin typeface="Cambria Math" panose="02040503050406030204" pitchFamily="18" charset="0"/>
                        <a:cs typeface="Arial" panose="020B0604020202020204" pitchFamily="34" charset="0"/>
                      </a:rPr>
                      <m:t>+1)</m:t>
                    </m:r>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&lt;</m:t>
                    </m:r>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0.1</m:t>
                    </m:r>
                  </m:oMath>
                </a14:m>
                <a:endParaRPr lang="en-US" altLang="zh-CN" sz="2000" dirty="0">
                  <a:latin typeface="Arial" panose="020B0604020202020204" pitchFamily="34" charset="0"/>
                  <a:cs typeface="Arial" panose="020B0604020202020204" pitchFamily="34" charset="0"/>
                </a:endParaRPr>
              </a:p>
              <a:p>
                <a:pPr>
                  <a:lnSpc>
                    <a:spcPct val="160000"/>
                  </a:lnSpc>
                  <a:spcBef>
                    <a:spcPts val="0"/>
                  </a:spcBef>
                </a:pPr>
                <a:r>
                  <a:rPr lang="en-US" altLang="zh-CN" sz="2000" dirty="0">
                    <a:latin typeface="Arial" panose="020B0604020202020204" pitchFamily="34" charset="0"/>
                    <a:cs typeface="Arial" panose="020B0604020202020204" pitchFamily="34" charset="0"/>
                  </a:rPr>
                  <a:t>After the first step, the procedure stops only if the number of outperforming funds (M) is smaller than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𝑘</m:t>
                    </m:r>
                    <m:r>
                      <a:rPr lang="en-US" altLang="zh-CN" sz="2000" b="0" i="1" dirty="0" smtClean="0">
                        <a:latin typeface="Cambria Math" panose="02040503050406030204" pitchFamily="18" charset="0"/>
                        <a:cs typeface="Arial" panose="020B0604020202020204" pitchFamily="34" charset="0"/>
                      </a:rPr>
                      <m:t>/</m:t>
                    </m:r>
                    <m:r>
                      <a:rPr lang="zh-CN" altLang="en-US" sz="2000" b="0" i="1" dirty="0" smtClean="0">
                        <a:latin typeface="Cambria Math" panose="02040503050406030204" pitchFamily="18" charset="0"/>
                        <a:cs typeface="Arial" panose="020B0604020202020204" pitchFamily="34" charset="0"/>
                      </a:rPr>
                      <m:t>𝛾</m:t>
                    </m:r>
                  </m:oMath>
                </a14:m>
                <a:r>
                  <a:rPr lang="en-US" altLang="zh-CN" sz="2000" dirty="0">
                    <a:latin typeface="Arial" panose="020B0604020202020204" pitchFamily="34" charset="0"/>
                    <a:cs typeface="Arial" panose="020B0604020202020204" pitchFamily="34" charset="0"/>
                  </a:rPr>
                  <a:t>-1.</a:t>
                </a:r>
              </a:p>
              <a:p>
                <a:pPr>
                  <a:lnSpc>
                    <a:spcPct val="160000"/>
                  </a:lnSpc>
                  <a:spcBef>
                    <a:spcPts val="0"/>
                  </a:spcBef>
                </a:pPr>
                <a:r>
                  <a:rPr lang="en-US" altLang="zh-CN" sz="2000" dirty="0">
                    <a:latin typeface="Arial" panose="020B0604020202020204" pitchFamily="34" charset="0"/>
                    <a:cs typeface="Arial" panose="020B0604020202020204" pitchFamily="34" charset="0"/>
                  </a:rPr>
                  <a:t> Alternatively, the procedure would continue by applying the 2-StepM method</a:t>
                </a:r>
              </a:p>
            </p:txBody>
          </p:sp>
        </mc:Choice>
        <mc:Fallback xmlns="">
          <p:sp>
            <p:nvSpPr>
              <p:cNvPr id="15" name="内容占位符 14">
                <a:extLst>
                  <a:ext uri="{FF2B5EF4-FFF2-40B4-BE49-F238E27FC236}">
                    <a16:creationId xmlns:a16="http://schemas.microsoft.com/office/drawing/2014/main" id="{694F0E88-305E-4590-A878-23B33C0F70CD}"/>
                  </a:ext>
                </a:extLst>
              </p:cNvPr>
              <p:cNvSpPr>
                <a:spLocks noGrp="1" noRot="1" noChangeAspect="1" noMove="1" noResize="1" noEditPoints="1" noAdjustHandles="1" noChangeArrowheads="1" noChangeShapeType="1" noTextEdit="1"/>
              </p:cNvSpPr>
              <p:nvPr>
                <p:ph idx="1"/>
              </p:nvPr>
            </p:nvSpPr>
            <p:spPr>
              <a:xfrm>
                <a:off x="467360" y="1384618"/>
                <a:ext cx="8047989" cy="5336858"/>
              </a:xfrm>
              <a:blipFill>
                <a:blip r:embed="rId2"/>
                <a:stretch>
                  <a:fillRect l="-6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961824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en-US" altLang="zh-CN" dirty="0">
                <a:latin typeface="Arial" panose="020B0604020202020204" pitchFamily="34" charset="0"/>
                <a:cs typeface="Arial" panose="020B0604020202020204" pitchFamily="34" charset="0"/>
              </a:rPr>
              <a:t> Rotation Invariance</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140</a:t>
            </a:fld>
            <a:endParaRPr lang="zh-CN" altLang="en-US"/>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0" y="1325563"/>
                <a:ext cx="8371840" cy="5030788"/>
              </a:xfrm>
            </p:spPr>
            <p:txBody>
              <a:bodyPr>
                <a:normAutofit/>
              </a:bodyPr>
              <a:lstStyle/>
              <a:p>
                <a:pPr>
                  <a:lnSpc>
                    <a:spcPct val="150000"/>
                  </a:lnSpc>
                </a:pPr>
                <a:r>
                  <a:rPr lang="en-US" altLang="zh-CN" sz="2000" dirty="0">
                    <a:latin typeface="Arial" panose="020B0604020202020204" pitchFamily="34" charset="0"/>
                    <a:ea typeface="Cambria Math" panose="02040503050406030204" pitchFamily="18" charset="0"/>
                    <a:cs typeface="Arial" panose="020B0604020202020204" pitchFamily="34" charset="0"/>
                  </a:rPr>
                  <a:t>As long as </a:t>
                </a:r>
                <a14:m>
                  <m:oMath xmlns:m="http://schemas.openxmlformats.org/officeDocument/2006/math">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dirty="0" err="1" smtClean="0">
                            <a:latin typeface="Cambria Math" panose="02040503050406030204" pitchFamily="18" charset="0"/>
                            <a:ea typeface="Cambria Math" panose="02040503050406030204" pitchFamily="18" charset="0"/>
                            <a:cs typeface="Arial" panose="020B0604020202020204" pitchFamily="34" charset="0"/>
                          </a:rPr>
                          <m:t>𝑣</m:t>
                        </m:r>
                      </m:e>
                      <m:sub>
                        <m:r>
                          <a:rPr lang="en-US" altLang="zh-CN" sz="2000" i="1" dirty="0" err="1" smtClean="0">
                            <a:latin typeface="Cambria Math" panose="02040503050406030204" pitchFamily="18" charset="0"/>
                            <a:ea typeface="Cambria Math" panose="02040503050406030204" pitchFamily="18" charset="0"/>
                            <a:cs typeface="Arial" panose="020B0604020202020204" pitchFamily="34" charset="0"/>
                          </a:rPr>
                          <m:t>𝑡</m:t>
                        </m:r>
                      </m:sub>
                    </m:sSub>
                    <m:r>
                      <a:rPr lang="en-US" altLang="zh-CN" sz="2000" i="1" dirty="0" err="1" smtClean="0">
                        <a:latin typeface="Cambria Math" panose="02040503050406030204" pitchFamily="18" charset="0"/>
                        <a:ea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ea typeface="Cambria Math" panose="02040503050406030204" pitchFamily="18" charset="0"/>
                    <a:cs typeface="Arial" panose="020B0604020202020204" pitchFamily="34" charset="0"/>
                  </a:rPr>
                  <a:t>is observed, we can then identify </a:t>
                </a:r>
                <a14:m>
                  <m:oMath xmlns:m="http://schemas.openxmlformats.org/officeDocument/2006/math">
                    <m:acc>
                      <m:accPr>
                        <m:chr m:val="̂"/>
                        <m:ctrlPr>
                          <a:rPr lang="en-US" altLang="zh-CN" sz="2000" i="1" smtClean="0">
                            <a:latin typeface="Cambria Math" panose="02040503050406030204" pitchFamily="18" charset="0"/>
                            <a:ea typeface="Cambria Math" panose="02040503050406030204" pitchFamily="18" charset="0"/>
                            <a:cs typeface="Arial" panose="020B0604020202020204" pitchFamily="34" charset="0"/>
                          </a:rPr>
                        </m:ctrlPr>
                      </m:accPr>
                      <m:e>
                        <m:r>
                          <a:rPr lang="zh-CN" altLang="en-US" sz="2000" i="1">
                            <a:latin typeface="Cambria Math" panose="02040503050406030204" pitchFamily="18" charset="0"/>
                            <a:ea typeface="Cambria Math" panose="02040503050406030204" pitchFamily="18" charset="0"/>
                            <a:cs typeface="Arial" panose="020B0604020202020204" pitchFamily="34" charset="0"/>
                          </a:rPr>
                          <m:t>𝜂</m:t>
                        </m:r>
                      </m:e>
                    </m:acc>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 </m:t>
                    </m:r>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𝜂</m:t>
                    </m:r>
                    <m:sSup>
                      <m:sSup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pPr>
                      <m:e>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𝐻</m:t>
                        </m:r>
                      </m:e>
                      <m:sup>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−1</m:t>
                        </m:r>
                      </m:sup>
                    </m:sSup>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ea typeface="Cambria Math" panose="02040503050406030204" pitchFamily="18" charset="0"/>
                    <a:cs typeface="Arial" panose="020B0604020202020204" pitchFamily="34" charset="0"/>
                  </a:rPr>
                  <a:t>(it is the vector of regression coefficients of </a:t>
                </a:r>
                <a14:m>
                  <m:oMath xmlns:m="http://schemas.openxmlformats.org/officeDocument/2006/math">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𝑔</m:t>
                        </m:r>
                      </m:e>
                      <m: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𝑡</m:t>
                        </m:r>
                      </m:sub>
                    </m:sSub>
                  </m:oMath>
                </a14:m>
                <a:r>
                  <a:rPr lang="en-US" altLang="zh-CN" sz="2000" dirty="0">
                    <a:latin typeface="Arial" panose="020B0604020202020204" pitchFamily="34" charset="0"/>
                    <a:ea typeface="Cambria Math" panose="02040503050406030204" pitchFamily="18" charset="0"/>
                    <a:cs typeface="Arial" panose="020B0604020202020204" pitchFamily="34" charset="0"/>
                  </a:rPr>
                  <a:t> on </a:t>
                </a:r>
                <a14:m>
                  <m:oMath xmlns:m="http://schemas.openxmlformats.org/officeDocument/2006/math">
                    <m:sSub>
                      <m:sSubPr>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sSubPr>
                      <m:e>
                        <m:acc>
                          <m:accPr>
                            <m:chr m:val="̂"/>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accPr>
                          <m:e>
                            <m:r>
                              <a:rPr lang="en-US" altLang="zh-CN" sz="2000" i="1">
                                <a:latin typeface="Cambria Math" panose="02040503050406030204" pitchFamily="18" charset="0"/>
                                <a:ea typeface="Cambria Math" panose="02040503050406030204" pitchFamily="18" charset="0"/>
                                <a:cs typeface="Arial" panose="020B0604020202020204" pitchFamily="34" charset="0"/>
                              </a:rPr>
                              <m:t>𝑣</m:t>
                            </m:r>
                          </m:e>
                        </m:acc>
                      </m:e>
                      <m:sub>
                        <m:r>
                          <a:rPr lang="en-US" altLang="zh-CN" sz="2000" i="1">
                            <a:latin typeface="Cambria Math" panose="02040503050406030204" pitchFamily="18" charset="0"/>
                            <a:ea typeface="Cambria Math" panose="02040503050406030204" pitchFamily="18" charset="0"/>
                            <a:cs typeface="Arial" panose="020B0604020202020204" pitchFamily="34" charset="0"/>
                          </a:rPr>
                          <m:t>𝑡</m:t>
                        </m:r>
                      </m:sub>
                    </m:sSub>
                  </m:oMath>
                </a14:m>
                <a:r>
                  <a:rPr lang="en-US" altLang="zh-CN" sz="2000" dirty="0">
                    <a:latin typeface="Arial" panose="020B0604020202020204" pitchFamily="34" charset="0"/>
                    <a:ea typeface="Cambria Math" panose="02040503050406030204" pitchFamily="18" charset="0"/>
                    <a:cs typeface="Arial" panose="020B0604020202020204" pitchFamily="34" charset="0"/>
                  </a:rPr>
                  <a:t>), as well as </a:t>
                </a:r>
                <a14:m>
                  <m:oMath xmlns:m="http://schemas.openxmlformats.org/officeDocument/2006/math">
                    <m:acc>
                      <m:accPr>
                        <m:chr m:val="̂"/>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accPr>
                      <m:e>
                        <m:r>
                          <a:rPr lang="zh-CN" altLang="en-US" sz="2000" i="1">
                            <a:latin typeface="Cambria Math" panose="02040503050406030204" pitchFamily="18" charset="0"/>
                            <a:ea typeface="Cambria Math" panose="02040503050406030204" pitchFamily="18" charset="0"/>
                            <a:cs typeface="Arial" panose="020B0604020202020204" pitchFamily="34" charset="0"/>
                          </a:rPr>
                          <m:t>𝛾</m:t>
                        </m:r>
                      </m:e>
                    </m:acc>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 </m:t>
                    </m:r>
                    <m:r>
                      <a:rPr lang="en-US" altLang="zh-CN" sz="2000" i="1" dirty="0" err="1" smtClean="0">
                        <a:latin typeface="Cambria Math" panose="02040503050406030204" pitchFamily="18" charset="0"/>
                        <a:ea typeface="Cambria Math" panose="02040503050406030204" pitchFamily="18" charset="0"/>
                        <a:cs typeface="Arial" panose="020B0604020202020204" pitchFamily="34" charset="0"/>
                      </a:rPr>
                      <m:t>𝐻</m:t>
                    </m:r>
                    <m:r>
                      <a:rPr lang="en-US" altLang="zh-CN" sz="2000" i="1" dirty="0" err="1" smtClean="0">
                        <a:latin typeface="Cambria Math" panose="02040503050406030204" pitchFamily="18" charset="0"/>
                        <a:ea typeface="Cambria Math" panose="02040503050406030204" pitchFamily="18" charset="0"/>
                        <a:cs typeface="Arial" panose="020B0604020202020204" pitchFamily="34" charset="0"/>
                      </a:rPr>
                      <m:t>𝛾</m:t>
                    </m:r>
                  </m:oMath>
                </a14:m>
                <a:endParaRPr lang="en-US" altLang="zh-CN" sz="2000" dirty="0">
                  <a:latin typeface="Arial" panose="020B0604020202020204" pitchFamily="34" charset="0"/>
                  <a:ea typeface="Cambria Math" panose="02040503050406030204" pitchFamily="18" charset="0"/>
                  <a:cs typeface="Arial" panose="020B0604020202020204" pitchFamily="34" charset="0"/>
                </a:endParaRPr>
              </a:p>
              <a:p>
                <a:pPr>
                  <a:lnSpc>
                    <a:spcPct val="150000"/>
                  </a:lnSpc>
                </a:pPr>
                <a:r>
                  <a:rPr lang="en-US" altLang="zh-CN" sz="2000" dirty="0">
                    <a:latin typeface="Arial" panose="020B0604020202020204" pitchFamily="34" charset="0"/>
                    <a:ea typeface="Cambria Math" panose="02040503050406030204" pitchFamily="18" charset="0"/>
                    <a:cs typeface="Arial" panose="020B0604020202020204" pitchFamily="34" charset="0"/>
                  </a:rPr>
                  <a:t>While we clearly cannot recover </a:t>
                </a:r>
                <a14:m>
                  <m:oMath xmlns:m="http://schemas.openxmlformats.org/officeDocument/2006/math">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𝜂</m:t>
                    </m:r>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 </m:t>
                    </m:r>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𝑜𝑟</m:t>
                    </m:r>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 </m:t>
                    </m:r>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𝛾</m:t>
                    </m:r>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ea typeface="Cambria Math" panose="02040503050406030204" pitchFamily="18" charset="0"/>
                    <a:cs typeface="Arial" panose="020B0604020202020204" pitchFamily="34" charset="0"/>
                  </a:rPr>
                  <a:t>separately because we do not know</a:t>
                </a:r>
                <a14:m>
                  <m:oMath xmlns:m="http://schemas.openxmlformats.org/officeDocument/2006/math">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 </m:t>
                    </m:r>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𝐻</m:t>
                    </m:r>
                  </m:oMath>
                </a14:m>
                <a:r>
                  <a:rPr lang="en-US" altLang="zh-CN" sz="2000" dirty="0">
                    <a:latin typeface="Arial" panose="020B0604020202020204" pitchFamily="34" charset="0"/>
                    <a:ea typeface="Cambria Math" panose="02040503050406030204" pitchFamily="18" charset="0"/>
                    <a:cs typeface="Arial" panose="020B0604020202020204" pitchFamily="34" charset="0"/>
                  </a:rPr>
                  <a:t>, we can still identify the risk premium of </a:t>
                </a:r>
                <a14:m>
                  <m:oMath xmlns:m="http://schemas.openxmlformats.org/officeDocument/2006/math">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𝑔</m:t>
                        </m:r>
                      </m:e>
                      <m: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𝑡</m:t>
                        </m:r>
                      </m:sub>
                    </m:sSub>
                  </m:oMath>
                </a14:m>
                <a:r>
                  <a:rPr lang="en-US" altLang="zh-CN" sz="2000" dirty="0">
                    <a:latin typeface="Arial" panose="020B0604020202020204" pitchFamily="34" charset="0"/>
                    <a:ea typeface="Cambria Math" panose="02040503050406030204" pitchFamily="18" charset="0"/>
                    <a:cs typeface="Arial" panose="020B0604020202020204" pitchFamily="34" charset="0"/>
                  </a:rPr>
                  <a:t>, because:</a:t>
                </a:r>
              </a:p>
              <a:p>
                <a:pPr marL="0" indent="0">
                  <a:lnSpc>
                    <a:spcPct val="150000"/>
                  </a:lnSpc>
                  <a:buNone/>
                </a:pPr>
                <a14:m>
                  <m:oMathPara xmlns:m="http://schemas.openxmlformats.org/officeDocument/2006/math">
                    <m:oMathParaPr>
                      <m:jc m:val="centerGroup"/>
                    </m:oMathParaPr>
                    <m:oMath xmlns:m="http://schemas.openxmlformats.org/officeDocument/2006/math">
                      <m:acc>
                        <m:accPr>
                          <m:chr m:val="̂"/>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accPr>
                        <m:e>
                          <m:r>
                            <a:rPr lang="zh-CN" altLang="en-US" sz="2000" i="1" smtClean="0">
                              <a:latin typeface="Cambria Math" panose="02040503050406030204" pitchFamily="18" charset="0"/>
                              <a:ea typeface="Cambria Math" panose="02040503050406030204" pitchFamily="18" charset="0"/>
                              <a:cs typeface="Arial" panose="020B0604020202020204" pitchFamily="34" charset="0"/>
                            </a:rPr>
                            <m:t>𝜂</m:t>
                          </m:r>
                        </m:e>
                      </m:acc>
                      <m:acc>
                        <m:accPr>
                          <m:chr m:val="̂"/>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accPr>
                        <m:e>
                          <m:r>
                            <a:rPr lang="zh-CN" altLang="en-US" sz="2000" i="1">
                              <a:latin typeface="Cambria Math" panose="02040503050406030204" pitchFamily="18" charset="0"/>
                              <a:ea typeface="Cambria Math" panose="02040503050406030204" pitchFamily="18" charset="0"/>
                              <a:cs typeface="Arial" panose="020B0604020202020204" pitchFamily="34" charset="0"/>
                            </a:rPr>
                            <m:t>𝛾</m:t>
                          </m:r>
                        </m:e>
                      </m:acc>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r>
                        <a:rPr lang="zh-CN" altLang="en-US" sz="2000" i="1">
                          <a:latin typeface="Cambria Math" panose="02040503050406030204" pitchFamily="18" charset="0"/>
                          <a:ea typeface="Cambria Math" panose="02040503050406030204" pitchFamily="18" charset="0"/>
                          <a:cs typeface="Arial" panose="020B0604020202020204" pitchFamily="34" charset="0"/>
                        </a:rPr>
                        <m:t>𝜂</m:t>
                      </m:r>
                      <m:sSup>
                        <m:sSupPr>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sSupPr>
                        <m:e>
                          <m:r>
                            <a:rPr lang="en-US" altLang="zh-CN" sz="2000" i="1">
                              <a:latin typeface="Cambria Math" panose="02040503050406030204" pitchFamily="18" charset="0"/>
                              <a:ea typeface="Cambria Math" panose="02040503050406030204" pitchFamily="18" charset="0"/>
                              <a:cs typeface="Arial" panose="020B0604020202020204" pitchFamily="34" charset="0"/>
                            </a:rPr>
                            <m:t>𝐻</m:t>
                          </m:r>
                        </m:e>
                        <m:sup>
                          <m:r>
                            <a:rPr lang="en-US" altLang="zh-CN" sz="2000" i="1">
                              <a:latin typeface="Cambria Math" panose="02040503050406030204" pitchFamily="18" charset="0"/>
                              <a:ea typeface="Cambria Math" panose="02040503050406030204" pitchFamily="18" charset="0"/>
                              <a:cs typeface="Arial" panose="020B0604020202020204" pitchFamily="34" charset="0"/>
                            </a:rPr>
                            <m:t>−1</m:t>
                          </m:r>
                        </m:sup>
                      </m:sSup>
                      <m:r>
                        <a:rPr lang="en-US" altLang="zh-CN" sz="2000" i="1">
                          <a:latin typeface="Cambria Math" panose="02040503050406030204" pitchFamily="18" charset="0"/>
                          <a:ea typeface="Cambria Math" panose="02040503050406030204" pitchFamily="18" charset="0"/>
                          <a:cs typeface="Arial" panose="020B0604020202020204" pitchFamily="34" charset="0"/>
                        </a:rPr>
                        <m:t>𝐻</m:t>
                      </m:r>
                      <m:r>
                        <a:rPr lang="zh-CN" altLang="en-US" sz="2000" i="1" smtClean="0">
                          <a:latin typeface="Cambria Math" panose="02040503050406030204" pitchFamily="18" charset="0"/>
                          <a:ea typeface="Cambria Math" panose="02040503050406030204" pitchFamily="18" charset="0"/>
                          <a:cs typeface="Arial" panose="020B0604020202020204" pitchFamily="34" charset="0"/>
                        </a:rPr>
                        <m:t>𝛾</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r>
                        <a:rPr lang="zh-CN" altLang="en-US" sz="2000" b="0" i="1" smtClean="0">
                          <a:latin typeface="Cambria Math" panose="02040503050406030204" pitchFamily="18" charset="0"/>
                          <a:ea typeface="Cambria Math" panose="02040503050406030204" pitchFamily="18" charset="0"/>
                          <a:cs typeface="Arial" panose="020B0604020202020204" pitchFamily="34" charset="0"/>
                        </a:rPr>
                        <m:t>𝜂𝛾</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zh-CN" altLang="en-US" sz="2000" b="0" i="1" smtClean="0">
                              <a:latin typeface="Cambria Math" panose="02040503050406030204" pitchFamily="18" charset="0"/>
                              <a:ea typeface="Cambria Math" panose="02040503050406030204" pitchFamily="18" charset="0"/>
                              <a:cs typeface="Arial" panose="020B0604020202020204" pitchFamily="34" charset="0"/>
                            </a:rPr>
                            <m:t>𝛾</m:t>
                          </m:r>
                        </m:e>
                        <m: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𝑔</m:t>
                          </m:r>
                        </m:sub>
                      </m:sSub>
                    </m:oMath>
                  </m:oMathPara>
                </a14:m>
                <a:endParaRPr lang="en-US" altLang="zh-CN" sz="2000" dirty="0">
                  <a:latin typeface="Arial" panose="020B0604020202020204" pitchFamily="34" charset="0"/>
                  <a:ea typeface="Cambria Math" panose="02040503050406030204" pitchFamily="18" charset="0"/>
                  <a:cs typeface="Arial" panose="020B0604020202020204" pitchFamily="34" charset="0"/>
                </a:endParaRPr>
              </a:p>
              <a:p>
                <a:pPr marL="514350" indent="-514350">
                  <a:lnSpc>
                    <a:spcPct val="150000"/>
                  </a:lnSpc>
                  <a:buFont typeface="+mj-lt"/>
                  <a:buAutoNum type="romanUcPeriod"/>
                </a:pPr>
                <a:r>
                  <a:rPr lang="en-US" altLang="zh-CN" sz="2000" dirty="0">
                    <a:latin typeface="Arial" panose="020B0604020202020204" pitchFamily="34" charset="0"/>
                    <a:ea typeface="Cambria Math" panose="02040503050406030204" pitchFamily="18" charset="0"/>
                    <a:cs typeface="Arial" panose="020B0604020202020204" pitchFamily="34" charset="0"/>
                  </a:rPr>
                  <a:t>estimates the rotated factors </a:t>
                </a:r>
                <a14:m>
                  <m:oMath xmlns:m="http://schemas.openxmlformats.org/officeDocument/2006/math">
                    <m:sSub>
                      <m:sSubPr>
                        <m:ctrlPr>
                          <a:rPr lang="en-US" altLang="zh-CN" sz="2000" i="1" smtClean="0">
                            <a:latin typeface="Cambria Math" panose="02040503050406030204" pitchFamily="18" charset="0"/>
                            <a:ea typeface="Cambria Math" panose="02040503050406030204" pitchFamily="18" charset="0"/>
                            <a:cs typeface="Arial" panose="020B0604020202020204" pitchFamily="34" charset="0"/>
                          </a:rPr>
                        </m:ctrlPr>
                      </m:sSubPr>
                      <m:e>
                        <m:acc>
                          <m:accPr>
                            <m:chr m:val="̂"/>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accPr>
                          <m:e>
                            <m:r>
                              <a:rPr lang="en-US" altLang="zh-CN" sz="2000" i="1">
                                <a:latin typeface="Cambria Math" panose="02040503050406030204" pitchFamily="18" charset="0"/>
                                <a:ea typeface="Cambria Math" panose="02040503050406030204" pitchFamily="18" charset="0"/>
                                <a:cs typeface="Arial" panose="020B0604020202020204" pitchFamily="34" charset="0"/>
                              </a:rPr>
                              <m:t>𝑣</m:t>
                            </m:r>
                          </m:e>
                        </m:acc>
                      </m:e>
                      <m:sub>
                        <m:r>
                          <a:rPr lang="en-US" altLang="zh-CN" sz="2000" i="1">
                            <a:latin typeface="Cambria Math" panose="02040503050406030204" pitchFamily="18" charset="0"/>
                            <a:ea typeface="Cambria Math" panose="02040503050406030204" pitchFamily="18" charset="0"/>
                            <a:cs typeface="Arial" panose="020B0604020202020204" pitchFamily="34" charset="0"/>
                          </a:rPr>
                          <m:t>𝑡</m:t>
                        </m:r>
                      </m:sub>
                    </m:sSub>
                    <m:r>
                      <a:rPr lang="en-US" altLang="zh-CN" sz="2000" i="1">
                        <a:latin typeface="Cambria Math" panose="02040503050406030204" pitchFamily="18" charset="0"/>
                        <a:ea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ea typeface="Cambria Math" panose="02040503050406030204" pitchFamily="18" charset="0"/>
                    <a:cs typeface="Arial" panose="020B0604020202020204" pitchFamily="34" charset="0"/>
                  </a:rPr>
                  <a:t>via PCA;</a:t>
                </a:r>
              </a:p>
              <a:p>
                <a:pPr marL="514350" indent="-514350">
                  <a:lnSpc>
                    <a:spcPct val="150000"/>
                  </a:lnSpc>
                  <a:buFont typeface="+mj-lt"/>
                  <a:buAutoNum type="romanUcPeriod"/>
                </a:pPr>
                <a:r>
                  <a:rPr lang="en-US" altLang="zh-CN" sz="2000" dirty="0">
                    <a:latin typeface="Arial" panose="020B0604020202020204" pitchFamily="34" charset="0"/>
                    <a:ea typeface="Cambria Math" panose="02040503050406030204" pitchFamily="18" charset="0"/>
                    <a:cs typeface="Arial" panose="020B0604020202020204" pitchFamily="34" charset="0"/>
                  </a:rPr>
                  <a:t>estimates via a two-pass cross-sectional regressionas </a:t>
                </a:r>
                <a14:m>
                  <m:oMath xmlns:m="http://schemas.openxmlformats.org/officeDocument/2006/math">
                    <m:acc>
                      <m:accPr>
                        <m:chr m:val="̂"/>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accPr>
                      <m:e>
                        <m:r>
                          <a:rPr lang="zh-CN" altLang="en-US" sz="2000" i="1">
                            <a:latin typeface="Cambria Math" panose="02040503050406030204" pitchFamily="18" charset="0"/>
                            <a:ea typeface="Cambria Math" panose="02040503050406030204" pitchFamily="18" charset="0"/>
                            <a:cs typeface="Arial" panose="020B0604020202020204" pitchFamily="34" charset="0"/>
                          </a:rPr>
                          <m:t>𝛾</m:t>
                        </m:r>
                      </m:e>
                    </m:acc>
                    <m:r>
                      <a:rPr lang="en-US" altLang="zh-CN" sz="2000" i="1" dirty="0">
                        <a:latin typeface="Cambria Math" panose="02040503050406030204" pitchFamily="18" charset="0"/>
                        <a:ea typeface="Cambria Math" panose="02040503050406030204" pitchFamily="18" charset="0"/>
                        <a:cs typeface="Arial" panose="020B0604020202020204" pitchFamily="34" charset="0"/>
                      </a:rPr>
                      <m:t>= </m:t>
                    </m:r>
                    <m:r>
                      <a:rPr lang="en-US" altLang="zh-CN" sz="2000" i="1" dirty="0" err="1">
                        <a:latin typeface="Cambria Math" panose="02040503050406030204" pitchFamily="18" charset="0"/>
                        <a:ea typeface="Cambria Math" panose="02040503050406030204" pitchFamily="18" charset="0"/>
                        <a:cs typeface="Arial" panose="020B0604020202020204" pitchFamily="34" charset="0"/>
                      </a:rPr>
                      <m:t>𝐻</m:t>
                    </m:r>
                    <m:r>
                      <a:rPr lang="en-US" altLang="zh-CN" sz="2000" i="1" dirty="0" err="1">
                        <a:latin typeface="Cambria Math" panose="02040503050406030204" pitchFamily="18" charset="0"/>
                        <a:ea typeface="Cambria Math" panose="02040503050406030204" pitchFamily="18" charset="0"/>
                        <a:cs typeface="Arial" panose="020B0604020202020204" pitchFamily="34" charset="0"/>
                      </a:rPr>
                      <m:t>𝛾</m:t>
                    </m:r>
                  </m:oMath>
                </a14:m>
                <a:r>
                  <a:rPr lang="el-GR" altLang="zh-CN" sz="2000" dirty="0">
                    <a:latin typeface="Arial" panose="020B0604020202020204" pitchFamily="34" charset="0"/>
                    <a:ea typeface="Cambria Math" panose="02040503050406030204" pitchFamily="18" charset="0"/>
                    <a:cs typeface="Arial" panose="020B0604020202020204" pitchFamily="34" charset="0"/>
                  </a:rPr>
                  <a:t>, </a:t>
                </a:r>
                <a:endParaRPr lang="en-US" altLang="zh-CN" sz="2000" dirty="0">
                  <a:latin typeface="Arial" panose="020B0604020202020204" pitchFamily="34" charset="0"/>
                  <a:ea typeface="Cambria Math" panose="02040503050406030204" pitchFamily="18" charset="0"/>
                  <a:cs typeface="Arial" panose="020B0604020202020204" pitchFamily="34" charset="0"/>
                </a:endParaRPr>
              </a:p>
              <a:p>
                <a:pPr marL="514350" indent="-514350">
                  <a:lnSpc>
                    <a:spcPct val="150000"/>
                  </a:lnSpc>
                  <a:buFont typeface="+mj-lt"/>
                  <a:buAutoNum type="romanUcPeriod"/>
                </a:pPr>
                <a:r>
                  <a:rPr lang="en-US" altLang="zh-CN" sz="2000" dirty="0">
                    <a:latin typeface="Arial" panose="020B0604020202020204" pitchFamily="34" charset="0"/>
                    <a:ea typeface="Cambria Math" panose="02040503050406030204" pitchFamily="18" charset="0"/>
                    <a:cs typeface="Arial" panose="020B0604020202020204" pitchFamily="34" charset="0"/>
                  </a:rPr>
                  <a:t>estimates </a:t>
                </a:r>
                <a14:m>
                  <m:oMath xmlns:m="http://schemas.openxmlformats.org/officeDocument/2006/math">
                    <m:acc>
                      <m:accPr>
                        <m:chr m:val="̂"/>
                        <m:ctrlPr>
                          <a:rPr lang="en-US" altLang="zh-CN" sz="2000" i="1" smtClean="0">
                            <a:latin typeface="Cambria Math" panose="02040503050406030204" pitchFamily="18" charset="0"/>
                            <a:ea typeface="Cambria Math" panose="02040503050406030204" pitchFamily="18" charset="0"/>
                            <a:cs typeface="Arial" panose="020B0604020202020204" pitchFamily="34" charset="0"/>
                          </a:rPr>
                        </m:ctrlPr>
                      </m:accPr>
                      <m:e>
                        <m:r>
                          <a:rPr lang="zh-CN" altLang="en-US" sz="2000" i="1" smtClean="0">
                            <a:latin typeface="Cambria Math" panose="02040503050406030204" pitchFamily="18" charset="0"/>
                            <a:ea typeface="Cambria Math" panose="02040503050406030204" pitchFamily="18" charset="0"/>
                            <a:cs typeface="Arial" panose="020B0604020202020204" pitchFamily="34" charset="0"/>
                          </a:rPr>
                          <m:t>𝜂</m:t>
                        </m:r>
                      </m:e>
                    </m:acc>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r>
                      <a:rPr lang="zh-CN" altLang="en-US" sz="2000" i="1">
                        <a:latin typeface="Cambria Math" panose="02040503050406030204" pitchFamily="18" charset="0"/>
                        <a:ea typeface="Cambria Math" panose="02040503050406030204" pitchFamily="18" charset="0"/>
                        <a:cs typeface="Arial" panose="020B0604020202020204" pitchFamily="34" charset="0"/>
                      </a:rPr>
                      <m:t>𝜂</m:t>
                    </m:r>
                    <m:sSup>
                      <m:sSupPr>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sSupPr>
                      <m:e>
                        <m:r>
                          <a:rPr lang="en-US" altLang="zh-CN" sz="2000" i="1">
                            <a:latin typeface="Cambria Math" panose="02040503050406030204" pitchFamily="18" charset="0"/>
                            <a:ea typeface="Cambria Math" panose="02040503050406030204" pitchFamily="18" charset="0"/>
                            <a:cs typeface="Arial" panose="020B0604020202020204" pitchFamily="34" charset="0"/>
                          </a:rPr>
                          <m:t>𝐻</m:t>
                        </m:r>
                      </m:e>
                      <m:sup>
                        <m:r>
                          <a:rPr lang="en-US" altLang="zh-CN" sz="2000" i="1">
                            <a:latin typeface="Cambria Math" panose="02040503050406030204" pitchFamily="18" charset="0"/>
                            <a:ea typeface="Cambria Math" panose="02040503050406030204" pitchFamily="18" charset="0"/>
                            <a:cs typeface="Arial" panose="020B0604020202020204" pitchFamily="34" charset="0"/>
                          </a:rPr>
                          <m:t>−1</m:t>
                        </m:r>
                      </m:sup>
                    </m:sSup>
                    <m:r>
                      <a:rPr lang="en-US" altLang="zh-CN" sz="2000" i="1">
                        <a:latin typeface="Cambria Math" panose="02040503050406030204" pitchFamily="18" charset="0"/>
                        <a:ea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ea typeface="Cambria Math" panose="02040503050406030204" pitchFamily="18" charset="0"/>
                    <a:cs typeface="Arial" panose="020B0604020202020204" pitchFamily="34" charset="0"/>
                  </a:rPr>
                  <a:t>via a time-series regression of </a:t>
                </a:r>
                <a14:m>
                  <m:oMath xmlns:m="http://schemas.openxmlformats.org/officeDocument/2006/math">
                    <m:sSub>
                      <m:sSubPr>
                        <m:ctrlPr>
                          <a:rPr lang="en-US" altLang="zh-CN" sz="2000" i="1" dirty="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dirty="0">
                            <a:latin typeface="Cambria Math" panose="02040503050406030204" pitchFamily="18" charset="0"/>
                            <a:ea typeface="Cambria Math" panose="02040503050406030204" pitchFamily="18" charset="0"/>
                            <a:cs typeface="Arial" panose="020B0604020202020204" pitchFamily="34" charset="0"/>
                          </a:rPr>
                          <m:t>𝑔</m:t>
                        </m:r>
                      </m:e>
                      <m:sub>
                        <m:r>
                          <a:rPr lang="en-US" altLang="zh-CN" sz="2000" i="1" dirty="0">
                            <a:latin typeface="Cambria Math" panose="02040503050406030204" pitchFamily="18" charset="0"/>
                            <a:ea typeface="Cambria Math" panose="02040503050406030204" pitchFamily="18" charset="0"/>
                            <a:cs typeface="Arial" panose="020B0604020202020204" pitchFamily="34" charset="0"/>
                          </a:rPr>
                          <m:t>𝑡</m:t>
                        </m:r>
                      </m:sub>
                    </m:sSub>
                  </m:oMath>
                </a14:m>
                <a:r>
                  <a:rPr lang="en-US" altLang="zh-CN" sz="2000" dirty="0">
                    <a:latin typeface="Arial" panose="020B0604020202020204" pitchFamily="34" charset="0"/>
                    <a:ea typeface="Cambria Math" panose="02040503050406030204" pitchFamily="18" charset="0"/>
                    <a:cs typeface="Arial" panose="020B0604020202020204" pitchFamily="34" charset="0"/>
                  </a:rPr>
                  <a:t> onto the estimated </a:t>
                </a:r>
                <a14:m>
                  <m:oMath xmlns:m="http://schemas.openxmlformats.org/officeDocument/2006/math">
                    <m:sSub>
                      <m:sSubPr>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sSubPr>
                      <m:e>
                        <m:acc>
                          <m:accPr>
                            <m:chr m:val="̂"/>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accPr>
                          <m:e>
                            <m:r>
                              <a:rPr lang="en-US" altLang="zh-CN" sz="2000" i="1">
                                <a:latin typeface="Cambria Math" panose="02040503050406030204" pitchFamily="18" charset="0"/>
                                <a:ea typeface="Cambria Math" panose="02040503050406030204" pitchFamily="18" charset="0"/>
                                <a:cs typeface="Arial" panose="020B0604020202020204" pitchFamily="34" charset="0"/>
                              </a:rPr>
                              <m:t>𝑣</m:t>
                            </m:r>
                          </m:e>
                        </m:acc>
                      </m:e>
                      <m:sub>
                        <m:r>
                          <a:rPr lang="en-US" altLang="zh-CN" sz="2000" i="1">
                            <a:latin typeface="Cambria Math" panose="02040503050406030204" pitchFamily="18" charset="0"/>
                            <a:ea typeface="Cambria Math" panose="02040503050406030204" pitchFamily="18" charset="0"/>
                            <a:cs typeface="Arial" panose="020B0604020202020204" pitchFamily="34" charset="0"/>
                          </a:rPr>
                          <m:t>𝑡</m:t>
                        </m:r>
                      </m:sub>
                    </m:sSub>
                  </m:oMath>
                </a14:m>
                <a:r>
                  <a:rPr lang="en-US" altLang="zh-CN" sz="2000" dirty="0">
                    <a:latin typeface="Arial" panose="020B0604020202020204" pitchFamily="34" charset="0"/>
                    <a:ea typeface="Cambria Math" panose="02040503050406030204" pitchFamily="18" charset="0"/>
                    <a:cs typeface="Arial" panose="020B0604020202020204" pitchFamily="34" charset="0"/>
                  </a:rPr>
                  <a:t>.</a:t>
                </a:r>
              </a:p>
              <a:p>
                <a:pPr marL="0" indent="0">
                  <a:lnSpc>
                    <a:spcPct val="150000"/>
                  </a:lnSpc>
                  <a:buNone/>
                </a:pPr>
                <a:endParaRPr lang="en-US" altLang="zh-CN" sz="2000" b="0" dirty="0">
                  <a:latin typeface="Arial" panose="020B0604020202020204" pitchFamily="34" charset="0"/>
                  <a:ea typeface="Cambria Math" panose="02040503050406030204" pitchFamily="18" charset="0"/>
                  <a:cs typeface="Arial" panose="020B0604020202020204" pitchFamily="34" charset="0"/>
                </a:endParaRPr>
              </a:p>
              <a:p>
                <a:pPr>
                  <a:lnSpc>
                    <a:spcPct val="150000"/>
                  </a:lnSpc>
                </a:pPr>
                <a:endParaRPr lang="en-US" altLang="zh-CN"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8" name="内容占位符 2">
                <a:extLst>
                  <a:ext uri="{FF2B5EF4-FFF2-40B4-BE49-F238E27FC236}">
                    <a16:creationId xmlns:a16="http://schemas.microsoft.com/office/drawing/2014/main" id="{62BB2DDE-FA80-4CB0-8129-804C7171C4FD}"/>
                  </a:ext>
                </a:extLst>
              </p:cNvPr>
              <p:cNvSpPr>
                <a:spLocks noGrp="1" noRot="1" noChangeAspect="1" noMove="1" noResize="1" noEditPoints="1" noAdjustHandles="1" noChangeArrowheads="1" noChangeShapeType="1" noTextEdit="1"/>
              </p:cNvSpPr>
              <p:nvPr>
                <p:ph idx="1"/>
              </p:nvPr>
            </p:nvSpPr>
            <p:spPr>
              <a:xfrm>
                <a:off x="467360" y="1325563"/>
                <a:ext cx="8371840" cy="5030788"/>
              </a:xfrm>
              <a:blipFill>
                <a:blip r:embed="rId2"/>
                <a:stretch>
                  <a:fillRect l="-655"/>
                </a:stretch>
              </a:blipFill>
            </p:spPr>
            <p:txBody>
              <a:bodyPr/>
              <a:lstStyle/>
              <a:p>
                <a:r>
                  <a:rPr lang="zh-CN" altLang="en-US">
                    <a:noFill/>
                  </a:rPr>
                  <a:t> </a:t>
                </a:r>
              </a:p>
            </p:txBody>
          </p:sp>
        </mc:Fallback>
      </mc:AlternateContent>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cxnSp>
        <p:nvCxnSpPr>
          <p:cNvPr id="10" name="直接连接符 9">
            <a:extLst>
              <a:ext uri="{FF2B5EF4-FFF2-40B4-BE49-F238E27FC236}">
                <a16:creationId xmlns:a16="http://schemas.microsoft.com/office/drawing/2014/main" id="{47D266E1-74A4-43C7-A21C-EC5CB844254F}"/>
              </a:ext>
            </a:extLst>
          </p:cNvPr>
          <p:cNvCxnSpPr/>
          <p:nvPr/>
        </p:nvCxnSpPr>
        <p:spPr>
          <a:xfrm>
            <a:off x="3870960" y="3779520"/>
            <a:ext cx="43688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直接连接符 10">
            <a:extLst>
              <a:ext uri="{FF2B5EF4-FFF2-40B4-BE49-F238E27FC236}">
                <a16:creationId xmlns:a16="http://schemas.microsoft.com/office/drawing/2014/main" id="{1F073977-8AA6-494D-B383-654CA87ECD83}"/>
              </a:ext>
            </a:extLst>
          </p:cNvPr>
          <p:cNvCxnSpPr/>
          <p:nvPr/>
        </p:nvCxnSpPr>
        <p:spPr>
          <a:xfrm>
            <a:off x="4424680" y="3779520"/>
            <a:ext cx="43688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5794171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en-US" altLang="zh-CN" dirty="0">
                <a:latin typeface="Arial" panose="020B0604020202020204" pitchFamily="34" charset="0"/>
                <a:cs typeface="Arial" panose="020B0604020202020204" pitchFamily="34" charset="0"/>
              </a:rPr>
              <a:t> The Three-Pass Estimator</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141</a:t>
            </a:fld>
            <a:endParaRPr lang="zh-CN" altLang="en-US"/>
          </a:p>
        </p:txBody>
      </p:sp>
      <mc:AlternateContent xmlns:mc="http://schemas.openxmlformats.org/markup-compatibility/2006">
        <mc:Choice xmlns:a14="http://schemas.microsoft.com/office/drawing/2010/main" Requires="a14">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0" y="1325563"/>
                <a:ext cx="8371840" cy="5030788"/>
              </a:xfrm>
            </p:spPr>
            <p:txBody>
              <a:bodyPr>
                <a:normAutofit/>
              </a:bodyPr>
              <a:lstStyle/>
              <a:p>
                <a:pPr>
                  <a:lnSpc>
                    <a:spcPct val="150000"/>
                  </a:lnSpc>
                </a:pPr>
                <a:r>
                  <a:rPr lang="en-US" altLang="zh-CN" sz="2000" dirty="0">
                    <a:latin typeface="Arial" panose="020B0604020202020204" pitchFamily="34" charset="0"/>
                    <a:ea typeface="Cambria Math" panose="02040503050406030204" pitchFamily="18" charset="0"/>
                    <a:cs typeface="Arial" panose="020B0604020202020204" pitchFamily="34" charset="0"/>
                  </a:rPr>
                  <a:t>We now present our three-pass estimator. We denote R as the n × T matrix of excess returns, V the p × T matrix of factors, G the d × T matrix of observable factors, U the n × T matrix of idiosyncratic errors and Z the d × T matrix of measurement error.</a:t>
                </a: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𝑅</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r>
                        <a:rPr lang="zh-CN" altLang="en-US" sz="2000" b="0" i="1" smtClean="0">
                          <a:latin typeface="Cambria Math" panose="02040503050406030204" pitchFamily="18" charset="0"/>
                          <a:ea typeface="Cambria Math" panose="02040503050406030204" pitchFamily="18" charset="0"/>
                          <a:cs typeface="Arial" panose="020B0604020202020204" pitchFamily="34" charset="0"/>
                        </a:rPr>
                        <m:t>𝛽𝛾</m:t>
                      </m:r>
                      <m:sSubSup>
                        <m:sSubSup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SupPr>
                        <m:e>
                          <m:r>
                            <a:rPr lang="zh-CN" altLang="en-US" sz="2000" b="0" i="1" smtClean="0">
                              <a:latin typeface="Cambria Math" panose="02040503050406030204" pitchFamily="18" charset="0"/>
                              <a:ea typeface="Cambria Math" panose="02040503050406030204" pitchFamily="18" charset="0"/>
                              <a:cs typeface="Arial" panose="020B0604020202020204" pitchFamily="34" charset="0"/>
                            </a:rPr>
                            <m:t>𝜄</m:t>
                          </m:r>
                        </m:e>
                        <m: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𝑇</m:t>
                          </m:r>
                        </m:sub>
                        <m:sup>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sup>
                      </m:sSubSup>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r>
                        <a:rPr lang="zh-CN" altLang="en-US" sz="2000" b="0" i="1" smtClean="0">
                          <a:latin typeface="Cambria Math" panose="02040503050406030204" pitchFamily="18" charset="0"/>
                          <a:ea typeface="Cambria Math" panose="02040503050406030204" pitchFamily="18" charset="0"/>
                          <a:cs typeface="Arial" panose="020B0604020202020204" pitchFamily="34" charset="0"/>
                        </a:rPr>
                        <m:t>𝛽</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𝑉</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𝑈</m:t>
                      </m:r>
                    </m:oMath>
                  </m:oMathPara>
                </a14:m>
                <a:endParaRPr lang="en-US" altLang="zh-CN" sz="2000" b="0" dirty="0">
                  <a:latin typeface="Arial" panose="020B0604020202020204" pitchFamily="34" charset="0"/>
                  <a:ea typeface="Cambria Math" panose="02040503050406030204" pitchFamily="18" charset="0"/>
                  <a:cs typeface="Arial" panose="020B0604020202020204" pitchFamily="34" charset="0"/>
                </a:endParaRPr>
              </a:p>
              <a:p>
                <a:pPr>
                  <a:lnSpc>
                    <a:spcPct val="150000"/>
                  </a:lnSpc>
                </a:pPr>
                <a:endParaRPr lang="en-US" altLang="zh-CN" sz="2000" dirty="0">
                  <a:latin typeface="Arial" panose="020B0604020202020204" pitchFamily="34" charset="0"/>
                  <a:ea typeface="Cambria Math" panose="02040503050406030204" pitchFamily="18" charset="0"/>
                  <a:cs typeface="Arial" panose="020B0604020202020204" pitchFamily="34" charset="0"/>
                </a:endParaRPr>
              </a:p>
            </p:txBody>
          </p:sp>
        </mc:Choice>
        <mc:Fallback>
          <p:sp>
            <p:nvSpPr>
              <p:cNvPr id="8" name="内容占位符 2">
                <a:extLst>
                  <a:ext uri="{FF2B5EF4-FFF2-40B4-BE49-F238E27FC236}">
                    <a16:creationId xmlns:a16="http://schemas.microsoft.com/office/drawing/2014/main" id="{62BB2DDE-FA80-4CB0-8129-804C7171C4FD}"/>
                  </a:ext>
                </a:extLst>
              </p:cNvPr>
              <p:cNvSpPr>
                <a:spLocks noGrp="1" noRot="1" noChangeAspect="1" noMove="1" noResize="1" noEditPoints="1" noAdjustHandles="1" noChangeArrowheads="1" noChangeShapeType="1" noTextEdit="1"/>
              </p:cNvSpPr>
              <p:nvPr>
                <p:ph idx="1"/>
              </p:nvPr>
            </p:nvSpPr>
            <p:spPr>
              <a:xfrm>
                <a:off x="467360" y="1325563"/>
                <a:ext cx="8371840" cy="5030788"/>
              </a:xfrm>
              <a:blipFill>
                <a:blip r:embed="rId2"/>
                <a:stretch>
                  <a:fillRect l="-655"/>
                </a:stretch>
              </a:blipFill>
            </p:spPr>
            <p:txBody>
              <a:bodyPr/>
              <a:lstStyle/>
              <a:p>
                <a:r>
                  <a:rPr lang="zh-CN" altLang="en-US">
                    <a:noFill/>
                  </a:rPr>
                  <a:t> </a:t>
                </a:r>
              </a:p>
            </p:txBody>
          </p:sp>
        </mc:Fallback>
      </mc:AlternateContent>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pic>
        <p:nvPicPr>
          <p:cNvPr id="3" name="图片 2">
            <a:extLst>
              <a:ext uri="{FF2B5EF4-FFF2-40B4-BE49-F238E27FC236}">
                <a16:creationId xmlns:a16="http://schemas.microsoft.com/office/drawing/2014/main" id="{E78062A6-0737-4D26-82B4-E6A2B4D42187}"/>
              </a:ext>
            </a:extLst>
          </p:cNvPr>
          <p:cNvPicPr>
            <a:picLocks noChangeAspect="1"/>
          </p:cNvPicPr>
          <p:nvPr/>
        </p:nvPicPr>
        <p:blipFill>
          <a:blip r:embed="rId3"/>
          <a:stretch>
            <a:fillRect/>
          </a:stretch>
        </p:blipFill>
        <p:spPr>
          <a:xfrm>
            <a:off x="1127760" y="3735309"/>
            <a:ext cx="6685280" cy="2470063"/>
          </a:xfrm>
          <a:prstGeom prst="rect">
            <a:avLst/>
          </a:prstGeom>
        </p:spPr>
      </p:pic>
    </p:spTree>
    <p:extLst>
      <p:ext uri="{BB962C8B-B14F-4D97-AF65-F5344CB8AC3E}">
        <p14:creationId xmlns:p14="http://schemas.microsoft.com/office/powerpoint/2010/main" val="219077988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en-US" altLang="zh-CN" dirty="0">
                <a:latin typeface="Arial" panose="020B0604020202020204" pitchFamily="34" charset="0"/>
                <a:cs typeface="Arial" panose="020B0604020202020204" pitchFamily="34" charset="0"/>
              </a:rPr>
              <a:t> The Three-Pass Estimator</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142</a:t>
            </a:fld>
            <a:endParaRPr lang="zh-CN" altLang="en-US"/>
          </a:p>
        </p:txBody>
      </p:sp>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0" y="1325563"/>
            <a:ext cx="8371840" cy="5030788"/>
          </a:xfrm>
        </p:spPr>
        <p:txBody>
          <a:bodyPr>
            <a:normAutofit/>
          </a:bodyPr>
          <a:lstStyle/>
          <a:p>
            <a:pPr>
              <a:lnSpc>
                <a:spcPct val="150000"/>
              </a:lnSpc>
            </a:pPr>
            <a:endParaRPr lang="en-US" altLang="zh-CN" sz="2000" dirty="0">
              <a:latin typeface="Arial" panose="020B0604020202020204" pitchFamily="34" charset="0"/>
              <a:ea typeface="Cambria Math" panose="02040503050406030204" pitchFamily="18" charset="0"/>
              <a:cs typeface="Arial" panose="020B0604020202020204" pitchFamily="34" charset="0"/>
            </a:endParaRPr>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pic>
        <p:nvPicPr>
          <p:cNvPr id="4" name="图片 3">
            <a:extLst>
              <a:ext uri="{FF2B5EF4-FFF2-40B4-BE49-F238E27FC236}">
                <a16:creationId xmlns:a16="http://schemas.microsoft.com/office/drawing/2014/main" id="{74912AE6-4FCF-461B-8BB7-C51F8170213E}"/>
              </a:ext>
            </a:extLst>
          </p:cNvPr>
          <p:cNvPicPr>
            <a:picLocks noChangeAspect="1"/>
          </p:cNvPicPr>
          <p:nvPr/>
        </p:nvPicPr>
        <p:blipFill>
          <a:blip r:embed="rId2"/>
          <a:stretch>
            <a:fillRect/>
          </a:stretch>
        </p:blipFill>
        <p:spPr>
          <a:xfrm>
            <a:off x="946855" y="1401767"/>
            <a:ext cx="6885079" cy="5212393"/>
          </a:xfrm>
          <a:prstGeom prst="rect">
            <a:avLst/>
          </a:prstGeom>
        </p:spPr>
      </p:pic>
    </p:spTree>
    <p:extLst>
      <p:ext uri="{BB962C8B-B14F-4D97-AF65-F5344CB8AC3E}">
        <p14:creationId xmlns:p14="http://schemas.microsoft.com/office/powerpoint/2010/main" val="259284583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en-US" altLang="zh-CN" dirty="0">
                <a:latin typeface="Arial" panose="020B0604020202020204" pitchFamily="34" charset="0"/>
                <a:cs typeface="Arial" panose="020B0604020202020204" pitchFamily="34" charset="0"/>
              </a:rPr>
              <a:t>  Asymptotic Theory</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143</a:t>
            </a:fld>
            <a:endParaRPr lang="zh-CN" altLang="en-US"/>
          </a:p>
        </p:txBody>
      </p:sp>
      <p:pic>
        <p:nvPicPr>
          <p:cNvPr id="3" name="内容占位符 2">
            <a:extLst>
              <a:ext uri="{FF2B5EF4-FFF2-40B4-BE49-F238E27FC236}">
                <a16:creationId xmlns:a16="http://schemas.microsoft.com/office/drawing/2014/main" id="{54A2188E-8AEF-40FF-91FD-D773A237BFAD}"/>
              </a:ext>
            </a:extLst>
          </p:cNvPr>
          <p:cNvPicPr>
            <a:picLocks noGrp="1" noChangeAspect="1"/>
          </p:cNvPicPr>
          <p:nvPr>
            <p:ph idx="1"/>
          </p:nvPr>
        </p:nvPicPr>
        <p:blipFill>
          <a:blip r:embed="rId2"/>
          <a:stretch>
            <a:fillRect/>
          </a:stretch>
        </p:blipFill>
        <p:spPr>
          <a:xfrm>
            <a:off x="466725" y="1716220"/>
            <a:ext cx="8372475" cy="4249473"/>
          </a:xfrm>
          <a:prstGeom prst="rect">
            <a:avLst/>
          </a:prstGeom>
        </p:spPr>
      </p:pic>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164339102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en-US" altLang="zh-CN" dirty="0">
                <a:latin typeface="Arial" panose="020B0604020202020204" pitchFamily="34" charset="0"/>
                <a:cs typeface="Arial" panose="020B0604020202020204" pitchFamily="34" charset="0"/>
              </a:rPr>
              <a:t>  Asymptotic Theory</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144</a:t>
            </a:fld>
            <a:endParaRPr lang="zh-CN" altLang="en-US"/>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pic>
        <p:nvPicPr>
          <p:cNvPr id="8" name="内容占位符 7">
            <a:extLst>
              <a:ext uri="{FF2B5EF4-FFF2-40B4-BE49-F238E27FC236}">
                <a16:creationId xmlns:a16="http://schemas.microsoft.com/office/drawing/2014/main" id="{C15FB93C-D27E-4555-857E-B415C5FA5923}"/>
              </a:ext>
            </a:extLst>
          </p:cNvPr>
          <p:cNvPicPr>
            <a:picLocks noGrp="1" noChangeAspect="1"/>
          </p:cNvPicPr>
          <p:nvPr>
            <p:ph idx="1"/>
          </p:nvPr>
        </p:nvPicPr>
        <p:blipFill>
          <a:blip r:embed="rId3"/>
          <a:stretch>
            <a:fillRect/>
          </a:stretch>
        </p:blipFill>
        <p:spPr>
          <a:xfrm>
            <a:off x="628650" y="1784258"/>
            <a:ext cx="7886700" cy="3987032"/>
          </a:xfrm>
          <a:prstGeom prst="rect">
            <a:avLst/>
          </a:prstGeom>
        </p:spPr>
      </p:pic>
    </p:spTree>
    <p:extLst>
      <p:ext uri="{BB962C8B-B14F-4D97-AF65-F5344CB8AC3E}">
        <p14:creationId xmlns:p14="http://schemas.microsoft.com/office/powerpoint/2010/main" val="298682431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en-US" altLang="zh-CN" dirty="0">
                <a:latin typeface="Arial" panose="020B0604020202020204" pitchFamily="34" charset="0"/>
                <a:cs typeface="Arial" panose="020B0604020202020204" pitchFamily="34" charset="0"/>
              </a:rPr>
              <a:t>  Asymptotic Theory</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145</a:t>
            </a:fld>
            <a:endParaRPr lang="zh-CN" altLang="en-US"/>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pic>
        <p:nvPicPr>
          <p:cNvPr id="6" name="内容占位符 5">
            <a:extLst>
              <a:ext uri="{FF2B5EF4-FFF2-40B4-BE49-F238E27FC236}">
                <a16:creationId xmlns:a16="http://schemas.microsoft.com/office/drawing/2014/main" id="{0BA9047D-30F3-4017-A2AA-7177100FC39F}"/>
              </a:ext>
            </a:extLst>
          </p:cNvPr>
          <p:cNvPicPr>
            <a:picLocks noGrp="1" noChangeAspect="1"/>
          </p:cNvPicPr>
          <p:nvPr>
            <p:ph idx="1"/>
          </p:nvPr>
        </p:nvPicPr>
        <p:blipFill>
          <a:blip r:embed="rId3"/>
          <a:stretch>
            <a:fillRect/>
          </a:stretch>
        </p:blipFill>
        <p:spPr>
          <a:xfrm>
            <a:off x="628650" y="1659484"/>
            <a:ext cx="7886700" cy="4216259"/>
          </a:xfrm>
          <a:prstGeom prst="rect">
            <a:avLst/>
          </a:prstGeom>
        </p:spPr>
      </p:pic>
    </p:spTree>
    <p:extLst>
      <p:ext uri="{BB962C8B-B14F-4D97-AF65-F5344CB8AC3E}">
        <p14:creationId xmlns:p14="http://schemas.microsoft.com/office/powerpoint/2010/main" val="268840992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E97E0529-D080-4835-B426-F7DD02057D0B}"/>
              </a:ext>
            </a:extLst>
          </p:cNvPr>
          <p:cNvSpPr>
            <a:spLocks noGrp="1"/>
          </p:cNvSpPr>
          <p:nvPr>
            <p:ph type="dt" sz="half" idx="10"/>
          </p:nvPr>
        </p:nvSpPr>
        <p:spPr/>
        <p:txBody>
          <a:bodyPr/>
          <a:lstStyle/>
          <a:p>
            <a:fld id="{ADFE52AC-F11E-44CD-AE0F-1C47DD94E4BE}" type="datetime1">
              <a:rPr lang="zh-CN" altLang="en-US" smtClean="0"/>
              <a:t>2020/11/7</a:t>
            </a:fld>
            <a:endParaRPr lang="zh-CN" altLang="en-US"/>
          </a:p>
        </p:txBody>
      </p:sp>
      <p:sp>
        <p:nvSpPr>
          <p:cNvPr id="5" name="页脚占位符 4">
            <a:extLst>
              <a:ext uri="{FF2B5EF4-FFF2-40B4-BE49-F238E27FC236}">
                <a16:creationId xmlns:a16="http://schemas.microsoft.com/office/drawing/2014/main" id="{FD7AD22E-248B-4EAB-AA77-258860A78814}"/>
              </a:ext>
            </a:extLst>
          </p:cNvPr>
          <p:cNvSpPr>
            <a:spLocks noGrp="1"/>
          </p:cNvSpPr>
          <p:nvPr>
            <p:ph type="ftr" sz="quarter" idx="11"/>
          </p:nvPr>
        </p:nvSpPr>
        <p:spPr/>
        <p:txBody>
          <a:bodyPr/>
          <a:lstStyle/>
          <a:p>
            <a:r>
              <a:rPr lang="zh-CN" altLang="en-US" dirty="0"/>
              <a:t>雷印如</a:t>
            </a:r>
          </a:p>
        </p:txBody>
      </p:sp>
      <p:sp>
        <p:nvSpPr>
          <p:cNvPr id="6" name="灯片编号占位符 5">
            <a:extLst>
              <a:ext uri="{FF2B5EF4-FFF2-40B4-BE49-F238E27FC236}">
                <a16:creationId xmlns:a16="http://schemas.microsoft.com/office/drawing/2014/main" id="{AF8F9BC1-F486-493E-B064-A7D818EA9B57}"/>
              </a:ext>
            </a:extLst>
          </p:cNvPr>
          <p:cNvSpPr>
            <a:spLocks noGrp="1"/>
          </p:cNvSpPr>
          <p:nvPr>
            <p:ph type="sldNum" sz="quarter" idx="12"/>
          </p:nvPr>
        </p:nvSpPr>
        <p:spPr/>
        <p:txBody>
          <a:bodyPr/>
          <a:lstStyle/>
          <a:p>
            <a:fld id="{6131721A-95F3-4C10-B9AE-0F28F1BB9086}" type="slidenum">
              <a:rPr lang="zh-CN" altLang="en-US" smtClean="0"/>
              <a:t>146</a:t>
            </a:fld>
            <a:endParaRPr lang="zh-CN" altLang="en-US"/>
          </a:p>
        </p:txBody>
      </p:sp>
      <p:sp>
        <p:nvSpPr>
          <p:cNvPr id="7" name="标题 1">
            <a:extLst>
              <a:ext uri="{FF2B5EF4-FFF2-40B4-BE49-F238E27FC236}">
                <a16:creationId xmlns:a16="http://schemas.microsoft.com/office/drawing/2014/main" id="{27BB40F6-F71F-4947-9465-58375E2BC0E9}"/>
              </a:ext>
            </a:extLst>
          </p:cNvPr>
          <p:cNvSpPr txBox="1">
            <a:spLocks/>
          </p:cNvSpPr>
          <p:nvPr/>
        </p:nvSpPr>
        <p:spPr>
          <a:xfrm>
            <a:off x="0" y="1573543"/>
            <a:ext cx="9144001" cy="25423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latin typeface="Arial" panose="020B0604020202020204" pitchFamily="34" charset="0"/>
                <a:cs typeface="Arial" panose="020B0604020202020204" pitchFamily="34" charset="0"/>
              </a:rPr>
              <a:t>Thousands of Alpha</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8" name="副标题 2">
            <a:extLst>
              <a:ext uri="{FF2B5EF4-FFF2-40B4-BE49-F238E27FC236}">
                <a16:creationId xmlns:a16="http://schemas.microsoft.com/office/drawing/2014/main" id="{4E39A304-1973-46A9-BC2D-B6CD504BEFEA}"/>
              </a:ext>
            </a:extLst>
          </p:cNvPr>
          <p:cNvSpPr txBox="1">
            <a:spLocks/>
          </p:cNvSpPr>
          <p:nvPr/>
        </p:nvSpPr>
        <p:spPr>
          <a:xfrm>
            <a:off x="-1" y="4231285"/>
            <a:ext cx="9015957" cy="17440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t-IT" altLang="zh-CN" sz="2000" dirty="0">
                <a:latin typeface="Arial" panose="020B0604020202020204" pitchFamily="34" charset="0"/>
                <a:cs typeface="Arial" panose="020B0604020202020204" pitchFamily="34" charset="0"/>
              </a:rPr>
              <a:t>Giglio. S., Liu</a:t>
            </a:r>
            <a:r>
              <a:rPr lang="en-US" altLang="zh-CN" sz="2000" dirty="0">
                <a:latin typeface="Arial" panose="020B0604020202020204" pitchFamily="34" charset="0"/>
                <a:cs typeface="Arial" panose="020B0604020202020204" pitchFamily="34" charset="0"/>
              </a:rPr>
              <a:t>.</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Y</a:t>
            </a:r>
            <a:r>
              <a:rPr lang="it-IT" altLang="zh-CN" sz="2000" dirty="0">
                <a:latin typeface="Arial" panose="020B0604020202020204" pitchFamily="34" charset="0"/>
                <a:cs typeface="Arial" panose="020B0604020202020204" pitchFamily="34" charset="0"/>
              </a:rPr>
              <a:t>., Xiao. D. </a:t>
            </a:r>
            <a:endParaRPr lang="fi-FI" altLang="zh-CN" sz="2000" dirty="0">
              <a:latin typeface="Arial" panose="020B0604020202020204" pitchFamily="34" charset="0"/>
              <a:cs typeface="Arial" panose="020B0604020202020204" pitchFamily="34" charset="0"/>
            </a:endParaRPr>
          </a:p>
          <a:p>
            <a:pPr marL="0" indent="0" algn="ctr">
              <a:buNone/>
            </a:pPr>
            <a:r>
              <a:rPr lang="en-US" altLang="zh-CN" sz="2000" dirty="0">
                <a:latin typeface="Arial" panose="020B0604020202020204" pitchFamily="34" charset="0"/>
                <a:cs typeface="Arial" panose="020B0604020202020204" pitchFamily="34" charset="0"/>
              </a:rPr>
              <a:t>The Review of Financial Studies, 2020.</a:t>
            </a:r>
          </a:p>
        </p:txBody>
      </p:sp>
    </p:spTree>
    <p:extLst>
      <p:ext uri="{BB962C8B-B14F-4D97-AF65-F5344CB8AC3E}">
        <p14:creationId xmlns:p14="http://schemas.microsoft.com/office/powerpoint/2010/main" val="59720507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en-US" altLang="zh-CN" dirty="0">
                <a:latin typeface="Arial" panose="020B0604020202020204" pitchFamily="34" charset="0"/>
                <a:cs typeface="Arial" panose="020B0604020202020204" pitchFamily="34" charset="0"/>
              </a:rPr>
              <a:t>Motivation </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147</a:t>
            </a:fld>
            <a:endParaRPr lang="zh-CN" altLang="en-US"/>
          </a:p>
        </p:txBody>
      </p:sp>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0" y="1325563"/>
            <a:ext cx="8310879" cy="5030788"/>
          </a:xfrm>
        </p:spPr>
        <p:txBody>
          <a:bodyPr>
            <a:normAutofit lnSpcReduction="10000"/>
          </a:bodyPr>
          <a:lstStyle/>
          <a:p>
            <a:pPr>
              <a:lnSpc>
                <a:spcPct val="150000"/>
              </a:lnSpc>
            </a:pPr>
            <a:r>
              <a:rPr lang="en-US" altLang="zh-CN" sz="2000" dirty="0">
                <a:solidFill>
                  <a:srgbClr val="FF0000"/>
                </a:solidFill>
                <a:latin typeface="Arial" panose="020B0604020202020204" pitchFamily="34" charset="0"/>
                <a:cs typeface="Arial" panose="020B0604020202020204" pitchFamily="34" charset="0"/>
              </a:rPr>
              <a:t>Data snooping </a:t>
            </a:r>
            <a:r>
              <a:rPr lang="en-US" altLang="zh-CN" sz="2000" dirty="0">
                <a:latin typeface="Arial" panose="020B0604020202020204" pitchFamily="34" charset="0"/>
                <a:cs typeface="Arial" panose="020B0604020202020204" pitchFamily="34" charset="0"/>
              </a:rPr>
              <a:t>is a major concern in empirical asset pricing. With multiple testing comes the concern that as more tests are performed, an increasing number of them will be positive purely due to chance.</a:t>
            </a:r>
          </a:p>
          <a:p>
            <a:pPr>
              <a:lnSpc>
                <a:spcPct val="150000"/>
              </a:lnSpc>
            </a:pPr>
            <a:r>
              <a:rPr lang="en-US" altLang="zh-CN" sz="2000" dirty="0">
                <a:latin typeface="Arial" panose="020B0604020202020204" pitchFamily="34" charset="0"/>
                <a:cs typeface="Arial" panose="020B0604020202020204" pitchFamily="34" charset="0"/>
              </a:rPr>
              <a:t>Anomalies potentially have exposures to </a:t>
            </a:r>
            <a:r>
              <a:rPr lang="en-US" altLang="zh-CN" sz="2000" dirty="0">
                <a:solidFill>
                  <a:srgbClr val="FF0000"/>
                </a:solidFill>
                <a:latin typeface="Arial" panose="020B0604020202020204" pitchFamily="34" charset="0"/>
                <a:cs typeface="Arial" panose="020B0604020202020204" pitchFamily="34" charset="0"/>
              </a:rPr>
              <a:t>unknown risk factors </a:t>
            </a:r>
            <a:r>
              <a:rPr lang="en-US" altLang="zh-CN" sz="2000" dirty="0">
                <a:latin typeface="Arial" panose="020B0604020202020204" pitchFamily="34" charset="0"/>
                <a:cs typeface="Arial" panose="020B0604020202020204" pitchFamily="34" charset="0"/>
              </a:rPr>
              <a:t>and fund managers may trade common factors that are not observable.</a:t>
            </a:r>
          </a:p>
          <a:p>
            <a:pPr>
              <a:lnSpc>
                <a:spcPct val="150000"/>
              </a:lnSpc>
            </a:pPr>
            <a:r>
              <a:rPr lang="en-US" altLang="zh-CN" sz="2000" dirty="0">
                <a:latin typeface="Arial" panose="020B0604020202020204" pitchFamily="34" charset="0"/>
                <a:cs typeface="Arial" panose="020B0604020202020204" pitchFamily="34" charset="0"/>
              </a:rPr>
              <a:t>Many time series of returns have short histories or </a:t>
            </a:r>
            <a:r>
              <a:rPr lang="en-US" altLang="zh-CN" sz="2000" dirty="0">
                <a:solidFill>
                  <a:srgbClr val="FF0000"/>
                </a:solidFill>
                <a:latin typeface="Arial" panose="020B0604020202020204" pitchFamily="34" charset="0"/>
                <a:cs typeface="Arial" panose="020B0604020202020204" pitchFamily="34" charset="0"/>
              </a:rPr>
              <a:t>missing records</a:t>
            </a:r>
            <a:r>
              <a:rPr lang="en-US" altLang="zh-CN" sz="2000" dirty="0">
                <a:latin typeface="Arial" panose="020B0604020202020204" pitchFamily="34" charset="0"/>
                <a:cs typeface="Arial" panose="020B0604020202020204" pitchFamily="34" charset="0"/>
              </a:rPr>
              <a:t>, and these returns likely follow a factor model.</a:t>
            </a:r>
          </a:p>
          <a:p>
            <a:pPr>
              <a:lnSpc>
                <a:spcPct val="150000"/>
              </a:lnSpc>
            </a:pPr>
            <a:r>
              <a:rPr lang="en-US" altLang="zh-CN" sz="2000" dirty="0">
                <a:latin typeface="Arial" panose="020B0604020202020204" pitchFamily="34" charset="0"/>
                <a:cs typeface="Arial" panose="020B0604020202020204" pitchFamily="34" charset="0"/>
              </a:rPr>
              <a:t>Contrary to the case of mutual funds, for which net alpha is estimated to be zero or negative for the vast majority of funds, there is more evidence that some </a:t>
            </a:r>
            <a:r>
              <a:rPr lang="en-US" altLang="zh-CN" sz="2000" dirty="0">
                <a:solidFill>
                  <a:srgbClr val="FF0000"/>
                </a:solidFill>
                <a:latin typeface="Arial" panose="020B0604020202020204" pitchFamily="34" charset="0"/>
                <a:cs typeface="Arial" panose="020B0604020202020204" pitchFamily="34" charset="0"/>
              </a:rPr>
              <a:t>hedge funds </a:t>
            </a:r>
            <a:r>
              <a:rPr lang="en-US" altLang="zh-CN" sz="2000" dirty="0">
                <a:latin typeface="Arial" panose="020B0604020202020204" pitchFamily="34" charset="0"/>
                <a:cs typeface="Arial" panose="020B0604020202020204" pitchFamily="34" charset="0"/>
              </a:rPr>
              <a:t>are able to generate alpha.</a:t>
            </a:r>
          </a:p>
          <a:p>
            <a:pPr>
              <a:lnSpc>
                <a:spcPct val="150000"/>
              </a:lnSpc>
            </a:pPr>
            <a:endParaRPr lang="en-US" altLang="zh-CN" sz="2000" dirty="0">
              <a:latin typeface="Arial" panose="020B0604020202020204" pitchFamily="34" charset="0"/>
              <a:ea typeface="Cambria Math" panose="02040503050406030204" pitchFamily="18" charset="0"/>
              <a:cs typeface="Arial" panose="020B0604020202020204" pitchFamily="34" charset="0"/>
            </a:endParaRPr>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419635239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en-US" altLang="zh-CN" dirty="0">
                <a:latin typeface="Arial" panose="020B0604020202020204" pitchFamily="34" charset="0"/>
                <a:cs typeface="Arial" panose="020B0604020202020204" pitchFamily="34" charset="0"/>
              </a:rPr>
              <a:t>Existing Literatures</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148</a:t>
            </a:fld>
            <a:endParaRPr lang="zh-CN" altLang="en-US"/>
          </a:p>
        </p:txBody>
      </p:sp>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0" y="1325563"/>
            <a:ext cx="8310879" cy="5030788"/>
          </a:xfrm>
        </p:spPr>
        <p:txBody>
          <a:bodyPr>
            <a:normAutofit lnSpcReduction="10000"/>
          </a:bodyPr>
          <a:lstStyle/>
          <a:p>
            <a:pPr>
              <a:lnSpc>
                <a:spcPct val="150000"/>
              </a:lnSpc>
            </a:pPr>
            <a:r>
              <a:rPr lang="en-US" altLang="zh-CN" sz="2000" dirty="0">
                <a:latin typeface="Arial" panose="020B0604020202020204" pitchFamily="34" charset="0"/>
                <a:cs typeface="Arial" panose="020B0604020202020204" pitchFamily="34" charset="0"/>
              </a:rPr>
              <a:t>The existing literature in asset pricing is aware of the data-snooping concern with multiple testing (e.g., Lo and </a:t>
            </a:r>
            <a:r>
              <a:rPr lang="en-US" altLang="zh-CN" sz="2000" dirty="0" err="1">
                <a:latin typeface="Arial" panose="020B0604020202020204" pitchFamily="34" charset="0"/>
                <a:cs typeface="Arial" panose="020B0604020202020204" pitchFamily="34" charset="0"/>
              </a:rPr>
              <a:t>MacKinlay</a:t>
            </a:r>
            <a:r>
              <a:rPr lang="en-US" altLang="zh-CN" sz="2000" dirty="0">
                <a:latin typeface="Arial" panose="020B0604020202020204" pitchFamily="34" charset="0"/>
                <a:cs typeface="Arial" panose="020B0604020202020204" pitchFamily="34" charset="0"/>
              </a:rPr>
              <a:t> 1990) and has taken in response two alternative approaches.</a:t>
            </a:r>
          </a:p>
          <a:p>
            <a:pPr>
              <a:lnSpc>
                <a:spcPct val="150000"/>
              </a:lnSpc>
            </a:pPr>
            <a:r>
              <a:rPr lang="en-US" altLang="zh-CN" sz="2000" dirty="0">
                <a:latin typeface="Arial" panose="020B0604020202020204" pitchFamily="34" charset="0"/>
                <a:ea typeface="Cambria Math" panose="02040503050406030204" pitchFamily="18" charset="0"/>
                <a:cs typeface="Arial" panose="020B0604020202020204" pitchFamily="34" charset="0"/>
              </a:rPr>
              <a:t>One has been to abandon the multiple-testing problem altogether: to ask whether any fund beats the benchmark, or whether funds on average beat the benchmark (see, e.g., White 2000; </a:t>
            </a:r>
            <a:r>
              <a:rPr lang="en-US" altLang="zh-CN" sz="2000" dirty="0" err="1">
                <a:latin typeface="Arial" panose="020B0604020202020204" pitchFamily="34" charset="0"/>
                <a:ea typeface="Cambria Math" panose="02040503050406030204" pitchFamily="18" charset="0"/>
                <a:cs typeface="Arial" panose="020B0604020202020204" pitchFamily="34" charset="0"/>
              </a:rPr>
              <a:t>Kosowski</a:t>
            </a:r>
            <a:r>
              <a:rPr lang="en-US" altLang="zh-CN" sz="2000" dirty="0">
                <a:latin typeface="Arial" panose="020B0604020202020204" pitchFamily="34" charset="0"/>
                <a:ea typeface="Cambria Math" panose="02040503050406030204" pitchFamily="18" charset="0"/>
                <a:cs typeface="Arial" panose="020B0604020202020204" pitchFamily="34" charset="0"/>
              </a:rPr>
              <a:t> et al. 2006; </a:t>
            </a:r>
            <a:r>
              <a:rPr lang="en-US" altLang="zh-CN" sz="2000" dirty="0" err="1">
                <a:latin typeface="Arial" panose="020B0604020202020204" pitchFamily="34" charset="0"/>
                <a:ea typeface="Cambria Math" panose="02040503050406030204" pitchFamily="18" charset="0"/>
                <a:cs typeface="Arial" panose="020B0604020202020204" pitchFamily="34" charset="0"/>
              </a:rPr>
              <a:t>Fama</a:t>
            </a:r>
            <a:r>
              <a:rPr lang="en-US" altLang="zh-CN" sz="2000" dirty="0">
                <a:latin typeface="Arial" panose="020B0604020202020204" pitchFamily="34" charset="0"/>
                <a:ea typeface="Cambria Math" panose="02040503050406030204" pitchFamily="18" charset="0"/>
                <a:cs typeface="Arial" panose="020B0604020202020204" pitchFamily="34" charset="0"/>
              </a:rPr>
              <a:t> and French 2010)</a:t>
            </a:r>
          </a:p>
          <a:p>
            <a:pPr>
              <a:lnSpc>
                <a:spcPct val="150000"/>
              </a:lnSpc>
            </a:pPr>
            <a:r>
              <a:rPr lang="en-US" altLang="zh-CN" sz="2000" dirty="0">
                <a:latin typeface="Arial" panose="020B0604020202020204" pitchFamily="34" charset="0"/>
                <a:ea typeface="Cambria Math" panose="02040503050406030204" pitchFamily="18" charset="0"/>
                <a:cs typeface="Arial" panose="020B0604020202020204" pitchFamily="34" charset="0"/>
              </a:rPr>
              <a:t>The second approach, proposed by Barras et al. (2010), </a:t>
            </a:r>
            <a:r>
              <a:rPr lang="en-US" altLang="zh-CN" sz="2000" dirty="0" err="1">
                <a:latin typeface="Arial" panose="020B0604020202020204" pitchFamily="34" charset="0"/>
                <a:ea typeface="Cambria Math" panose="02040503050406030204" pitchFamily="18" charset="0"/>
                <a:cs typeface="Arial" panose="020B0604020202020204" pitchFamily="34" charset="0"/>
              </a:rPr>
              <a:t>Bajgrowicz</a:t>
            </a:r>
            <a:r>
              <a:rPr lang="en-US" altLang="zh-CN" sz="2000" dirty="0">
                <a:latin typeface="Arial" panose="020B0604020202020204" pitchFamily="34" charset="0"/>
                <a:ea typeface="Cambria Math" panose="02040503050406030204" pitchFamily="18" charset="0"/>
                <a:cs typeface="Arial" panose="020B0604020202020204" pitchFamily="34" charset="0"/>
              </a:rPr>
              <a:t> and </a:t>
            </a:r>
            <a:r>
              <a:rPr lang="en-US" altLang="zh-CN" sz="2000" dirty="0" err="1">
                <a:latin typeface="Arial" panose="020B0604020202020204" pitchFamily="34" charset="0"/>
                <a:ea typeface="Cambria Math" panose="02040503050406030204" pitchFamily="18" charset="0"/>
                <a:cs typeface="Arial" panose="020B0604020202020204" pitchFamily="34" charset="0"/>
              </a:rPr>
              <a:t>Scaillet</a:t>
            </a:r>
            <a:r>
              <a:rPr lang="en-US" altLang="zh-CN" sz="2000" dirty="0">
                <a:latin typeface="Arial" panose="020B0604020202020204" pitchFamily="34" charset="0"/>
                <a:ea typeface="Cambria Math" panose="02040503050406030204" pitchFamily="18" charset="0"/>
                <a:cs typeface="Arial" panose="020B0604020202020204" pitchFamily="34" charset="0"/>
              </a:rPr>
              <a:t> (2012), Harvey et al. (2015),etc., imports statistical methods that directly control the family-wise error rate or the false discovery rate, however, facing omitting factors and missing data.</a:t>
            </a:r>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426794933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en-US" altLang="zh-CN" dirty="0">
                <a:latin typeface="Arial" panose="020B0604020202020204" pitchFamily="34" charset="0"/>
                <a:cs typeface="Arial" panose="020B0604020202020204" pitchFamily="34" charset="0"/>
              </a:rPr>
              <a:t>Methodology</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149</a:t>
            </a:fld>
            <a:endParaRPr lang="zh-CN" altLang="en-US"/>
          </a:p>
        </p:txBody>
      </p:sp>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0" y="1325563"/>
            <a:ext cx="8493758" cy="5030788"/>
          </a:xfrm>
        </p:spPr>
        <p:txBody>
          <a:bodyPr>
            <a:normAutofit lnSpcReduction="10000"/>
          </a:bodyPr>
          <a:lstStyle/>
          <a:p>
            <a:pPr>
              <a:lnSpc>
                <a:spcPct val="150000"/>
              </a:lnSpc>
            </a:pPr>
            <a:r>
              <a:rPr lang="en-US" altLang="zh-CN" sz="2000" dirty="0">
                <a:latin typeface="Arial" panose="020B0604020202020204" pitchFamily="34" charset="0"/>
                <a:cs typeface="Arial" panose="020B0604020202020204" pitchFamily="34" charset="0"/>
              </a:rPr>
              <a:t>Our framework is based on a combination of three key ingredients: factor analysis, </a:t>
            </a:r>
            <a:r>
              <a:rPr lang="en-US" altLang="zh-CN" sz="2000" dirty="0" err="1">
                <a:latin typeface="Arial" panose="020B0604020202020204" pitchFamily="34" charset="0"/>
                <a:cs typeface="Arial" panose="020B0604020202020204" pitchFamily="34" charset="0"/>
              </a:rPr>
              <a:t>Fama-MacBeth</a:t>
            </a:r>
            <a:r>
              <a:rPr lang="en-US" altLang="zh-CN" sz="2000" dirty="0">
                <a:latin typeface="Arial" panose="020B0604020202020204" pitchFamily="34" charset="0"/>
                <a:cs typeface="Arial" panose="020B0604020202020204" pitchFamily="34" charset="0"/>
              </a:rPr>
              <a:t> regressions, and false discovery control.</a:t>
            </a:r>
          </a:p>
          <a:p>
            <a:pPr>
              <a:lnSpc>
                <a:spcPct val="150000"/>
              </a:lnSpc>
            </a:pPr>
            <a:r>
              <a:rPr lang="en-US" altLang="zh-CN" sz="2000" dirty="0">
                <a:latin typeface="Arial" panose="020B0604020202020204" pitchFamily="34" charset="0"/>
                <a:cs typeface="Arial" panose="020B0604020202020204" pitchFamily="34" charset="0"/>
              </a:rPr>
              <a:t>In a first step, we use time-series regressions to estimate fund exposures to (observable) benchmark factors. We further apply PCA or matrix completion to residuals to recover the missing commonalities.</a:t>
            </a:r>
          </a:p>
          <a:p>
            <a:pPr>
              <a:lnSpc>
                <a:spcPct val="150000"/>
              </a:lnSpc>
            </a:pPr>
            <a:r>
              <a:rPr lang="en-US" altLang="zh-CN" sz="2000" dirty="0">
                <a:latin typeface="Arial" panose="020B0604020202020204" pitchFamily="34" charset="0"/>
                <a:cs typeface="Arial" panose="020B0604020202020204" pitchFamily="34" charset="0"/>
              </a:rPr>
              <a:t>Next, we implement cross-sectional regressions like </a:t>
            </a:r>
            <a:r>
              <a:rPr lang="en-US" altLang="zh-CN" sz="2000" dirty="0" err="1">
                <a:latin typeface="Arial" panose="020B0604020202020204" pitchFamily="34" charset="0"/>
                <a:cs typeface="Arial" panose="020B0604020202020204" pitchFamily="34" charset="0"/>
              </a:rPr>
              <a:t>Fama-MacBeth</a:t>
            </a:r>
            <a:r>
              <a:rPr lang="en-US" altLang="zh-CN" sz="2000" dirty="0">
                <a:latin typeface="Arial" panose="020B0604020202020204" pitchFamily="34" charset="0"/>
                <a:cs typeface="Arial" panose="020B0604020202020204" pitchFamily="34" charset="0"/>
              </a:rPr>
              <a:t> to estimate the risk premiums of the factors and the alphas relative to the augmented benchmark model.</a:t>
            </a:r>
          </a:p>
          <a:p>
            <a:pPr>
              <a:lnSpc>
                <a:spcPct val="150000"/>
              </a:lnSpc>
            </a:pPr>
            <a:r>
              <a:rPr lang="en-US" altLang="zh-CN" sz="2000" dirty="0">
                <a:latin typeface="Arial" panose="020B0604020202020204" pitchFamily="34" charset="0"/>
                <a:cs typeface="Arial" panose="020B0604020202020204" pitchFamily="34" charset="0"/>
              </a:rPr>
              <a:t>Finally, we build t-statistics for these alphas and apply the B-H procedure for the FDR control.</a:t>
            </a:r>
          </a:p>
          <a:p>
            <a:pPr>
              <a:lnSpc>
                <a:spcPct val="150000"/>
              </a:lnSpc>
            </a:pPr>
            <a:endParaRPr lang="en-US" altLang="zh-CN" sz="2000" dirty="0">
              <a:latin typeface="Arial" panose="020B0604020202020204" pitchFamily="34" charset="0"/>
              <a:cs typeface="Arial" panose="020B0604020202020204" pitchFamily="34" charset="0"/>
            </a:endParaRPr>
          </a:p>
          <a:p>
            <a:pPr>
              <a:lnSpc>
                <a:spcPct val="150000"/>
              </a:lnSpc>
            </a:pPr>
            <a:endParaRPr lang="en-US" altLang="zh-CN" sz="2000" dirty="0">
              <a:latin typeface="Arial" panose="020B0604020202020204" pitchFamily="34" charset="0"/>
              <a:ea typeface="Cambria Math" panose="02040503050406030204" pitchFamily="18" charset="0"/>
              <a:cs typeface="Arial" panose="020B0604020202020204" pitchFamily="34" charset="0"/>
            </a:endParaRPr>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4272404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209278" cy="1325563"/>
          </a:xfrm>
        </p:spPr>
        <p:txBody>
          <a:bodyPr/>
          <a:lstStyle/>
          <a:p>
            <a:r>
              <a:rPr lang="en-US" altLang="zh-CN" dirty="0">
                <a:latin typeface="Arial" panose="020B0604020202020204" pitchFamily="34" charset="0"/>
                <a:cs typeface="Arial" panose="020B0604020202020204" pitchFamily="34" charset="0"/>
              </a:rPr>
              <a:t>Controlling the FDR:BH</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B7B55506-8630-4989-9FFB-5D59A814D867}"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15</a:t>
            </a:fld>
            <a:endParaRPr lang="zh-CN" altLang="en-US"/>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mc:AlternateContent xmlns:mc="http://schemas.openxmlformats.org/markup-compatibility/2006" xmlns:a14="http://schemas.microsoft.com/office/drawing/2010/main">
        <mc:Choice Requires="a14">
          <p:sp>
            <p:nvSpPr>
              <p:cNvPr id="15" name="内容占位符 14">
                <a:extLst>
                  <a:ext uri="{FF2B5EF4-FFF2-40B4-BE49-F238E27FC236}">
                    <a16:creationId xmlns:a16="http://schemas.microsoft.com/office/drawing/2014/main" id="{694F0E88-305E-4590-A878-23B33C0F70CD}"/>
                  </a:ext>
                </a:extLst>
              </p:cNvPr>
              <p:cNvSpPr>
                <a:spLocks noGrp="1"/>
              </p:cNvSpPr>
              <p:nvPr>
                <p:ph idx="1"/>
              </p:nvPr>
            </p:nvSpPr>
            <p:spPr>
              <a:xfrm>
                <a:off x="467360" y="1384618"/>
                <a:ext cx="8047989" cy="5336858"/>
              </a:xfrm>
            </p:spPr>
            <p:txBody>
              <a:bodyPr>
                <a:normAutofit/>
              </a:bodyPr>
              <a:lstStyle/>
              <a:p>
                <a:pPr>
                  <a:lnSpc>
                    <a:spcPct val="160000"/>
                  </a:lnSpc>
                  <a:spcBef>
                    <a:spcPts val="0"/>
                  </a:spcBef>
                </a:pPr>
                <a:r>
                  <a:rPr lang="en-US" altLang="zh-CN" sz="2000" dirty="0">
                    <a:latin typeface="Arial" panose="020B0604020202020204" pitchFamily="34" charset="0"/>
                    <a:cs typeface="Arial" panose="020B0604020202020204" pitchFamily="34" charset="0"/>
                  </a:rPr>
                  <a:t>It would be more appealing to control the average realized FDP (across different applications). A multiple testing method controls false discovery rate (FDR) at level </a:t>
                </a:r>
                <a14:m>
                  <m:oMath xmlns:m="http://schemas.openxmlformats.org/officeDocument/2006/math">
                    <m:r>
                      <a:rPr lang="zh-CN" altLang="en-US" sz="2000" i="1" dirty="0" smtClean="0">
                        <a:latin typeface="Cambria Math" panose="02040503050406030204" pitchFamily="18" charset="0"/>
                        <a:cs typeface="Arial" panose="020B0604020202020204" pitchFamily="34" charset="0"/>
                      </a:rPr>
                      <m:t>𝛿</m:t>
                    </m:r>
                  </m:oMath>
                </a14:m>
                <a:r>
                  <a:rPr lang="en-US" altLang="zh-CN" sz="2000" dirty="0">
                    <a:latin typeface="Arial" panose="020B0604020202020204" pitchFamily="34" charset="0"/>
                    <a:cs typeface="Arial" panose="020B0604020202020204" pitchFamily="34" charset="0"/>
                  </a:rPr>
                  <a:t> if</a:t>
                </a:r>
              </a:p>
              <a:p>
                <a:pPr marL="0" indent="0">
                  <a:lnSpc>
                    <a:spcPct val="160000"/>
                  </a:lnSpc>
                  <a:spcBef>
                    <a:spcPts val="0"/>
                  </a:spcBef>
                  <a:buNone/>
                </a:pPr>
                <a14:m>
                  <m:oMathPara xmlns:m="http://schemas.openxmlformats.org/officeDocument/2006/math">
                    <m:oMathParaPr>
                      <m:jc m:val="centerGroup"/>
                    </m:oMathParaPr>
                    <m:oMath xmlns:m="http://schemas.openxmlformats.org/officeDocument/2006/math">
                      <m:r>
                        <a:rPr lang="en-US" altLang="zh-CN" sz="2000" i="1" dirty="0" smtClean="0">
                          <a:latin typeface="Cambria Math" panose="02040503050406030204" pitchFamily="18" charset="0"/>
                          <a:cs typeface="Arial" panose="020B0604020202020204" pitchFamily="34" charset="0"/>
                        </a:rPr>
                        <m:t>𝑃𝑟𝑜𝑏</m:t>
                      </m:r>
                      <m:r>
                        <a:rPr lang="en-US" altLang="zh-CN" sz="2000" b="0" i="1" dirty="0" smtClean="0">
                          <a:latin typeface="Cambria Math" panose="02040503050406030204" pitchFamily="18" charset="0"/>
                          <a:cs typeface="Arial" panose="020B0604020202020204" pitchFamily="34" charset="0"/>
                        </a:rPr>
                        <m:t>(</m:t>
                      </m:r>
                      <m:r>
                        <a:rPr lang="en-US" altLang="zh-CN" sz="2000" i="1" dirty="0" err="1" smtClean="0">
                          <a:latin typeface="Cambria Math" panose="02040503050406030204" pitchFamily="18" charset="0"/>
                          <a:cs typeface="Arial" panose="020B0604020202020204" pitchFamily="34" charset="0"/>
                        </a:rPr>
                        <m:t>𝐹</m:t>
                      </m:r>
                      <m:r>
                        <a:rPr lang="en-US" altLang="zh-CN" sz="2000" b="0" i="1" dirty="0" smtClean="0">
                          <a:latin typeface="Cambria Math" panose="02040503050406030204" pitchFamily="18" charset="0"/>
                          <a:cs typeface="Arial" panose="020B0604020202020204" pitchFamily="34" charset="0"/>
                        </a:rPr>
                        <m:t>𝐷𝑅</m:t>
                      </m:r>
                      <m:r>
                        <a:rPr lang="en-US" altLang="zh-CN" sz="2000" b="0" i="1" dirty="0" smtClean="0">
                          <a:latin typeface="Cambria Math" panose="02040503050406030204" pitchFamily="18" charset="0"/>
                          <a:cs typeface="Arial" panose="020B0604020202020204" pitchFamily="34" charset="0"/>
                        </a:rPr>
                        <m:t>)≤</m:t>
                      </m:r>
                      <m:r>
                        <a:rPr lang="zh-CN" altLang="en-US" sz="2000" b="0" i="1" dirty="0" smtClean="0">
                          <a:latin typeface="Cambria Math" panose="02040503050406030204" pitchFamily="18" charset="0"/>
                          <a:ea typeface="Cambria Math" panose="02040503050406030204" pitchFamily="18" charset="0"/>
                          <a:cs typeface="Arial" panose="020B0604020202020204" pitchFamily="34" charset="0"/>
                        </a:rPr>
                        <m:t>𝛿</m:t>
                      </m:r>
                    </m:oMath>
                  </m:oMathPara>
                </a14:m>
                <a:endParaRPr lang="en-US" altLang="zh-CN" sz="2000" dirty="0">
                  <a:latin typeface="Arial" panose="020B0604020202020204" pitchFamily="34" charset="0"/>
                  <a:cs typeface="Arial" panose="020B0604020202020204" pitchFamily="34" charset="0"/>
                </a:endParaRPr>
              </a:p>
              <a:p>
                <a:pPr>
                  <a:lnSpc>
                    <a:spcPct val="160000"/>
                  </a:lnSpc>
                  <a:spcBef>
                    <a:spcPts val="0"/>
                  </a:spcBef>
                </a:pPr>
                <a:r>
                  <a:rPr lang="en-US" altLang="zh-CN" sz="2000" dirty="0">
                    <a:latin typeface="Arial" panose="020B0604020202020204" pitchFamily="34" charset="0"/>
                    <a:cs typeface="Arial" panose="020B0604020202020204" pitchFamily="34" charset="0"/>
                  </a:rPr>
                  <a:t>The two main FDR methods are those of </a:t>
                </a:r>
                <a:r>
                  <a:rPr lang="en-US" altLang="zh-CN" sz="2000" dirty="0" err="1">
                    <a:latin typeface="Arial" panose="020B0604020202020204" pitchFamily="34" charset="0"/>
                    <a:cs typeface="Arial" panose="020B0604020202020204" pitchFamily="34" charset="0"/>
                  </a:rPr>
                  <a:t>Benjamini</a:t>
                </a:r>
                <a:r>
                  <a:rPr lang="en-US" altLang="zh-CN" sz="2000" dirty="0">
                    <a:latin typeface="Arial" panose="020B0604020202020204" pitchFamily="34" charset="0"/>
                    <a:cs typeface="Arial" panose="020B0604020202020204" pitchFamily="34" charset="0"/>
                  </a:rPr>
                  <a:t> and Hochberg (1995) and its extension by </a:t>
                </a:r>
                <a:r>
                  <a:rPr lang="en-US" altLang="zh-CN" sz="2000" dirty="0" err="1">
                    <a:latin typeface="Arial" panose="020B0604020202020204" pitchFamily="34" charset="0"/>
                    <a:cs typeface="Arial" panose="020B0604020202020204" pitchFamily="34" charset="0"/>
                  </a:rPr>
                  <a:t>Benjamini</a:t>
                </a:r>
                <a:r>
                  <a:rPr lang="en-US" altLang="zh-CN" sz="2000" dirty="0">
                    <a:latin typeface="Arial" panose="020B0604020202020204" pitchFamily="34" charset="0"/>
                    <a:cs typeface="Arial" panose="020B0604020202020204" pitchFamily="34" charset="0"/>
                  </a:rPr>
                  <a:t> and </a:t>
                </a:r>
                <a:r>
                  <a:rPr lang="en-US" altLang="zh-CN" sz="2000" dirty="0" err="1">
                    <a:latin typeface="Arial" panose="020B0604020202020204" pitchFamily="34" charset="0"/>
                    <a:cs typeface="Arial" panose="020B0604020202020204" pitchFamily="34" charset="0"/>
                  </a:rPr>
                  <a:t>Yekutieli</a:t>
                </a:r>
                <a:r>
                  <a:rPr lang="en-US" altLang="zh-CN" sz="2000" dirty="0">
                    <a:latin typeface="Arial" panose="020B0604020202020204" pitchFamily="34" charset="0"/>
                    <a:cs typeface="Arial" panose="020B0604020202020204" pitchFamily="34" charset="0"/>
                  </a:rPr>
                  <a:t> (2001).</a:t>
                </a:r>
              </a:p>
              <a:p>
                <a:pPr>
                  <a:lnSpc>
                    <a:spcPct val="160000"/>
                  </a:lnSpc>
                  <a:spcBef>
                    <a:spcPts val="0"/>
                  </a:spcBef>
                </a:pPr>
                <a:r>
                  <a:rPr lang="en-US" altLang="zh-CN" sz="2000" dirty="0">
                    <a:latin typeface="Arial" panose="020B0604020202020204" pitchFamily="34" charset="0"/>
                    <a:cs typeface="Arial" panose="020B0604020202020204" pitchFamily="34" charset="0"/>
                  </a:rPr>
                  <a:t>BH: Order the individual p-values from the smallest to largest.</a:t>
                </a:r>
              </a:p>
              <a:p>
                <a:pPr marL="0" indent="0">
                  <a:lnSpc>
                    <a:spcPct val="110000"/>
                  </a:lnSpc>
                  <a:spcBef>
                    <a:spcPts val="0"/>
                  </a:spcBef>
                  <a:buNone/>
                </a:pPr>
                <a14:m>
                  <m:oMathPara xmlns:m="http://schemas.openxmlformats.org/officeDocument/2006/math">
                    <m:oMathParaPr>
                      <m:jc m:val="centerGroup"/>
                    </m:oMathParaPr>
                    <m:oMath xmlns:m="http://schemas.openxmlformats.org/officeDocument/2006/math">
                      <m:sSup>
                        <m:sSupPr>
                          <m:ctrlPr>
                            <a:rPr lang="en-US" altLang="zh-CN" sz="2000" b="0" i="1" smtClean="0">
                              <a:latin typeface="Cambria Math" panose="02040503050406030204" pitchFamily="18" charset="0"/>
                              <a:cs typeface="Arial" panose="020B0604020202020204" pitchFamily="34" charset="0"/>
                            </a:rPr>
                          </m:ctrlPr>
                        </m:sSupPr>
                        <m:e>
                          <m:r>
                            <a:rPr lang="en-US" altLang="zh-CN" sz="2000" b="0" i="1" smtClean="0">
                              <a:latin typeface="Cambria Math" panose="02040503050406030204" pitchFamily="18" charset="0"/>
                              <a:cs typeface="Arial" panose="020B0604020202020204" pitchFamily="34" charset="0"/>
                            </a:rPr>
                            <m:t>𝑗</m:t>
                          </m:r>
                        </m:e>
                        <m:sup>
                          <m:r>
                            <a:rPr lang="en-US" altLang="zh-CN" sz="2000" b="0" i="1" smtClean="0">
                              <a:latin typeface="Cambria Math" panose="02040503050406030204" pitchFamily="18" charset="0"/>
                              <a:cs typeface="Arial" panose="020B0604020202020204" pitchFamily="34" charset="0"/>
                            </a:rPr>
                            <m:t>∗</m:t>
                          </m:r>
                        </m:sup>
                      </m:sSup>
                      <m:r>
                        <a:rPr lang="en-US" altLang="zh-CN" sz="2000" b="0" i="1" smtClean="0">
                          <a:latin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cs typeface="Arial" panose="020B0604020202020204" pitchFamily="34" charset="0"/>
                        </a:rPr>
                        <m:t>𝑚𝑎𝑥</m:t>
                      </m:r>
                      <m:d>
                        <m:dPr>
                          <m:begChr m:val="{"/>
                          <m:endChr m:val="}"/>
                          <m:ctrlPr>
                            <a:rPr lang="en-US" altLang="zh-CN" sz="2000" b="0" i="1" smtClean="0">
                              <a:latin typeface="Cambria Math" panose="02040503050406030204" pitchFamily="18" charset="0"/>
                              <a:cs typeface="Arial" panose="020B0604020202020204" pitchFamily="34" charset="0"/>
                            </a:rPr>
                          </m:ctrlPr>
                        </m:dPr>
                        <m:e>
                          <m:r>
                            <a:rPr lang="en-US" altLang="zh-CN" sz="2000" b="0" i="1" smtClean="0">
                              <a:latin typeface="Cambria Math" panose="02040503050406030204" pitchFamily="18" charset="0"/>
                              <a:cs typeface="Arial" panose="020B0604020202020204" pitchFamily="34" charset="0"/>
                            </a:rPr>
                            <m:t>𝑗</m:t>
                          </m:r>
                          <m:r>
                            <a:rPr lang="en-US" altLang="zh-CN" sz="2000" b="0" i="1" smtClean="0">
                              <a:latin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𝑝</m:t>
                              </m:r>
                            </m:e>
                            <m:sub>
                              <m:r>
                                <a:rPr lang="en-US" altLang="zh-CN" sz="2000" b="0" i="1" smtClean="0">
                                  <a:latin typeface="Cambria Math" panose="02040503050406030204" pitchFamily="18" charset="0"/>
                                  <a:cs typeface="Arial" panose="020B0604020202020204" pitchFamily="34" charset="0"/>
                                </a:rPr>
                                <m:t>𝑗</m:t>
                              </m:r>
                            </m:sub>
                          </m:s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altLang="zh-CN" sz="2000" i="1">
                                  <a:latin typeface="Cambria Math" panose="02040503050406030204" pitchFamily="18" charset="0"/>
                                  <a:ea typeface="Cambria Math" panose="02040503050406030204" pitchFamily="18" charset="0"/>
                                  <a:cs typeface="Arial" panose="020B0604020202020204" pitchFamily="34" charset="0"/>
                                </a:rPr>
                                <m:t>𝑗</m:t>
                              </m:r>
                              <m:r>
                                <a:rPr lang="en-US" altLang="zh-CN" sz="2000" i="1">
                                  <a:latin typeface="Cambria Math" panose="02040503050406030204" pitchFamily="18" charset="0"/>
                                  <a:ea typeface="Cambria Math" panose="02040503050406030204" pitchFamily="18" charset="0"/>
                                  <a:cs typeface="Arial" panose="020B0604020202020204" pitchFamily="34" charset="0"/>
                                </a:rPr>
                                <m:t>×</m:t>
                              </m:r>
                              <m:r>
                                <a:rPr lang="zh-CN" altLang="en-US" sz="2000" b="0" i="1" smtClean="0">
                                  <a:latin typeface="Cambria Math" panose="02040503050406030204" pitchFamily="18" charset="0"/>
                                  <a:ea typeface="Cambria Math" panose="02040503050406030204" pitchFamily="18" charset="0"/>
                                  <a:cs typeface="Arial" panose="020B0604020202020204" pitchFamily="34" charset="0"/>
                                </a:rPr>
                                <m:t>𝛿</m:t>
                              </m:r>
                            </m:num>
                            <m:den>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𝑀</m:t>
                              </m:r>
                            </m:den>
                          </m:f>
                        </m:e>
                      </m:d>
                    </m:oMath>
                  </m:oMathPara>
                </a14:m>
                <a:endParaRPr lang="en-US" altLang="zh-CN" sz="2000" b="0" dirty="0">
                  <a:latin typeface="Arial" panose="020B0604020202020204" pitchFamily="34" charset="0"/>
                  <a:cs typeface="Arial" panose="020B0604020202020204" pitchFamily="34" charset="0"/>
                </a:endParaRPr>
              </a:p>
              <a:p>
                <a:pPr>
                  <a:lnSpc>
                    <a:spcPct val="160000"/>
                  </a:lnSpc>
                  <a:spcBef>
                    <a:spcPts val="0"/>
                  </a:spcBef>
                </a:pPr>
                <a:r>
                  <a:rPr lang="en-US" altLang="zh-CN" sz="2000" dirty="0">
                    <a:latin typeface="Arial" panose="020B0604020202020204" pitchFamily="34" charset="0"/>
                    <a:cs typeface="Arial" panose="020B0604020202020204" pitchFamily="34" charset="0"/>
                  </a:rPr>
                  <a:t>Define j as the rank order of the least significant p-value that corresponds to a rejected hypothesis.</a:t>
                </a:r>
              </a:p>
            </p:txBody>
          </p:sp>
        </mc:Choice>
        <mc:Fallback xmlns="">
          <p:sp>
            <p:nvSpPr>
              <p:cNvPr id="15" name="内容占位符 14">
                <a:extLst>
                  <a:ext uri="{FF2B5EF4-FFF2-40B4-BE49-F238E27FC236}">
                    <a16:creationId xmlns:a16="http://schemas.microsoft.com/office/drawing/2014/main" id="{694F0E88-305E-4590-A878-23B33C0F70CD}"/>
                  </a:ext>
                </a:extLst>
              </p:cNvPr>
              <p:cNvSpPr>
                <a:spLocks noGrp="1" noRot="1" noChangeAspect="1" noMove="1" noResize="1" noEditPoints="1" noAdjustHandles="1" noChangeArrowheads="1" noChangeShapeType="1" noTextEdit="1"/>
              </p:cNvSpPr>
              <p:nvPr>
                <p:ph idx="1"/>
              </p:nvPr>
            </p:nvSpPr>
            <p:spPr>
              <a:xfrm>
                <a:off x="467360" y="1384618"/>
                <a:ext cx="8047989" cy="5336858"/>
              </a:xfrm>
              <a:blipFill>
                <a:blip r:embed="rId2"/>
                <a:stretch>
                  <a:fillRect l="-6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321280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en-US" altLang="zh-CN" dirty="0">
                <a:latin typeface="Arial" panose="020B0604020202020204" pitchFamily="34" charset="0"/>
                <a:cs typeface="Arial" panose="020B0604020202020204" pitchFamily="34" charset="0"/>
              </a:rPr>
              <a:t>Model Setup</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150</a:t>
            </a:fld>
            <a:endParaRPr lang="zh-CN" altLang="en-US"/>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0" y="1325563"/>
                <a:ext cx="8310879" cy="5030788"/>
              </a:xfrm>
            </p:spPr>
            <p:txBody>
              <a:bodyPr>
                <a:normAutofit fontScale="92500" lnSpcReduction="10000"/>
              </a:bodyPr>
              <a:lstStyle/>
              <a:p>
                <a:pPr>
                  <a:lnSpc>
                    <a:spcPct val="150000"/>
                  </a:lnSpc>
                </a:pPr>
                <a:r>
                  <a:rPr lang="en-US" altLang="zh-CN" sz="2000" dirty="0">
                    <a:latin typeface="Arial" panose="020B0604020202020204" pitchFamily="34" charset="0"/>
                    <a:cs typeface="Arial" panose="020B0604020202020204" pitchFamily="34" charset="0"/>
                  </a:rPr>
                  <a:t>We begin with a description of the model. We assume the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𝑁</m:t>
                    </m:r>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m:t>
                    </m:r>
                    <m:r>
                      <a:rPr lang="en-US" altLang="zh-CN" sz="2000" i="1" dirty="0" smtClean="0">
                        <a:latin typeface="Cambria Math" panose="02040503050406030204" pitchFamily="18" charset="0"/>
                        <a:cs typeface="Arial" panose="020B0604020202020204" pitchFamily="34" charset="0"/>
                      </a:rPr>
                      <m:t>1</m:t>
                    </m:r>
                  </m:oMath>
                </a14:m>
                <a:r>
                  <a:rPr lang="en-US" altLang="zh-CN" sz="2000" dirty="0">
                    <a:latin typeface="Arial" panose="020B0604020202020204" pitchFamily="34" charset="0"/>
                    <a:cs typeface="Arial" panose="020B0604020202020204" pitchFamily="34" charset="0"/>
                  </a:rPr>
                  <a:t>vector of excess returns</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 </m:t>
                    </m:r>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𝑟</m:t>
                        </m:r>
                      </m:e>
                      <m:sub>
                        <m:r>
                          <a:rPr lang="en-US" altLang="zh-CN" sz="2000" i="1" dirty="0" smtClean="0">
                            <a:latin typeface="Cambria Math" panose="02040503050406030204" pitchFamily="18" charset="0"/>
                            <a:cs typeface="Arial" panose="020B0604020202020204" pitchFamily="34" charset="0"/>
                          </a:rPr>
                          <m:t>𝑡</m:t>
                        </m:r>
                      </m:sub>
                    </m:sSub>
                    <m:r>
                      <a:rPr lang="en-US" altLang="zh-CN" sz="2000" i="1" dirty="0" smtClean="0">
                        <a:latin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cs typeface="Arial" panose="020B0604020202020204" pitchFamily="34" charset="0"/>
                  </a:rPr>
                  <a:t>follows</a:t>
                </a: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𝑟</m:t>
                          </m:r>
                        </m:e>
                        <m: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𝑡</m:t>
                          </m:r>
                        </m:sub>
                      </m:s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 = </m:t>
                      </m:r>
                      <m:r>
                        <a:rPr lang="zh-CN" altLang="en-US" sz="2000" i="1" dirty="0" smtClean="0">
                          <a:latin typeface="Cambria Math" panose="02040503050406030204" pitchFamily="18" charset="0"/>
                          <a:ea typeface="Cambria Math" panose="02040503050406030204" pitchFamily="18" charset="0"/>
                          <a:cs typeface="Arial" panose="020B0604020202020204" pitchFamily="34" charset="0"/>
                        </a:rPr>
                        <m:t>𝛼</m:t>
                      </m:r>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m:t>
                      </m:r>
                      <m:r>
                        <a:rPr lang="zh-CN" altLang="en-US" sz="2000" i="1" dirty="0" smtClean="0">
                          <a:latin typeface="Cambria Math" panose="02040503050406030204" pitchFamily="18" charset="0"/>
                          <a:ea typeface="Cambria Math" panose="02040503050406030204" pitchFamily="18" charset="0"/>
                          <a:cs typeface="Arial" panose="020B0604020202020204" pitchFamily="34" charset="0"/>
                        </a:rPr>
                        <m:t>𝛽𝜆</m:t>
                      </m:r>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m:t>
                      </m:r>
                      <m:r>
                        <a:rPr lang="zh-CN" altLang="en-US" sz="2000" i="1" dirty="0" smtClean="0">
                          <a:latin typeface="Cambria Math" panose="02040503050406030204" pitchFamily="18" charset="0"/>
                          <a:ea typeface="Cambria Math" panose="02040503050406030204" pitchFamily="18" charset="0"/>
                          <a:cs typeface="Arial" panose="020B0604020202020204" pitchFamily="34" charset="0"/>
                        </a:rPr>
                        <m:t>𝛽</m:t>
                      </m:r>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𝑓</m:t>
                          </m:r>
                        </m:e>
                        <m: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𝑡</m:t>
                          </m:r>
                        </m:sub>
                      </m:sSub>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𝐸</m:t>
                      </m:r>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𝑓</m:t>
                          </m:r>
                        </m:e>
                        <m: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𝑡</m:t>
                          </m:r>
                        </m:sub>
                      </m:s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dirty="0" err="1" smtClean="0">
                              <a:latin typeface="Cambria Math" panose="02040503050406030204" pitchFamily="18" charset="0"/>
                              <a:ea typeface="Cambria Math" panose="02040503050406030204" pitchFamily="18" charset="0"/>
                              <a:cs typeface="Arial" panose="020B0604020202020204" pitchFamily="34" charset="0"/>
                            </a:rPr>
                            <m:t>𝑢</m:t>
                          </m:r>
                        </m:e>
                        <m:sub>
                          <m:r>
                            <a:rPr lang="en-US" altLang="zh-CN" sz="2000" i="1" dirty="0" err="1" smtClean="0">
                              <a:latin typeface="Cambria Math" panose="02040503050406030204" pitchFamily="18" charset="0"/>
                              <a:ea typeface="Cambria Math" panose="02040503050406030204" pitchFamily="18" charset="0"/>
                              <a:cs typeface="Arial" panose="020B0604020202020204" pitchFamily="34" charset="0"/>
                            </a:rPr>
                            <m:t>𝑡</m:t>
                          </m:r>
                        </m:sub>
                      </m:sSub>
                    </m:oMath>
                  </m:oMathPara>
                </a14:m>
                <a:endParaRPr lang="en-US" altLang="zh-CN" sz="2000" dirty="0">
                  <a:latin typeface="Arial" panose="020B0604020202020204" pitchFamily="34" charset="0"/>
                  <a:ea typeface="Cambria Math" panose="02040503050406030204" pitchFamily="18" charset="0"/>
                  <a:cs typeface="Arial" panose="020B0604020202020204" pitchFamily="34" charset="0"/>
                </a:endParaRPr>
              </a:p>
              <a:p>
                <a:pPr>
                  <a:lnSpc>
                    <a:spcPct val="150000"/>
                  </a:lnSpc>
                </a:pPr>
                <a:r>
                  <a:rPr lang="en-US" altLang="zh-CN" sz="2000" dirty="0">
                    <a:latin typeface="Arial" panose="020B0604020202020204" pitchFamily="34" charset="0"/>
                    <a:ea typeface="Cambria Math" panose="02040503050406030204" pitchFamily="18" charset="0"/>
                    <a:cs typeface="Arial" panose="020B0604020202020204" pitchFamily="34" charset="0"/>
                  </a:rPr>
                  <a:t>Where </a:t>
                </a:r>
                <a14:m>
                  <m:oMath xmlns:m="http://schemas.openxmlformats.org/officeDocument/2006/math">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𝑓</m:t>
                        </m:r>
                      </m:e>
                      <m: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𝑡</m:t>
                        </m:r>
                      </m:sub>
                    </m:sSub>
                  </m:oMath>
                </a14:m>
                <a:r>
                  <a:rPr lang="en-US" altLang="zh-CN" sz="2000" dirty="0">
                    <a:latin typeface="Arial" panose="020B0604020202020204" pitchFamily="34" charset="0"/>
                    <a:ea typeface="Cambria Math" panose="02040503050406030204" pitchFamily="18" charset="0"/>
                    <a:cs typeface="Arial" panose="020B0604020202020204" pitchFamily="34" charset="0"/>
                  </a:rPr>
                  <a:t> is a </a:t>
                </a:r>
                <a14:m>
                  <m:oMath xmlns:m="http://schemas.openxmlformats.org/officeDocument/2006/math">
                    <m:r>
                      <a:rPr lang="en-US" altLang="zh-CN" sz="1800" i="1" dirty="0" smtClean="0">
                        <a:latin typeface="Cambria Math" panose="02040503050406030204" pitchFamily="18" charset="0"/>
                        <a:ea typeface="Cambria Math" panose="02040503050406030204" pitchFamily="18" charset="0"/>
                        <a:cs typeface="Arial" panose="020B0604020202020204" pitchFamily="34" charset="0"/>
                      </a:rPr>
                      <m:t>𝐾</m:t>
                    </m:r>
                    <m:r>
                      <a:rPr lang="el-GR" altLang="zh-CN" sz="1800" i="1" dirty="0" smtClean="0">
                        <a:latin typeface="Cambria Math" panose="02040503050406030204" pitchFamily="18" charset="0"/>
                        <a:ea typeface="Cambria Math" panose="02040503050406030204" pitchFamily="18" charset="0"/>
                        <a:cs typeface="Arial" panose="020B0604020202020204" pitchFamily="34" charset="0"/>
                      </a:rPr>
                      <m:t>×</m:t>
                    </m:r>
                    <m:r>
                      <a:rPr lang="en-US" altLang="zh-CN" sz="1800" i="1" dirty="0" smtClean="0">
                        <a:latin typeface="Cambria Math" panose="02040503050406030204" pitchFamily="18" charset="0"/>
                        <a:ea typeface="Cambria Math" panose="02040503050406030204" pitchFamily="18" charset="0"/>
                        <a:cs typeface="Arial" panose="020B0604020202020204" pitchFamily="34" charset="0"/>
                      </a:rPr>
                      <m:t>1</m:t>
                    </m:r>
                  </m:oMath>
                </a14:m>
                <a:r>
                  <a:rPr lang="en-US" altLang="zh-CN" sz="2000" dirty="0">
                    <a:latin typeface="Arial" panose="020B0604020202020204" pitchFamily="34" charset="0"/>
                    <a:ea typeface="Cambria Math" panose="02040503050406030204" pitchFamily="18" charset="0"/>
                    <a:cs typeface="Arial" panose="020B0604020202020204" pitchFamily="34" charset="0"/>
                  </a:rPr>
                  <a:t>vector of factors and </a:t>
                </a:r>
                <a14:m>
                  <m:oMath xmlns:m="http://schemas.openxmlformats.org/officeDocument/2006/math">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𝑢</m:t>
                        </m:r>
                      </m:e>
                      <m: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𝑡</m:t>
                        </m:r>
                      </m:sub>
                    </m:s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ea typeface="Cambria Math" panose="02040503050406030204" pitchFamily="18" charset="0"/>
                    <a:cs typeface="Arial" panose="020B0604020202020204" pitchFamily="34" charset="0"/>
                  </a:rPr>
                  <a:t>is the idiosyncratic component. The parameter </a:t>
                </a:r>
                <a14:m>
                  <m:oMath xmlns:m="http://schemas.openxmlformats.org/officeDocument/2006/math">
                    <m:r>
                      <a:rPr lang="zh-CN" altLang="en-US" sz="2000" i="1" dirty="0" smtClean="0">
                        <a:latin typeface="Cambria Math" panose="02040503050406030204" pitchFamily="18" charset="0"/>
                        <a:ea typeface="Cambria Math" panose="02040503050406030204" pitchFamily="18" charset="0"/>
                        <a:cs typeface="Arial" panose="020B0604020202020204" pitchFamily="34" charset="0"/>
                      </a:rPr>
                      <m:t>𝜆</m:t>
                    </m:r>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ea typeface="Cambria Math" panose="02040503050406030204" pitchFamily="18" charset="0"/>
                    <a:cs typeface="Arial" panose="020B0604020202020204" pitchFamily="34" charset="0"/>
                  </a:rPr>
                  <a:t>is a </a:t>
                </a:r>
                <a14:m>
                  <m:oMath xmlns:m="http://schemas.openxmlformats.org/officeDocument/2006/math">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𝐾</m:t>
                    </m:r>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×1 </m:t>
                    </m:r>
                  </m:oMath>
                </a14:m>
                <a:r>
                  <a:rPr lang="en-US" altLang="zh-CN" sz="2000" dirty="0">
                    <a:latin typeface="Arial" panose="020B0604020202020204" pitchFamily="34" charset="0"/>
                    <a:ea typeface="Cambria Math" panose="02040503050406030204" pitchFamily="18" charset="0"/>
                    <a:cs typeface="Arial" panose="020B0604020202020204" pitchFamily="34" charset="0"/>
                  </a:rPr>
                  <a:t>vector of factor risk premiums</a:t>
                </a:r>
              </a:p>
              <a:p>
                <a:pPr>
                  <a:lnSpc>
                    <a:spcPct val="150000"/>
                  </a:lnSpc>
                </a:pPr>
                <a:r>
                  <a:rPr lang="en-US" altLang="zh-CN" sz="2000" dirty="0">
                    <a:latin typeface="Arial" panose="020B0604020202020204" pitchFamily="34" charset="0"/>
                    <a:ea typeface="Cambria Math" panose="02040503050406030204" pitchFamily="18" charset="0"/>
                    <a:cs typeface="Arial" panose="020B0604020202020204" pitchFamily="34" charset="0"/>
                  </a:rPr>
                  <a:t>The objective is to find individual funds with truly positive alphas.</a:t>
                </a:r>
              </a:p>
              <a:p>
                <a:pPr marL="0" indent="0">
                  <a:lnSpc>
                    <a:spcPct val="150000"/>
                  </a:lnSpc>
                  <a:buNone/>
                </a:pPr>
                <a14:m>
                  <m:oMathPara xmlns:m="http://schemas.openxmlformats.org/officeDocument/2006/math">
                    <m:oMathParaPr>
                      <m:jc m:val="centerGroup"/>
                    </m:oMathParaPr>
                    <m:oMath xmlns:m="http://schemas.openxmlformats.org/officeDocument/2006/math">
                      <m:sSubSup>
                        <m:sSubSup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SupPr>
                        <m:e>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𝐻</m:t>
                          </m:r>
                        </m:e>
                        <m: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0</m:t>
                          </m:r>
                        </m:sub>
                        <m:sup>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𝑖</m:t>
                          </m:r>
                        </m:sup>
                      </m:sSubSup>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zh-CN" altLang="en-US" sz="2000" b="0" i="1" smtClean="0">
                              <a:latin typeface="Cambria Math" panose="02040503050406030204" pitchFamily="18" charset="0"/>
                              <a:ea typeface="Cambria Math" panose="02040503050406030204" pitchFamily="18" charset="0"/>
                              <a:cs typeface="Arial" panose="020B0604020202020204" pitchFamily="34" charset="0"/>
                            </a:rPr>
                            <m:t>𝛼</m:t>
                          </m:r>
                        </m:e>
                        <m: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𝑖</m:t>
                          </m:r>
                        </m:sub>
                      </m:s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≤0, </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𝑖</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=1, …, </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𝑁</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                   </m:t>
                      </m:r>
                      <m:sSubSup>
                        <m:sSubSupPr>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sSubSupPr>
                        <m:e>
                          <m:r>
                            <a:rPr lang="en-US" altLang="zh-CN" sz="2000" i="1">
                              <a:latin typeface="Cambria Math" panose="02040503050406030204" pitchFamily="18" charset="0"/>
                              <a:ea typeface="Cambria Math" panose="02040503050406030204" pitchFamily="18" charset="0"/>
                              <a:cs typeface="Arial" panose="020B0604020202020204" pitchFamily="34" charset="0"/>
                            </a:rPr>
                            <m:t>𝐻</m:t>
                          </m:r>
                        </m:e>
                        <m:sub>
                          <m:r>
                            <a:rPr lang="en-US" altLang="zh-CN" sz="2000" i="1">
                              <a:latin typeface="Cambria Math" panose="02040503050406030204" pitchFamily="18" charset="0"/>
                              <a:ea typeface="Cambria Math" panose="02040503050406030204" pitchFamily="18" charset="0"/>
                              <a:cs typeface="Arial" panose="020B0604020202020204" pitchFamily="34" charset="0"/>
                            </a:rPr>
                            <m:t>0</m:t>
                          </m:r>
                        </m:sub>
                        <m:sup>
                          <m:r>
                            <a:rPr lang="en-US" altLang="zh-CN" sz="2000" i="1">
                              <a:latin typeface="Cambria Math" panose="02040503050406030204" pitchFamily="18" charset="0"/>
                              <a:ea typeface="Cambria Math" panose="02040503050406030204" pitchFamily="18" charset="0"/>
                              <a:cs typeface="Arial" panose="020B0604020202020204" pitchFamily="34" charset="0"/>
                            </a:rPr>
                            <m:t>𝑖</m:t>
                          </m:r>
                        </m:sup>
                      </m:sSubSup>
                      <m:r>
                        <a:rPr lang="en-US" altLang="zh-CN"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sSubPr>
                        <m:e>
                          <m:r>
                            <a:rPr lang="zh-CN" altLang="en-US" sz="2000" i="1">
                              <a:latin typeface="Cambria Math" panose="02040503050406030204" pitchFamily="18" charset="0"/>
                              <a:ea typeface="Cambria Math" panose="02040503050406030204" pitchFamily="18" charset="0"/>
                              <a:cs typeface="Arial" panose="020B0604020202020204" pitchFamily="34" charset="0"/>
                            </a:rPr>
                            <m:t>𝛼</m:t>
                          </m:r>
                        </m:e>
                        <m:sub>
                          <m:r>
                            <a:rPr lang="en-US" altLang="zh-CN" sz="2000" i="1">
                              <a:latin typeface="Cambria Math" panose="02040503050406030204" pitchFamily="18" charset="0"/>
                              <a:ea typeface="Cambria Math" panose="02040503050406030204" pitchFamily="18" charset="0"/>
                              <a:cs typeface="Arial" panose="020B0604020202020204" pitchFamily="34" charset="0"/>
                            </a:rPr>
                            <m:t>𝑖</m:t>
                          </m:r>
                        </m:sub>
                      </m:s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r>
                        <a:rPr lang="en-US" altLang="zh-CN" sz="2000" i="1">
                          <a:latin typeface="Cambria Math" panose="02040503050406030204" pitchFamily="18" charset="0"/>
                          <a:ea typeface="Cambria Math" panose="02040503050406030204" pitchFamily="18" charset="0"/>
                          <a:cs typeface="Arial" panose="020B0604020202020204" pitchFamily="34" charset="0"/>
                        </a:rPr>
                        <m:t>0, </m:t>
                      </m:r>
                      <m:r>
                        <a:rPr lang="en-US" altLang="zh-CN" sz="2000" i="1">
                          <a:latin typeface="Cambria Math" panose="02040503050406030204" pitchFamily="18" charset="0"/>
                          <a:ea typeface="Cambria Math" panose="02040503050406030204" pitchFamily="18" charset="0"/>
                          <a:cs typeface="Arial" panose="020B0604020202020204" pitchFamily="34" charset="0"/>
                        </a:rPr>
                        <m:t>𝑖</m:t>
                      </m:r>
                      <m:r>
                        <a:rPr lang="en-US" altLang="zh-CN" sz="2000" i="1">
                          <a:latin typeface="Cambria Math" panose="02040503050406030204" pitchFamily="18" charset="0"/>
                          <a:ea typeface="Cambria Math" panose="02040503050406030204" pitchFamily="18" charset="0"/>
                          <a:cs typeface="Arial" panose="020B0604020202020204" pitchFamily="34" charset="0"/>
                        </a:rPr>
                        <m:t>=1, …, </m:t>
                      </m:r>
                      <m:r>
                        <a:rPr lang="en-US" altLang="zh-CN" sz="2000" i="1">
                          <a:latin typeface="Cambria Math" panose="02040503050406030204" pitchFamily="18" charset="0"/>
                          <a:ea typeface="Cambria Math" panose="02040503050406030204" pitchFamily="18" charset="0"/>
                          <a:cs typeface="Arial" panose="020B0604020202020204" pitchFamily="34" charset="0"/>
                        </a:rPr>
                        <m:t>𝑁</m:t>
                      </m:r>
                      <m:r>
                        <a:rPr lang="en-US" altLang="zh-CN" sz="2000" i="1">
                          <a:latin typeface="Cambria Math" panose="02040503050406030204" pitchFamily="18" charset="0"/>
                          <a:ea typeface="Cambria Math" panose="02040503050406030204" pitchFamily="18" charset="0"/>
                          <a:cs typeface="Arial" panose="020B0604020202020204" pitchFamily="34" charset="0"/>
                        </a:rPr>
                        <m:t>.</m:t>
                      </m:r>
                    </m:oMath>
                  </m:oMathPara>
                </a14:m>
                <a:endParaRPr lang="en-US" altLang="zh-CN" sz="2000" b="0" dirty="0">
                  <a:latin typeface="Arial" panose="020B0604020202020204" pitchFamily="34" charset="0"/>
                  <a:ea typeface="Cambria Math" panose="02040503050406030204" pitchFamily="18" charset="0"/>
                  <a:cs typeface="Arial" panose="020B0604020202020204" pitchFamily="34" charset="0"/>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𝐺𝑅𝑆</m:t>
                      </m:r>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 </m:t>
                      </m:r>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𝑡𝑒𝑠𝑡</m:t>
                      </m:r>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𝐻</m:t>
                          </m:r>
                        </m:e>
                        <m: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zh-CN" altLang="en-US" sz="2000" b="0" i="1" smtClean="0">
                              <a:latin typeface="Cambria Math" panose="02040503050406030204" pitchFamily="18" charset="0"/>
                              <a:ea typeface="Cambria Math" panose="02040503050406030204" pitchFamily="18" charset="0"/>
                              <a:cs typeface="Arial" panose="020B0604020202020204" pitchFamily="34" charset="0"/>
                            </a:rPr>
                            <m:t>𝛼</m:t>
                          </m:r>
                        </m:e>
                        <m: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zh-CN" altLang="en-US" sz="2000" b="0" i="1" smtClean="0">
                              <a:latin typeface="Cambria Math" panose="02040503050406030204" pitchFamily="18" charset="0"/>
                              <a:ea typeface="Cambria Math" panose="02040503050406030204" pitchFamily="18" charset="0"/>
                              <a:cs typeface="Arial" panose="020B0604020202020204" pitchFamily="34" charset="0"/>
                            </a:rPr>
                            <m:t>𝛼</m:t>
                          </m:r>
                        </m:e>
                        <m: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zh-CN" altLang="en-US" sz="2000" b="0" i="1" smtClean="0">
                              <a:latin typeface="Cambria Math" panose="02040503050406030204" pitchFamily="18" charset="0"/>
                              <a:ea typeface="Cambria Math" panose="02040503050406030204" pitchFamily="18" charset="0"/>
                              <a:cs typeface="Arial" panose="020B0604020202020204" pitchFamily="34" charset="0"/>
                            </a:rPr>
                            <m:t>𝛼</m:t>
                          </m:r>
                        </m:e>
                        <m: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𝑁</m:t>
                          </m:r>
                        </m:sub>
                      </m:s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=0</m:t>
                      </m:r>
                    </m:oMath>
                  </m:oMathPara>
                </a14:m>
                <a:endParaRPr lang="en-US" altLang="zh-CN" sz="2000" dirty="0">
                  <a:latin typeface="Arial" panose="020B0604020202020204" pitchFamily="34" charset="0"/>
                  <a:ea typeface="Cambria Math" panose="02040503050406030204" pitchFamily="18" charset="0"/>
                  <a:cs typeface="Arial" panose="020B0604020202020204" pitchFamily="34" charset="0"/>
                </a:endParaRPr>
              </a:p>
              <a:p>
                <a:pPr marL="0" indent="0">
                  <a:lnSpc>
                    <a:spcPct val="150000"/>
                  </a:lnSpc>
                  <a:buNone/>
                </a:pPr>
                <a:r>
                  <a:rPr lang="en-US" altLang="zh-CN" sz="2000" dirty="0">
                    <a:latin typeface="Arial" panose="020B0604020202020204" pitchFamily="34" charset="0"/>
                    <a:ea typeface="Cambria Math" panose="02040503050406030204" pitchFamily="18" charset="0"/>
                    <a:cs typeface="Arial" panose="020B0604020202020204" pitchFamily="34" charset="0"/>
                  </a:rPr>
                  <a:t>The former is a multiple-testing problem that addresses </a:t>
                </a:r>
                <a:r>
                  <a:rPr lang="en-US" altLang="zh-CN" sz="2000" dirty="0">
                    <a:solidFill>
                      <a:srgbClr val="FF0000"/>
                    </a:solidFill>
                    <a:latin typeface="Arial" panose="020B0604020202020204" pitchFamily="34" charset="0"/>
                    <a:ea typeface="Cambria Math" panose="02040503050406030204" pitchFamily="18" charset="0"/>
                    <a:cs typeface="Arial" panose="020B0604020202020204" pitchFamily="34" charset="0"/>
                  </a:rPr>
                  <a:t>which funds </a:t>
                </a:r>
                <a:r>
                  <a:rPr lang="en-US" altLang="zh-CN" sz="2000" dirty="0">
                    <a:latin typeface="Arial" panose="020B0604020202020204" pitchFamily="34" charset="0"/>
                    <a:ea typeface="Cambria Math" panose="02040503050406030204" pitchFamily="18" charset="0"/>
                    <a:cs typeface="Arial" panose="020B0604020202020204" pitchFamily="34" charset="0"/>
                  </a:rPr>
                  <a:t>have significantly positive alphas. In contrast, the latter addresses </a:t>
                </a:r>
                <a:r>
                  <a:rPr lang="en-US" altLang="zh-CN" sz="2000" dirty="0">
                    <a:solidFill>
                      <a:srgbClr val="FF0000"/>
                    </a:solidFill>
                    <a:latin typeface="Arial" panose="020B0604020202020204" pitchFamily="34" charset="0"/>
                    <a:ea typeface="Cambria Math" panose="02040503050406030204" pitchFamily="18" charset="0"/>
                    <a:cs typeface="Arial" panose="020B0604020202020204" pitchFamily="34" charset="0"/>
                  </a:rPr>
                  <a:t>whether there exists</a:t>
                </a:r>
                <a:r>
                  <a:rPr lang="en-US" altLang="zh-CN" sz="2000" dirty="0">
                    <a:latin typeface="Arial" panose="020B0604020202020204" pitchFamily="34" charset="0"/>
                    <a:ea typeface="Cambria Math" panose="02040503050406030204" pitchFamily="18" charset="0"/>
                    <a:cs typeface="Arial" panose="020B0604020202020204" pitchFamily="34" charset="0"/>
                  </a:rPr>
                  <a:t> (at least one) fund whose alpha is significantly different from zero.</a:t>
                </a:r>
              </a:p>
            </p:txBody>
          </p:sp>
        </mc:Choice>
        <mc:Fallback xmlns="">
          <p:sp>
            <p:nvSpPr>
              <p:cNvPr id="8" name="内容占位符 2">
                <a:extLst>
                  <a:ext uri="{FF2B5EF4-FFF2-40B4-BE49-F238E27FC236}">
                    <a16:creationId xmlns:a16="http://schemas.microsoft.com/office/drawing/2014/main" id="{62BB2DDE-FA80-4CB0-8129-804C7171C4FD}"/>
                  </a:ext>
                </a:extLst>
              </p:cNvPr>
              <p:cNvSpPr>
                <a:spLocks noGrp="1" noRot="1" noChangeAspect="1" noMove="1" noResize="1" noEditPoints="1" noAdjustHandles="1" noChangeArrowheads="1" noChangeShapeType="1" noTextEdit="1"/>
              </p:cNvSpPr>
              <p:nvPr>
                <p:ph idx="1"/>
              </p:nvPr>
            </p:nvSpPr>
            <p:spPr>
              <a:xfrm>
                <a:off x="467360" y="1325563"/>
                <a:ext cx="8310879" cy="5030788"/>
              </a:xfrm>
              <a:blipFill>
                <a:blip r:embed="rId2"/>
                <a:stretch>
                  <a:fillRect l="-734" r="-880" b="-1332"/>
                </a:stretch>
              </a:blipFill>
            </p:spPr>
            <p:txBody>
              <a:bodyPr/>
              <a:lstStyle/>
              <a:p>
                <a:r>
                  <a:rPr lang="zh-CN" altLang="en-US">
                    <a:noFill/>
                  </a:rPr>
                  <a:t> </a:t>
                </a:r>
              </a:p>
            </p:txBody>
          </p:sp>
        </mc:Fallback>
      </mc:AlternateContent>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cxnSp>
        <p:nvCxnSpPr>
          <p:cNvPr id="4" name="直接箭头连接符 3">
            <a:extLst>
              <a:ext uri="{FF2B5EF4-FFF2-40B4-BE49-F238E27FC236}">
                <a16:creationId xmlns:a16="http://schemas.microsoft.com/office/drawing/2014/main" id="{B79F804A-E686-46CB-801B-C905E7D0FFFA}"/>
              </a:ext>
            </a:extLst>
          </p:cNvPr>
          <p:cNvCxnSpPr/>
          <p:nvPr/>
        </p:nvCxnSpPr>
        <p:spPr>
          <a:xfrm>
            <a:off x="4307840" y="4358640"/>
            <a:ext cx="62992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0284430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en-US" altLang="zh-CN" dirty="0">
                <a:latin typeface="Arial" panose="020B0604020202020204" pitchFamily="34" charset="0"/>
                <a:cs typeface="Arial" panose="020B0604020202020204" pitchFamily="34" charset="0"/>
              </a:rPr>
              <a:t>Model Setup</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151</a:t>
            </a:fld>
            <a:endParaRPr lang="zh-CN" altLang="en-US"/>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0" y="1325563"/>
                <a:ext cx="8310879" cy="5030788"/>
              </a:xfrm>
            </p:spPr>
            <p:txBody>
              <a:bodyPr>
                <a:normAutofit fontScale="92500" lnSpcReduction="10000"/>
              </a:bodyPr>
              <a:lstStyle/>
              <a:p>
                <a:pPr>
                  <a:lnSpc>
                    <a:spcPct val="150000"/>
                  </a:lnSpc>
                </a:pPr>
                <a:r>
                  <a:rPr lang="en-US" altLang="zh-CN" sz="2000" dirty="0">
                    <a:latin typeface="Arial" panose="020B0604020202020204" pitchFamily="34" charset="0"/>
                    <a:cs typeface="Arial" panose="020B0604020202020204" pitchFamily="34" charset="0"/>
                  </a:rPr>
                  <a:t>We begin with a description of the model. We assume the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𝑁</m:t>
                    </m:r>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m:t>
                    </m:r>
                    <m:r>
                      <a:rPr lang="en-US" altLang="zh-CN" sz="2000" i="1" dirty="0" smtClean="0">
                        <a:latin typeface="Cambria Math" panose="02040503050406030204" pitchFamily="18" charset="0"/>
                        <a:cs typeface="Arial" panose="020B0604020202020204" pitchFamily="34" charset="0"/>
                      </a:rPr>
                      <m:t>1</m:t>
                    </m:r>
                  </m:oMath>
                </a14:m>
                <a:r>
                  <a:rPr lang="en-US" altLang="zh-CN" sz="2000" dirty="0">
                    <a:latin typeface="Arial" panose="020B0604020202020204" pitchFamily="34" charset="0"/>
                    <a:cs typeface="Arial" panose="020B0604020202020204" pitchFamily="34" charset="0"/>
                  </a:rPr>
                  <a:t>vector of excess returns</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 </m:t>
                    </m:r>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𝑟</m:t>
                        </m:r>
                      </m:e>
                      <m:sub>
                        <m:r>
                          <a:rPr lang="en-US" altLang="zh-CN" sz="2000" i="1" dirty="0" smtClean="0">
                            <a:latin typeface="Cambria Math" panose="02040503050406030204" pitchFamily="18" charset="0"/>
                            <a:cs typeface="Arial" panose="020B0604020202020204" pitchFamily="34" charset="0"/>
                          </a:rPr>
                          <m:t>𝑡</m:t>
                        </m:r>
                      </m:sub>
                    </m:sSub>
                    <m:r>
                      <a:rPr lang="en-US" altLang="zh-CN" sz="2000" i="1" dirty="0" smtClean="0">
                        <a:latin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cs typeface="Arial" panose="020B0604020202020204" pitchFamily="34" charset="0"/>
                  </a:rPr>
                  <a:t>follows</a:t>
                </a: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𝑟</m:t>
                          </m:r>
                        </m:e>
                        <m: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𝑡</m:t>
                          </m:r>
                        </m:sub>
                      </m:s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 = </m:t>
                      </m:r>
                      <m:r>
                        <a:rPr lang="zh-CN" altLang="en-US" sz="2000" i="1" dirty="0" smtClean="0">
                          <a:latin typeface="Cambria Math" panose="02040503050406030204" pitchFamily="18" charset="0"/>
                          <a:ea typeface="Cambria Math" panose="02040503050406030204" pitchFamily="18" charset="0"/>
                          <a:cs typeface="Arial" panose="020B0604020202020204" pitchFamily="34" charset="0"/>
                        </a:rPr>
                        <m:t>𝛼</m:t>
                      </m:r>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m:t>
                      </m:r>
                      <m:r>
                        <a:rPr lang="zh-CN" altLang="en-US" sz="2000" i="1" dirty="0" smtClean="0">
                          <a:latin typeface="Cambria Math" panose="02040503050406030204" pitchFamily="18" charset="0"/>
                          <a:ea typeface="Cambria Math" panose="02040503050406030204" pitchFamily="18" charset="0"/>
                          <a:cs typeface="Arial" panose="020B0604020202020204" pitchFamily="34" charset="0"/>
                        </a:rPr>
                        <m:t>𝛽𝜆</m:t>
                      </m:r>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m:t>
                      </m:r>
                      <m:r>
                        <a:rPr lang="zh-CN" altLang="en-US" sz="2000" i="1" dirty="0" smtClean="0">
                          <a:latin typeface="Cambria Math" panose="02040503050406030204" pitchFamily="18" charset="0"/>
                          <a:ea typeface="Cambria Math" panose="02040503050406030204" pitchFamily="18" charset="0"/>
                          <a:cs typeface="Arial" panose="020B0604020202020204" pitchFamily="34" charset="0"/>
                        </a:rPr>
                        <m:t>𝛽</m:t>
                      </m:r>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𝑓</m:t>
                          </m:r>
                        </m:e>
                        <m: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𝑡</m:t>
                          </m:r>
                        </m:sub>
                      </m:sSub>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𝐸</m:t>
                      </m:r>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𝑓</m:t>
                          </m:r>
                        </m:e>
                        <m: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𝑡</m:t>
                          </m:r>
                        </m:sub>
                      </m:s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dirty="0" err="1" smtClean="0">
                              <a:latin typeface="Cambria Math" panose="02040503050406030204" pitchFamily="18" charset="0"/>
                              <a:ea typeface="Cambria Math" panose="02040503050406030204" pitchFamily="18" charset="0"/>
                              <a:cs typeface="Arial" panose="020B0604020202020204" pitchFamily="34" charset="0"/>
                            </a:rPr>
                            <m:t>𝑢</m:t>
                          </m:r>
                        </m:e>
                        <m:sub>
                          <m:r>
                            <a:rPr lang="en-US" altLang="zh-CN" sz="2000" i="1" dirty="0" err="1" smtClean="0">
                              <a:latin typeface="Cambria Math" panose="02040503050406030204" pitchFamily="18" charset="0"/>
                              <a:ea typeface="Cambria Math" panose="02040503050406030204" pitchFamily="18" charset="0"/>
                              <a:cs typeface="Arial" panose="020B0604020202020204" pitchFamily="34" charset="0"/>
                            </a:rPr>
                            <m:t>𝑡</m:t>
                          </m:r>
                        </m:sub>
                      </m:sSub>
                    </m:oMath>
                  </m:oMathPara>
                </a14:m>
                <a:endParaRPr lang="en-US" altLang="zh-CN" sz="2000" dirty="0">
                  <a:latin typeface="Arial" panose="020B0604020202020204" pitchFamily="34" charset="0"/>
                  <a:ea typeface="Cambria Math" panose="02040503050406030204" pitchFamily="18" charset="0"/>
                  <a:cs typeface="Arial" panose="020B0604020202020204" pitchFamily="34" charset="0"/>
                </a:endParaRPr>
              </a:p>
              <a:p>
                <a:pPr>
                  <a:lnSpc>
                    <a:spcPct val="150000"/>
                  </a:lnSpc>
                </a:pPr>
                <a:r>
                  <a:rPr lang="en-US" altLang="zh-CN" sz="2000" dirty="0">
                    <a:latin typeface="Arial" panose="020B0604020202020204" pitchFamily="34" charset="0"/>
                    <a:ea typeface="Cambria Math" panose="02040503050406030204" pitchFamily="18" charset="0"/>
                    <a:cs typeface="Arial" panose="020B0604020202020204" pitchFamily="34" charset="0"/>
                  </a:rPr>
                  <a:t>Where </a:t>
                </a:r>
                <a14:m>
                  <m:oMath xmlns:m="http://schemas.openxmlformats.org/officeDocument/2006/math">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𝑓</m:t>
                        </m:r>
                      </m:e>
                      <m: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𝑡</m:t>
                        </m:r>
                      </m:sub>
                    </m:sSub>
                  </m:oMath>
                </a14:m>
                <a:r>
                  <a:rPr lang="en-US" altLang="zh-CN" sz="2000" dirty="0">
                    <a:latin typeface="Arial" panose="020B0604020202020204" pitchFamily="34" charset="0"/>
                    <a:ea typeface="Cambria Math" panose="02040503050406030204" pitchFamily="18" charset="0"/>
                    <a:cs typeface="Arial" panose="020B0604020202020204" pitchFamily="34" charset="0"/>
                  </a:rPr>
                  <a:t> is a </a:t>
                </a:r>
                <a14:m>
                  <m:oMath xmlns:m="http://schemas.openxmlformats.org/officeDocument/2006/math">
                    <m:r>
                      <a:rPr lang="en-US" altLang="zh-CN" sz="1800" i="1" dirty="0" smtClean="0">
                        <a:latin typeface="Cambria Math" panose="02040503050406030204" pitchFamily="18" charset="0"/>
                        <a:ea typeface="Cambria Math" panose="02040503050406030204" pitchFamily="18" charset="0"/>
                        <a:cs typeface="Arial" panose="020B0604020202020204" pitchFamily="34" charset="0"/>
                      </a:rPr>
                      <m:t>𝐾</m:t>
                    </m:r>
                    <m:r>
                      <a:rPr lang="el-GR" altLang="zh-CN" sz="1800" i="1" dirty="0" smtClean="0">
                        <a:latin typeface="Cambria Math" panose="02040503050406030204" pitchFamily="18" charset="0"/>
                        <a:ea typeface="Cambria Math" panose="02040503050406030204" pitchFamily="18" charset="0"/>
                        <a:cs typeface="Arial" panose="020B0604020202020204" pitchFamily="34" charset="0"/>
                      </a:rPr>
                      <m:t>×</m:t>
                    </m:r>
                    <m:r>
                      <a:rPr lang="en-US" altLang="zh-CN" sz="1800" i="1" dirty="0" smtClean="0">
                        <a:latin typeface="Cambria Math" panose="02040503050406030204" pitchFamily="18" charset="0"/>
                        <a:ea typeface="Cambria Math" panose="02040503050406030204" pitchFamily="18" charset="0"/>
                        <a:cs typeface="Arial" panose="020B0604020202020204" pitchFamily="34" charset="0"/>
                      </a:rPr>
                      <m:t>1</m:t>
                    </m:r>
                  </m:oMath>
                </a14:m>
                <a:r>
                  <a:rPr lang="en-US" altLang="zh-CN" sz="2000" dirty="0">
                    <a:latin typeface="Arial" panose="020B0604020202020204" pitchFamily="34" charset="0"/>
                    <a:ea typeface="Cambria Math" panose="02040503050406030204" pitchFamily="18" charset="0"/>
                    <a:cs typeface="Arial" panose="020B0604020202020204" pitchFamily="34" charset="0"/>
                  </a:rPr>
                  <a:t>vector of factors and </a:t>
                </a:r>
                <a14:m>
                  <m:oMath xmlns:m="http://schemas.openxmlformats.org/officeDocument/2006/math">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𝑢</m:t>
                        </m:r>
                      </m:e>
                      <m: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𝑡</m:t>
                        </m:r>
                      </m:sub>
                    </m:s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ea typeface="Cambria Math" panose="02040503050406030204" pitchFamily="18" charset="0"/>
                    <a:cs typeface="Arial" panose="020B0604020202020204" pitchFamily="34" charset="0"/>
                  </a:rPr>
                  <a:t>is the idiosyncratic component. The parameter </a:t>
                </a:r>
                <a14:m>
                  <m:oMath xmlns:m="http://schemas.openxmlformats.org/officeDocument/2006/math">
                    <m:r>
                      <a:rPr lang="zh-CN" altLang="en-US" sz="2000" i="1" dirty="0" smtClean="0">
                        <a:latin typeface="Cambria Math" panose="02040503050406030204" pitchFamily="18" charset="0"/>
                        <a:ea typeface="Cambria Math" panose="02040503050406030204" pitchFamily="18" charset="0"/>
                        <a:cs typeface="Arial" panose="020B0604020202020204" pitchFamily="34" charset="0"/>
                      </a:rPr>
                      <m:t>𝜆</m:t>
                    </m:r>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ea typeface="Cambria Math" panose="02040503050406030204" pitchFamily="18" charset="0"/>
                    <a:cs typeface="Arial" panose="020B0604020202020204" pitchFamily="34" charset="0"/>
                  </a:rPr>
                  <a:t>is a </a:t>
                </a:r>
                <a14:m>
                  <m:oMath xmlns:m="http://schemas.openxmlformats.org/officeDocument/2006/math">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𝐾</m:t>
                    </m:r>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×1 </m:t>
                    </m:r>
                  </m:oMath>
                </a14:m>
                <a:r>
                  <a:rPr lang="en-US" altLang="zh-CN" sz="2000" dirty="0">
                    <a:latin typeface="Arial" panose="020B0604020202020204" pitchFamily="34" charset="0"/>
                    <a:ea typeface="Cambria Math" panose="02040503050406030204" pitchFamily="18" charset="0"/>
                    <a:cs typeface="Arial" panose="020B0604020202020204" pitchFamily="34" charset="0"/>
                  </a:rPr>
                  <a:t>vector of factor risk premiums</a:t>
                </a:r>
              </a:p>
              <a:p>
                <a:pPr>
                  <a:lnSpc>
                    <a:spcPct val="150000"/>
                  </a:lnSpc>
                </a:pPr>
                <a:r>
                  <a:rPr lang="en-US" altLang="zh-CN" sz="2000" dirty="0">
                    <a:latin typeface="Arial" panose="020B0604020202020204" pitchFamily="34" charset="0"/>
                    <a:ea typeface="Cambria Math" panose="02040503050406030204" pitchFamily="18" charset="0"/>
                    <a:cs typeface="Arial" panose="020B0604020202020204" pitchFamily="34" charset="0"/>
                  </a:rPr>
                  <a:t>The objective is to find individual funds with truly positive alphas.</a:t>
                </a:r>
              </a:p>
              <a:p>
                <a:pPr marL="0" indent="0">
                  <a:lnSpc>
                    <a:spcPct val="150000"/>
                  </a:lnSpc>
                  <a:buNone/>
                </a:pPr>
                <a14:m>
                  <m:oMathPara xmlns:m="http://schemas.openxmlformats.org/officeDocument/2006/math">
                    <m:oMathParaPr>
                      <m:jc m:val="centerGroup"/>
                    </m:oMathParaPr>
                    <m:oMath xmlns:m="http://schemas.openxmlformats.org/officeDocument/2006/math">
                      <m:sSubSup>
                        <m:sSubSup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SupPr>
                        <m:e>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𝐻</m:t>
                          </m:r>
                        </m:e>
                        <m: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0</m:t>
                          </m:r>
                        </m:sub>
                        <m:sup>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𝑖</m:t>
                          </m:r>
                        </m:sup>
                      </m:sSubSup>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zh-CN" altLang="en-US" sz="2000" b="0" i="1" smtClean="0">
                              <a:latin typeface="Cambria Math" panose="02040503050406030204" pitchFamily="18" charset="0"/>
                              <a:ea typeface="Cambria Math" panose="02040503050406030204" pitchFamily="18" charset="0"/>
                              <a:cs typeface="Arial" panose="020B0604020202020204" pitchFamily="34" charset="0"/>
                            </a:rPr>
                            <m:t>𝛼</m:t>
                          </m:r>
                        </m:e>
                        <m: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𝑖</m:t>
                          </m:r>
                        </m:sub>
                      </m:s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≤0, </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𝑖</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=1, …, </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𝑁</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                   </m:t>
                      </m:r>
                      <m:sSubSup>
                        <m:sSubSupPr>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sSubSupPr>
                        <m:e>
                          <m:r>
                            <a:rPr lang="en-US" altLang="zh-CN" sz="2000" i="1">
                              <a:latin typeface="Cambria Math" panose="02040503050406030204" pitchFamily="18" charset="0"/>
                              <a:ea typeface="Cambria Math" panose="02040503050406030204" pitchFamily="18" charset="0"/>
                              <a:cs typeface="Arial" panose="020B0604020202020204" pitchFamily="34" charset="0"/>
                            </a:rPr>
                            <m:t>𝐻</m:t>
                          </m:r>
                        </m:e>
                        <m:sub>
                          <m:r>
                            <a:rPr lang="en-US" altLang="zh-CN" sz="2000" i="1">
                              <a:latin typeface="Cambria Math" panose="02040503050406030204" pitchFamily="18" charset="0"/>
                              <a:ea typeface="Cambria Math" panose="02040503050406030204" pitchFamily="18" charset="0"/>
                              <a:cs typeface="Arial" panose="020B0604020202020204" pitchFamily="34" charset="0"/>
                            </a:rPr>
                            <m:t>0</m:t>
                          </m:r>
                        </m:sub>
                        <m:sup>
                          <m:r>
                            <a:rPr lang="en-US" altLang="zh-CN" sz="2000" i="1">
                              <a:latin typeface="Cambria Math" panose="02040503050406030204" pitchFamily="18" charset="0"/>
                              <a:ea typeface="Cambria Math" panose="02040503050406030204" pitchFamily="18" charset="0"/>
                              <a:cs typeface="Arial" panose="020B0604020202020204" pitchFamily="34" charset="0"/>
                            </a:rPr>
                            <m:t>𝑖</m:t>
                          </m:r>
                        </m:sup>
                      </m:sSubSup>
                      <m:r>
                        <a:rPr lang="en-US" altLang="zh-CN"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sSubPr>
                        <m:e>
                          <m:r>
                            <a:rPr lang="zh-CN" altLang="en-US" sz="2000" i="1">
                              <a:latin typeface="Cambria Math" panose="02040503050406030204" pitchFamily="18" charset="0"/>
                              <a:ea typeface="Cambria Math" panose="02040503050406030204" pitchFamily="18" charset="0"/>
                              <a:cs typeface="Arial" panose="020B0604020202020204" pitchFamily="34" charset="0"/>
                            </a:rPr>
                            <m:t>𝛼</m:t>
                          </m:r>
                        </m:e>
                        <m:sub>
                          <m:r>
                            <a:rPr lang="en-US" altLang="zh-CN" sz="2000" i="1">
                              <a:latin typeface="Cambria Math" panose="02040503050406030204" pitchFamily="18" charset="0"/>
                              <a:ea typeface="Cambria Math" panose="02040503050406030204" pitchFamily="18" charset="0"/>
                              <a:cs typeface="Arial" panose="020B0604020202020204" pitchFamily="34" charset="0"/>
                            </a:rPr>
                            <m:t>𝑖</m:t>
                          </m:r>
                        </m:sub>
                      </m:s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r>
                        <a:rPr lang="en-US" altLang="zh-CN" sz="2000" i="1">
                          <a:latin typeface="Cambria Math" panose="02040503050406030204" pitchFamily="18" charset="0"/>
                          <a:ea typeface="Cambria Math" panose="02040503050406030204" pitchFamily="18" charset="0"/>
                          <a:cs typeface="Arial" panose="020B0604020202020204" pitchFamily="34" charset="0"/>
                        </a:rPr>
                        <m:t>0, </m:t>
                      </m:r>
                      <m:r>
                        <a:rPr lang="en-US" altLang="zh-CN" sz="2000" i="1">
                          <a:latin typeface="Cambria Math" panose="02040503050406030204" pitchFamily="18" charset="0"/>
                          <a:ea typeface="Cambria Math" panose="02040503050406030204" pitchFamily="18" charset="0"/>
                          <a:cs typeface="Arial" panose="020B0604020202020204" pitchFamily="34" charset="0"/>
                        </a:rPr>
                        <m:t>𝑖</m:t>
                      </m:r>
                      <m:r>
                        <a:rPr lang="en-US" altLang="zh-CN" sz="2000" i="1">
                          <a:latin typeface="Cambria Math" panose="02040503050406030204" pitchFamily="18" charset="0"/>
                          <a:ea typeface="Cambria Math" panose="02040503050406030204" pitchFamily="18" charset="0"/>
                          <a:cs typeface="Arial" panose="020B0604020202020204" pitchFamily="34" charset="0"/>
                        </a:rPr>
                        <m:t>=1, …, </m:t>
                      </m:r>
                      <m:r>
                        <a:rPr lang="en-US" altLang="zh-CN" sz="2000" i="1">
                          <a:latin typeface="Cambria Math" panose="02040503050406030204" pitchFamily="18" charset="0"/>
                          <a:ea typeface="Cambria Math" panose="02040503050406030204" pitchFamily="18" charset="0"/>
                          <a:cs typeface="Arial" panose="020B0604020202020204" pitchFamily="34" charset="0"/>
                        </a:rPr>
                        <m:t>𝑁</m:t>
                      </m:r>
                      <m:r>
                        <a:rPr lang="en-US" altLang="zh-CN" sz="2000" i="1">
                          <a:latin typeface="Cambria Math" panose="02040503050406030204" pitchFamily="18" charset="0"/>
                          <a:ea typeface="Cambria Math" panose="02040503050406030204" pitchFamily="18" charset="0"/>
                          <a:cs typeface="Arial" panose="020B0604020202020204" pitchFamily="34" charset="0"/>
                        </a:rPr>
                        <m:t>.</m:t>
                      </m:r>
                    </m:oMath>
                  </m:oMathPara>
                </a14:m>
                <a:endParaRPr lang="en-US" altLang="zh-CN" sz="2000" b="0" dirty="0">
                  <a:latin typeface="Arial" panose="020B0604020202020204" pitchFamily="34" charset="0"/>
                  <a:ea typeface="Cambria Math" panose="02040503050406030204" pitchFamily="18" charset="0"/>
                  <a:cs typeface="Arial" panose="020B0604020202020204" pitchFamily="34" charset="0"/>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𝐺𝑅𝑆</m:t>
                      </m:r>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 </m:t>
                      </m:r>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𝑡𝑒𝑠𝑡</m:t>
                      </m:r>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𝐻</m:t>
                          </m:r>
                        </m:e>
                        <m: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zh-CN" altLang="en-US" sz="2000" b="0" i="1" smtClean="0">
                              <a:latin typeface="Cambria Math" panose="02040503050406030204" pitchFamily="18" charset="0"/>
                              <a:ea typeface="Cambria Math" panose="02040503050406030204" pitchFamily="18" charset="0"/>
                              <a:cs typeface="Arial" panose="020B0604020202020204" pitchFamily="34" charset="0"/>
                            </a:rPr>
                            <m:t>𝛼</m:t>
                          </m:r>
                        </m:e>
                        <m: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zh-CN" altLang="en-US" sz="2000" b="0" i="1" smtClean="0">
                              <a:latin typeface="Cambria Math" panose="02040503050406030204" pitchFamily="18" charset="0"/>
                              <a:ea typeface="Cambria Math" panose="02040503050406030204" pitchFamily="18" charset="0"/>
                              <a:cs typeface="Arial" panose="020B0604020202020204" pitchFamily="34" charset="0"/>
                            </a:rPr>
                            <m:t>𝛼</m:t>
                          </m:r>
                        </m:e>
                        <m: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zh-CN" altLang="en-US" sz="2000" b="0" i="1" smtClean="0">
                              <a:latin typeface="Cambria Math" panose="02040503050406030204" pitchFamily="18" charset="0"/>
                              <a:ea typeface="Cambria Math" panose="02040503050406030204" pitchFamily="18" charset="0"/>
                              <a:cs typeface="Arial" panose="020B0604020202020204" pitchFamily="34" charset="0"/>
                            </a:rPr>
                            <m:t>𝛼</m:t>
                          </m:r>
                        </m:e>
                        <m: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𝑁</m:t>
                          </m:r>
                        </m:sub>
                      </m:s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=0</m:t>
                      </m:r>
                    </m:oMath>
                  </m:oMathPara>
                </a14:m>
                <a:endParaRPr lang="en-US" altLang="zh-CN" sz="2000" dirty="0">
                  <a:latin typeface="Arial" panose="020B0604020202020204" pitchFamily="34" charset="0"/>
                  <a:ea typeface="Cambria Math" panose="02040503050406030204" pitchFamily="18" charset="0"/>
                  <a:cs typeface="Arial" panose="020B0604020202020204" pitchFamily="34" charset="0"/>
                </a:endParaRPr>
              </a:p>
              <a:p>
                <a:pPr marL="0" indent="0">
                  <a:lnSpc>
                    <a:spcPct val="150000"/>
                  </a:lnSpc>
                  <a:buNone/>
                </a:pPr>
                <a:r>
                  <a:rPr lang="en-US" altLang="zh-CN" sz="2000" dirty="0">
                    <a:latin typeface="Arial" panose="020B0604020202020204" pitchFamily="34" charset="0"/>
                    <a:ea typeface="Cambria Math" panose="02040503050406030204" pitchFamily="18" charset="0"/>
                    <a:cs typeface="Arial" panose="020B0604020202020204" pitchFamily="34" charset="0"/>
                  </a:rPr>
                  <a:t>The former is a multiple-testing problem that addresses </a:t>
                </a:r>
                <a:r>
                  <a:rPr lang="en-US" altLang="zh-CN" sz="2000" dirty="0">
                    <a:solidFill>
                      <a:srgbClr val="FF0000"/>
                    </a:solidFill>
                    <a:latin typeface="Arial" panose="020B0604020202020204" pitchFamily="34" charset="0"/>
                    <a:ea typeface="Cambria Math" panose="02040503050406030204" pitchFamily="18" charset="0"/>
                    <a:cs typeface="Arial" panose="020B0604020202020204" pitchFamily="34" charset="0"/>
                  </a:rPr>
                  <a:t>which funds </a:t>
                </a:r>
                <a:r>
                  <a:rPr lang="en-US" altLang="zh-CN" sz="2000" dirty="0">
                    <a:latin typeface="Arial" panose="020B0604020202020204" pitchFamily="34" charset="0"/>
                    <a:ea typeface="Cambria Math" panose="02040503050406030204" pitchFamily="18" charset="0"/>
                    <a:cs typeface="Arial" panose="020B0604020202020204" pitchFamily="34" charset="0"/>
                  </a:rPr>
                  <a:t>have significantly positive alphas. In contrast, the latter addresses </a:t>
                </a:r>
                <a:r>
                  <a:rPr lang="en-US" altLang="zh-CN" sz="2000" dirty="0">
                    <a:solidFill>
                      <a:srgbClr val="FF0000"/>
                    </a:solidFill>
                    <a:latin typeface="Arial" panose="020B0604020202020204" pitchFamily="34" charset="0"/>
                    <a:ea typeface="Cambria Math" panose="02040503050406030204" pitchFamily="18" charset="0"/>
                    <a:cs typeface="Arial" panose="020B0604020202020204" pitchFamily="34" charset="0"/>
                  </a:rPr>
                  <a:t>whether there exists</a:t>
                </a:r>
                <a:r>
                  <a:rPr lang="en-US" altLang="zh-CN" sz="2000" dirty="0">
                    <a:latin typeface="Arial" panose="020B0604020202020204" pitchFamily="34" charset="0"/>
                    <a:ea typeface="Cambria Math" panose="02040503050406030204" pitchFamily="18" charset="0"/>
                    <a:cs typeface="Arial" panose="020B0604020202020204" pitchFamily="34" charset="0"/>
                  </a:rPr>
                  <a:t> (at least one) fund whose alpha is significantly different from zero.</a:t>
                </a:r>
              </a:p>
            </p:txBody>
          </p:sp>
        </mc:Choice>
        <mc:Fallback xmlns="">
          <p:sp>
            <p:nvSpPr>
              <p:cNvPr id="8" name="内容占位符 2">
                <a:extLst>
                  <a:ext uri="{FF2B5EF4-FFF2-40B4-BE49-F238E27FC236}">
                    <a16:creationId xmlns:a16="http://schemas.microsoft.com/office/drawing/2014/main" id="{62BB2DDE-FA80-4CB0-8129-804C7171C4FD}"/>
                  </a:ext>
                </a:extLst>
              </p:cNvPr>
              <p:cNvSpPr>
                <a:spLocks noGrp="1" noRot="1" noChangeAspect="1" noMove="1" noResize="1" noEditPoints="1" noAdjustHandles="1" noChangeArrowheads="1" noChangeShapeType="1" noTextEdit="1"/>
              </p:cNvSpPr>
              <p:nvPr>
                <p:ph idx="1"/>
              </p:nvPr>
            </p:nvSpPr>
            <p:spPr>
              <a:xfrm>
                <a:off x="467360" y="1325563"/>
                <a:ext cx="8310879" cy="5030788"/>
              </a:xfrm>
              <a:blipFill>
                <a:blip r:embed="rId2"/>
                <a:stretch>
                  <a:fillRect l="-734" r="-880" b="-1332"/>
                </a:stretch>
              </a:blipFill>
            </p:spPr>
            <p:txBody>
              <a:bodyPr/>
              <a:lstStyle/>
              <a:p>
                <a:r>
                  <a:rPr lang="zh-CN" altLang="en-US">
                    <a:noFill/>
                  </a:rPr>
                  <a:t> </a:t>
                </a:r>
              </a:p>
            </p:txBody>
          </p:sp>
        </mc:Fallback>
      </mc:AlternateContent>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cxnSp>
        <p:nvCxnSpPr>
          <p:cNvPr id="4" name="直接箭头连接符 3">
            <a:extLst>
              <a:ext uri="{FF2B5EF4-FFF2-40B4-BE49-F238E27FC236}">
                <a16:creationId xmlns:a16="http://schemas.microsoft.com/office/drawing/2014/main" id="{B79F804A-E686-46CB-801B-C905E7D0FFFA}"/>
              </a:ext>
            </a:extLst>
          </p:cNvPr>
          <p:cNvCxnSpPr/>
          <p:nvPr/>
        </p:nvCxnSpPr>
        <p:spPr>
          <a:xfrm>
            <a:off x="4307840" y="4358640"/>
            <a:ext cx="62992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7491484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en-US" altLang="zh-CN" dirty="0">
                <a:latin typeface="Arial" panose="020B0604020202020204" pitchFamily="34" charset="0"/>
                <a:cs typeface="Arial" panose="020B0604020202020204" pitchFamily="34" charset="0"/>
              </a:rPr>
              <a:t>Model Setup</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152</a:t>
            </a:fld>
            <a:endParaRPr lang="zh-CN" altLang="en-US"/>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0" y="1325563"/>
                <a:ext cx="8310879" cy="5030788"/>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The possibility that many of the tests will look significant by pure chance, even if their true alpha is zero.</a:t>
                </a:r>
              </a:p>
              <a:p>
                <a:pPr>
                  <a:lnSpc>
                    <a:spcPct val="150000"/>
                  </a:lnSpc>
                </a:pPr>
                <a:r>
                  <a:rPr lang="en-US" altLang="zh-CN" sz="2000" dirty="0">
                    <a:latin typeface="Arial" panose="020B0604020202020204" pitchFamily="34" charset="0"/>
                    <a:ea typeface="Cambria Math" panose="02040503050406030204" pitchFamily="18" charset="0"/>
                    <a:cs typeface="Arial" panose="020B0604020202020204" pitchFamily="34" charset="0"/>
                  </a:rPr>
                  <a:t>For example, suppose there are 1,000 funds available, with only 10% of them having positive alphas. Conducting 1,000 tests independently would yield </a:t>
                </a:r>
                <a14:m>
                  <m:oMath xmlns:m="http://schemas.openxmlformats.org/officeDocument/2006/math">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1000×(1</m:t>
                    </m:r>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10%)×5% = 45 </m:t>
                    </m:r>
                  </m:oMath>
                </a14:m>
                <a:r>
                  <a:rPr lang="en-US" altLang="zh-CN" sz="2000" dirty="0">
                    <a:latin typeface="Arial" panose="020B0604020202020204" pitchFamily="34" charset="0"/>
                    <a:ea typeface="Cambria Math" panose="02040503050406030204" pitchFamily="18" charset="0"/>
                    <a:cs typeface="Arial" panose="020B0604020202020204" pitchFamily="34" charset="0"/>
                  </a:rPr>
                  <a:t>false positive alphas, in addition to </a:t>
                </a:r>
                <a14:m>
                  <m:oMath xmlns:m="http://schemas.openxmlformats.org/officeDocument/2006/math">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1000×10%=100 </m:t>
                    </m:r>
                  </m:oMath>
                </a14:m>
                <a:r>
                  <a:rPr lang="en-US" altLang="zh-CN" sz="2000" dirty="0">
                    <a:latin typeface="Arial" panose="020B0604020202020204" pitchFamily="34" charset="0"/>
                    <a:ea typeface="Cambria Math" panose="02040503050406030204" pitchFamily="18" charset="0"/>
                    <a:cs typeface="Arial" panose="020B0604020202020204" pitchFamily="34" charset="0"/>
                  </a:rPr>
                  <a:t>true positive alphas </a:t>
                </a:r>
              </a:p>
              <a:p>
                <a:pPr>
                  <a:lnSpc>
                    <a:spcPct val="150000"/>
                  </a:lnSpc>
                </a:pPr>
                <a:r>
                  <a:rPr lang="en-US" altLang="zh-CN" sz="2000" dirty="0">
                    <a:latin typeface="Arial" panose="020B0604020202020204" pitchFamily="34" charset="0"/>
                    <a:ea typeface="Cambria Math" panose="02040503050406030204" pitchFamily="18" charset="0"/>
                    <a:cs typeface="Arial" panose="020B0604020202020204" pitchFamily="34" charset="0"/>
                  </a:rPr>
                  <a:t>Consequently, among the </a:t>
                </a:r>
                <a14:m>
                  <m:oMath xmlns:m="http://schemas.openxmlformats.org/officeDocument/2006/math">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100+45=145 </m:t>
                    </m:r>
                    <m:r>
                      <a:rPr lang="en-US" altLang="zh-CN" sz="2000" b="0" i="0" dirty="0" smtClean="0">
                        <a:latin typeface="Cambria Math" panose="02040503050406030204" pitchFamily="18" charset="0"/>
                        <a:ea typeface="Cambria Math" panose="02040503050406030204" pitchFamily="18" charset="0"/>
                        <a:cs typeface="Arial" panose="020B0604020202020204" pitchFamily="34" charset="0"/>
                      </a:rPr>
                      <m:t>"</m:t>
                    </m:r>
                  </m:oMath>
                </a14:m>
                <a:r>
                  <a:rPr lang="en-US" altLang="zh-CN" sz="2000" dirty="0">
                    <a:latin typeface="Arial" panose="020B0604020202020204" pitchFamily="34" charset="0"/>
                    <a:ea typeface="Cambria Math" panose="02040503050406030204" pitchFamily="18" charset="0"/>
                    <a:cs typeface="Arial" panose="020B0604020202020204" pitchFamily="34" charset="0"/>
                  </a:rPr>
                  <a:t>skilled" fund managers we find, almost one-third of them are purely due to luck.</a:t>
                </a:r>
              </a:p>
            </p:txBody>
          </p:sp>
        </mc:Choice>
        <mc:Fallback xmlns="">
          <p:sp>
            <p:nvSpPr>
              <p:cNvPr id="8" name="内容占位符 2">
                <a:extLst>
                  <a:ext uri="{FF2B5EF4-FFF2-40B4-BE49-F238E27FC236}">
                    <a16:creationId xmlns:a16="http://schemas.microsoft.com/office/drawing/2014/main" id="{62BB2DDE-FA80-4CB0-8129-804C7171C4FD}"/>
                  </a:ext>
                </a:extLst>
              </p:cNvPr>
              <p:cNvSpPr>
                <a:spLocks noGrp="1" noRot="1" noChangeAspect="1" noMove="1" noResize="1" noEditPoints="1" noAdjustHandles="1" noChangeArrowheads="1" noChangeShapeType="1" noTextEdit="1"/>
              </p:cNvSpPr>
              <p:nvPr>
                <p:ph idx="1"/>
              </p:nvPr>
            </p:nvSpPr>
            <p:spPr>
              <a:xfrm>
                <a:off x="467360" y="1325563"/>
                <a:ext cx="8310879" cy="5030788"/>
              </a:xfrm>
              <a:blipFill>
                <a:blip r:embed="rId2"/>
                <a:stretch>
                  <a:fillRect l="-660" r="-660"/>
                </a:stretch>
              </a:blipFill>
            </p:spPr>
            <p:txBody>
              <a:bodyPr/>
              <a:lstStyle/>
              <a:p>
                <a:r>
                  <a:rPr lang="zh-CN" altLang="en-US">
                    <a:noFill/>
                  </a:rPr>
                  <a:t> </a:t>
                </a:r>
              </a:p>
            </p:txBody>
          </p:sp>
        </mc:Fallback>
      </mc:AlternateContent>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72431748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en-US" altLang="zh-CN" dirty="0">
                <a:latin typeface="Arial" panose="020B0604020202020204" pitchFamily="34" charset="0"/>
                <a:cs typeface="Arial" panose="020B0604020202020204" pitchFamily="34" charset="0"/>
              </a:rPr>
              <a:t>Controlling FDR</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153</a:t>
            </a:fld>
            <a:endParaRPr lang="zh-CN" altLang="en-US"/>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0" y="1325563"/>
                <a:ext cx="8493758" cy="5030788"/>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Let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𝐻</m:t>
                        </m:r>
                      </m:e>
                      <m:sub>
                        <m:r>
                          <a:rPr lang="en-US" altLang="zh-CN" sz="2000" i="1" dirty="0" smtClean="0">
                            <a:latin typeface="Cambria Math" panose="02040503050406030204" pitchFamily="18" charset="0"/>
                            <a:cs typeface="Arial" panose="020B0604020202020204" pitchFamily="34" charset="0"/>
                          </a:rPr>
                          <m:t>0</m:t>
                        </m:r>
                      </m:sub>
                    </m:sSub>
                    <m:r>
                      <a:rPr lang="en-US" altLang="zh-CN" sz="2000" i="1" dirty="0">
                        <a:latin typeface="Cambria Math" panose="02040503050406030204" pitchFamily="18" charset="0"/>
                        <a:ea typeface="Cambria Math" panose="02040503050406030204" pitchFamily="18" charset="0"/>
                        <a:cs typeface="Arial" panose="020B0604020202020204" pitchFamily="34" charset="0"/>
                      </a:rPr>
                      <m:t>⊂</m:t>
                    </m:r>
                    <m:r>
                      <a:rPr lang="en-US" altLang="zh-CN" sz="2000" b="0" i="1" dirty="0" smtClean="0">
                        <a:latin typeface="Cambria Math" panose="02040503050406030204" pitchFamily="18" charset="0"/>
                        <a:cs typeface="Arial" panose="020B0604020202020204" pitchFamily="34" charset="0"/>
                      </a:rPr>
                      <m:t>{</m:t>
                    </m:r>
                    <m:r>
                      <a:rPr lang="en-US" altLang="zh-CN" sz="2000" i="1" dirty="0" smtClean="0">
                        <a:latin typeface="Cambria Math" panose="02040503050406030204" pitchFamily="18" charset="0"/>
                        <a:cs typeface="Arial" panose="020B0604020202020204" pitchFamily="34" charset="0"/>
                      </a:rPr>
                      <m:t>1</m:t>
                    </m:r>
                    <m:r>
                      <a:rPr lang="en-US" altLang="zh-CN" sz="2000" b="0" i="1" dirty="0" smtClean="0">
                        <a:latin typeface="Cambria Math" panose="02040503050406030204" pitchFamily="18" charset="0"/>
                        <a:cs typeface="Arial" panose="020B0604020202020204" pitchFamily="34" charset="0"/>
                      </a:rPr>
                      <m:t>,…,</m:t>
                    </m:r>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altLang="zh-CN" sz="2000" i="1" dirty="0" smtClean="0">
                        <a:latin typeface="Cambria Math" panose="02040503050406030204" pitchFamily="18" charset="0"/>
                        <a:cs typeface="Arial" panose="020B0604020202020204" pitchFamily="34" charset="0"/>
                      </a:rPr>
                      <m:t>𝑁</m:t>
                    </m:r>
                    <m:r>
                      <a:rPr lang="en-US" altLang="zh-CN" sz="2000" b="0" i="1" dirty="0" smtClean="0">
                        <a:latin typeface="Cambria Math" panose="02040503050406030204" pitchFamily="18" charset="0"/>
                        <a:cs typeface="Arial" panose="020B0604020202020204" pitchFamily="34" charset="0"/>
                      </a:rPr>
                      <m:t>}</m:t>
                    </m:r>
                    <m:r>
                      <a:rPr lang="en-US" altLang="zh-CN" sz="2000" i="1" dirty="0" smtClean="0">
                        <a:latin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cs typeface="Arial" panose="020B0604020202020204" pitchFamily="34" charset="0"/>
                  </a:rPr>
                  <a:t>denote the set of indices for which the corresponding null hypotheses are true,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𝑅</m:t>
                    </m:r>
                  </m:oMath>
                </a14:m>
                <a:r>
                  <a:rPr lang="en-US" altLang="zh-CN" sz="2000" dirty="0">
                    <a:latin typeface="Arial" panose="020B0604020202020204" pitchFamily="34" charset="0"/>
                    <a:cs typeface="Arial" panose="020B0604020202020204" pitchFamily="34" charset="0"/>
                  </a:rPr>
                  <a:t> be the total number of rejections in a sample, and let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𝐹</m:t>
                    </m:r>
                  </m:oMath>
                </a14:m>
                <a:r>
                  <a:rPr lang="en-US" altLang="zh-CN" sz="2000" dirty="0">
                    <a:latin typeface="Arial" panose="020B0604020202020204" pitchFamily="34" charset="0"/>
                    <a:cs typeface="Arial" panose="020B0604020202020204" pitchFamily="34" charset="0"/>
                  </a:rPr>
                  <a:t> be the number of false rejections in that sample:</a:t>
                </a:r>
              </a:p>
              <a:p>
                <a:pPr marL="0" indent="0">
                  <a:lnSpc>
                    <a:spcPct val="100000"/>
                  </a:lnSpc>
                  <a:spcBef>
                    <a:spcPts val="0"/>
                  </a:spcBef>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𝐹</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nary>
                        <m:naryPr>
                          <m:chr m:val="∑"/>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𝑖</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𝑁</m:t>
                          </m:r>
                        </m:sup>
                        <m:e>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1</m:t>
                          </m:r>
                          <m:d>
                            <m:dPr>
                              <m:begChr m:val="{"/>
                              <m:endChr m:val="}"/>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𝑖</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𝑁</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𝑡</m:t>
                                  </m:r>
                                </m:e>
                                <m: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𝑖</m:t>
                                  </m:r>
                                </m:sub>
                              </m:s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&gt;</m:t>
                              </m:r>
                              <m:sSub>
                                <m:sSub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𝑐</m:t>
                                  </m:r>
                                </m:e>
                                <m: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𝑖</m:t>
                                  </m:r>
                                </m:sub>
                              </m:s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 </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𝑎𝑛𝑑</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 </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𝑖</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𝐻</m:t>
                                  </m:r>
                                </m:e>
                                <m: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0</m:t>
                                  </m:r>
                                </m:sub>
                              </m:sSub>
                            </m:e>
                          </m:d>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   </m:t>
                          </m:r>
                        </m:e>
                      </m:nary>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           </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𝑅</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nary>
                        <m:naryPr>
                          <m:chr m:val="∑"/>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altLang="zh-CN" sz="2000" i="1">
                              <a:latin typeface="Cambria Math" panose="02040503050406030204" pitchFamily="18" charset="0"/>
                              <a:ea typeface="Cambria Math" panose="02040503050406030204" pitchFamily="18" charset="0"/>
                              <a:cs typeface="Arial" panose="020B0604020202020204" pitchFamily="34" charset="0"/>
                            </a:rPr>
                            <m:t>𝑖</m:t>
                          </m:r>
                          <m:r>
                            <a:rPr lang="en-US" altLang="zh-CN" sz="2000" i="1">
                              <a:latin typeface="Cambria Math" panose="02040503050406030204" pitchFamily="18" charset="0"/>
                              <a:ea typeface="Cambria Math" panose="02040503050406030204" pitchFamily="18" charset="0"/>
                              <a:cs typeface="Arial" panose="020B0604020202020204" pitchFamily="34" charset="0"/>
                            </a:rPr>
                            <m:t>=1</m:t>
                          </m:r>
                        </m:sub>
                        <m:sup>
                          <m:r>
                            <a:rPr lang="en-US" altLang="zh-CN" sz="2000" i="1">
                              <a:latin typeface="Cambria Math" panose="02040503050406030204" pitchFamily="18" charset="0"/>
                              <a:ea typeface="Cambria Math" panose="02040503050406030204" pitchFamily="18" charset="0"/>
                              <a:cs typeface="Arial" panose="020B0604020202020204" pitchFamily="34" charset="0"/>
                            </a:rPr>
                            <m:t>𝑁</m:t>
                          </m:r>
                        </m:sup>
                        <m:e>
                          <m:r>
                            <a:rPr lang="en-US" altLang="zh-CN" sz="2000" i="1">
                              <a:latin typeface="Cambria Math" panose="02040503050406030204" pitchFamily="18" charset="0"/>
                              <a:ea typeface="Cambria Math" panose="02040503050406030204" pitchFamily="18" charset="0"/>
                              <a:cs typeface="Arial" panose="020B0604020202020204" pitchFamily="34" charset="0"/>
                            </a:rPr>
                            <m:t>1</m:t>
                          </m:r>
                          <m:d>
                            <m:dPr>
                              <m:begChr m:val="{"/>
                              <m:endChr m:val="}"/>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dPr>
                            <m:e>
                              <m:r>
                                <a:rPr lang="en-US" altLang="zh-CN" sz="2000" i="1">
                                  <a:latin typeface="Cambria Math" panose="02040503050406030204" pitchFamily="18" charset="0"/>
                                  <a:ea typeface="Cambria Math" panose="02040503050406030204" pitchFamily="18" charset="0"/>
                                  <a:cs typeface="Arial" panose="020B0604020202020204" pitchFamily="34" charset="0"/>
                                </a:rPr>
                                <m:t>𝑖</m:t>
                              </m:r>
                              <m:r>
                                <a:rPr lang="en-US" altLang="zh-CN" sz="2000" i="1">
                                  <a:latin typeface="Cambria Math" panose="02040503050406030204" pitchFamily="18" charset="0"/>
                                  <a:ea typeface="Cambria Math" panose="02040503050406030204" pitchFamily="18" charset="0"/>
                                  <a:cs typeface="Arial" panose="020B0604020202020204" pitchFamily="34" charset="0"/>
                                </a:rPr>
                                <m:t>≤</m:t>
                              </m:r>
                              <m:r>
                                <a:rPr lang="en-US" altLang="zh-CN" sz="2000" i="1">
                                  <a:latin typeface="Cambria Math" panose="02040503050406030204" pitchFamily="18" charset="0"/>
                                  <a:ea typeface="Cambria Math" panose="02040503050406030204" pitchFamily="18" charset="0"/>
                                  <a:cs typeface="Arial" panose="020B0604020202020204" pitchFamily="34" charset="0"/>
                                </a:rPr>
                                <m:t>𝑁</m:t>
                              </m:r>
                              <m:r>
                                <a:rPr lang="en-US" altLang="zh-CN"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latin typeface="Cambria Math" panose="02040503050406030204" pitchFamily="18" charset="0"/>
                                      <a:ea typeface="Cambria Math" panose="02040503050406030204" pitchFamily="18" charset="0"/>
                                      <a:cs typeface="Arial" panose="020B0604020202020204" pitchFamily="34" charset="0"/>
                                    </a:rPr>
                                    <m:t>𝑡</m:t>
                                  </m:r>
                                </m:e>
                                <m:sub>
                                  <m:r>
                                    <a:rPr lang="en-US" altLang="zh-CN" sz="2000" i="1">
                                      <a:latin typeface="Cambria Math" panose="02040503050406030204" pitchFamily="18" charset="0"/>
                                      <a:ea typeface="Cambria Math" panose="02040503050406030204" pitchFamily="18" charset="0"/>
                                      <a:cs typeface="Arial" panose="020B0604020202020204" pitchFamily="34" charset="0"/>
                                    </a:rPr>
                                    <m:t>𝑖</m:t>
                                  </m:r>
                                </m:sub>
                              </m:sSub>
                              <m:r>
                                <a:rPr lang="en-US" altLang="zh-CN" sz="2000" i="1">
                                  <a:latin typeface="Cambria Math" panose="02040503050406030204" pitchFamily="18" charset="0"/>
                                  <a:ea typeface="Cambria Math" panose="02040503050406030204" pitchFamily="18" charset="0"/>
                                  <a:cs typeface="Arial" panose="020B0604020202020204" pitchFamily="34" charset="0"/>
                                </a:rPr>
                                <m:t>&gt;</m:t>
                              </m:r>
                              <m:sSub>
                                <m:sSubPr>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latin typeface="Cambria Math" panose="02040503050406030204" pitchFamily="18" charset="0"/>
                                      <a:ea typeface="Cambria Math" panose="02040503050406030204" pitchFamily="18" charset="0"/>
                                      <a:cs typeface="Arial" panose="020B0604020202020204" pitchFamily="34" charset="0"/>
                                    </a:rPr>
                                    <m:t>𝑐</m:t>
                                  </m:r>
                                </m:e>
                                <m:sub>
                                  <m:r>
                                    <a:rPr lang="en-US" altLang="zh-CN" sz="2000" i="1">
                                      <a:latin typeface="Cambria Math" panose="02040503050406030204" pitchFamily="18" charset="0"/>
                                      <a:ea typeface="Cambria Math" panose="02040503050406030204" pitchFamily="18" charset="0"/>
                                      <a:cs typeface="Arial" panose="020B0604020202020204" pitchFamily="34" charset="0"/>
                                    </a:rPr>
                                    <m:t>𝑖</m:t>
                                  </m:r>
                                </m:sub>
                              </m:sSub>
                            </m:e>
                          </m:d>
                          <m:r>
                            <a:rPr lang="en-US" altLang="zh-CN" sz="2000" i="1">
                              <a:latin typeface="Cambria Math" panose="02040503050406030204" pitchFamily="18" charset="0"/>
                              <a:ea typeface="Cambria Math" panose="02040503050406030204" pitchFamily="18" charset="0"/>
                              <a:cs typeface="Arial" panose="020B0604020202020204" pitchFamily="34" charset="0"/>
                            </a:rPr>
                            <m:t>,   </m:t>
                          </m:r>
                        </m:e>
                      </m:nary>
                    </m:oMath>
                  </m:oMathPara>
                </a14:m>
                <a:endParaRPr lang="en-US" altLang="zh-CN" sz="2000" dirty="0">
                  <a:latin typeface="Arial" panose="020B0604020202020204" pitchFamily="34" charset="0"/>
                  <a:ea typeface="Cambria Math" panose="02040503050406030204" pitchFamily="18" charset="0"/>
                  <a:cs typeface="Arial" panose="020B0604020202020204" pitchFamily="34" charset="0"/>
                </a:endParaRPr>
              </a:p>
              <a:p>
                <a:pPr>
                  <a:lnSpc>
                    <a:spcPct val="150000"/>
                  </a:lnSpc>
                </a:pPr>
                <a:r>
                  <a:rPr lang="en-US" altLang="zh-CN" sz="2000" dirty="0">
                    <a:latin typeface="Arial" panose="020B0604020202020204" pitchFamily="34" charset="0"/>
                    <a:cs typeface="Arial" panose="020B0604020202020204" pitchFamily="34" charset="0"/>
                  </a:rPr>
                  <a:t>In a specific sample, we can obviously observe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𝑅</m:t>
                    </m:r>
                  </m:oMath>
                </a14:m>
                <a:r>
                  <a:rPr lang="en-US" altLang="zh-CN" sz="2000" dirty="0">
                    <a:latin typeface="Arial" panose="020B0604020202020204" pitchFamily="34" charset="0"/>
                    <a:cs typeface="Arial" panose="020B0604020202020204" pitchFamily="34" charset="0"/>
                  </a:rPr>
                  <a:t>, but we cannot observe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𝐹</m:t>
                    </m:r>
                  </m:oMath>
                </a14:m>
                <a:r>
                  <a:rPr lang="en-US" altLang="zh-CN" sz="2000" dirty="0">
                    <a:latin typeface="Arial" panose="020B0604020202020204" pitchFamily="34" charset="0"/>
                    <a:cs typeface="Arial" panose="020B0604020202020204" pitchFamily="34" charset="0"/>
                  </a:rPr>
                  <a:t>. we write the FDP and its expectation, FDR, as</a:t>
                </a:r>
              </a:p>
              <a:p>
                <a:pPr marL="0" indent="0">
                  <a:lnSpc>
                    <a:spcPct val="100000"/>
                  </a:lnSpc>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cs typeface="Arial" panose="020B0604020202020204" pitchFamily="34" charset="0"/>
                        </a:rPr>
                        <m:t>𝐹𝐷𝑃</m:t>
                      </m:r>
                      <m:r>
                        <a:rPr lang="en-US" altLang="zh-CN" sz="2000" b="0" i="1" smtClean="0">
                          <a:latin typeface="Cambria Math" panose="02040503050406030204" pitchFamily="18" charset="0"/>
                          <a:cs typeface="Arial" panose="020B0604020202020204" pitchFamily="34" charset="0"/>
                        </a:rPr>
                        <m:t>=</m:t>
                      </m:r>
                      <m:f>
                        <m:fPr>
                          <m:ctrlPr>
                            <a:rPr lang="en-US" altLang="zh-CN" sz="2000" b="0" i="1" smtClean="0">
                              <a:latin typeface="Cambria Math" panose="02040503050406030204" pitchFamily="18" charset="0"/>
                              <a:cs typeface="Arial" panose="020B0604020202020204" pitchFamily="34" charset="0"/>
                            </a:rPr>
                          </m:ctrlPr>
                        </m:fPr>
                        <m:num>
                          <m:r>
                            <a:rPr lang="en-US" altLang="zh-CN" sz="2000" b="0" i="1" smtClean="0">
                              <a:latin typeface="Cambria Math" panose="02040503050406030204" pitchFamily="18" charset="0"/>
                              <a:cs typeface="Arial" panose="020B0604020202020204" pitchFamily="34" charset="0"/>
                            </a:rPr>
                            <m:t>𝐹</m:t>
                          </m:r>
                        </m:num>
                        <m:den>
                          <m:func>
                            <m:funcPr>
                              <m:ctrlPr>
                                <a:rPr lang="en-US" altLang="zh-CN" sz="2000" b="0" i="1" smtClean="0">
                                  <a:latin typeface="Cambria Math" panose="02040503050406030204" pitchFamily="18" charset="0"/>
                                  <a:cs typeface="Arial" panose="020B0604020202020204" pitchFamily="34" charset="0"/>
                                </a:rPr>
                              </m:ctrlPr>
                            </m:funcPr>
                            <m:fName>
                              <m:r>
                                <m:rPr>
                                  <m:sty m:val="p"/>
                                </m:rPr>
                                <a:rPr lang="en-US" altLang="zh-CN" sz="2000" b="0" i="0" smtClean="0">
                                  <a:latin typeface="Cambria Math" panose="02040503050406030204" pitchFamily="18" charset="0"/>
                                  <a:cs typeface="Arial" panose="020B0604020202020204" pitchFamily="34" charset="0"/>
                                </a:rPr>
                                <m:t>max</m:t>
                              </m:r>
                            </m:fName>
                            <m:e>
                              <m:d>
                                <m:dPr>
                                  <m:begChr m:val="{"/>
                                  <m:endChr m:val="}"/>
                                  <m:ctrlPr>
                                    <a:rPr lang="en-US" altLang="zh-CN" sz="2000" b="0" i="1" smtClean="0">
                                      <a:latin typeface="Cambria Math" panose="02040503050406030204" pitchFamily="18" charset="0"/>
                                      <a:cs typeface="Arial" panose="020B0604020202020204" pitchFamily="34" charset="0"/>
                                    </a:rPr>
                                  </m:ctrlPr>
                                </m:dPr>
                                <m:e>
                                  <m:r>
                                    <a:rPr lang="en-US" altLang="zh-CN" sz="2000" b="0" i="1" smtClean="0">
                                      <a:latin typeface="Cambria Math" panose="02040503050406030204" pitchFamily="18" charset="0"/>
                                      <a:cs typeface="Arial" panose="020B0604020202020204" pitchFamily="34" charset="0"/>
                                    </a:rPr>
                                    <m:t>𝑅</m:t>
                                  </m:r>
                                  <m:r>
                                    <a:rPr lang="en-US" altLang="zh-CN" sz="2000" b="0" i="1" smtClean="0">
                                      <a:latin typeface="Cambria Math" panose="02040503050406030204" pitchFamily="18" charset="0"/>
                                      <a:cs typeface="Arial" panose="020B0604020202020204" pitchFamily="34" charset="0"/>
                                    </a:rPr>
                                    <m:t>,1</m:t>
                                  </m:r>
                                </m:e>
                              </m:d>
                            </m:e>
                          </m:func>
                        </m:den>
                      </m:f>
                      <m:r>
                        <a:rPr lang="en-US" altLang="zh-CN" sz="2000" b="0" i="1" smtClean="0">
                          <a:latin typeface="Cambria Math" panose="02040503050406030204" pitchFamily="18" charset="0"/>
                          <a:cs typeface="Arial" panose="020B0604020202020204" pitchFamily="34" charset="0"/>
                        </a:rPr>
                        <m:t>,   </m:t>
                      </m:r>
                      <m:r>
                        <a:rPr lang="en-US" altLang="zh-CN" sz="2000" b="0" i="1" smtClean="0">
                          <a:latin typeface="Cambria Math" panose="02040503050406030204" pitchFamily="18" charset="0"/>
                          <a:cs typeface="Arial" panose="020B0604020202020204" pitchFamily="34" charset="0"/>
                        </a:rPr>
                        <m:t>𝐹𝐷𝑅</m:t>
                      </m:r>
                      <m:r>
                        <a:rPr lang="en-US" altLang="zh-CN" sz="2000" b="0" i="1" smtClean="0">
                          <a:latin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cs typeface="Arial" panose="020B0604020202020204" pitchFamily="34" charset="0"/>
                        </a:rPr>
                        <m:t>𝐸</m:t>
                      </m:r>
                      <m:r>
                        <a:rPr lang="en-US" altLang="zh-CN" sz="2000" b="0" i="1" smtClean="0">
                          <a:latin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cs typeface="Arial" panose="020B0604020202020204" pitchFamily="34" charset="0"/>
                        </a:rPr>
                        <m:t>𝐹𝐷𝑃</m:t>
                      </m:r>
                      <m:r>
                        <a:rPr lang="en-US" altLang="zh-CN" sz="2000" b="0" i="1" smtClean="0">
                          <a:latin typeface="Cambria Math" panose="02040503050406030204" pitchFamily="18" charset="0"/>
                          <a:cs typeface="Arial" panose="020B0604020202020204" pitchFamily="34" charset="0"/>
                        </a:rPr>
                        <m:t>)</m:t>
                      </m:r>
                    </m:oMath>
                  </m:oMathPara>
                </a14:m>
                <a:endParaRPr lang="en-US" altLang="zh-CN" sz="2000" dirty="0">
                  <a:latin typeface="Arial" panose="020B0604020202020204" pitchFamily="34" charset="0"/>
                  <a:cs typeface="Arial" panose="020B0604020202020204" pitchFamily="34" charset="0"/>
                </a:endParaRPr>
              </a:p>
              <a:p>
                <a:pPr>
                  <a:lnSpc>
                    <a:spcPct val="150000"/>
                  </a:lnSpc>
                </a:pPr>
                <a:r>
                  <a:rPr lang="en-US" altLang="zh-CN" sz="2000" dirty="0">
                    <a:latin typeface="Arial" panose="020B0604020202020204" pitchFamily="34" charset="0"/>
                    <a:cs typeface="Arial" panose="020B0604020202020204" pitchFamily="34" charset="0"/>
                  </a:rPr>
                  <a:t>For comparison, we can also write the per-test error rate,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𝐸</m:t>
                    </m:r>
                    <m:r>
                      <a:rPr lang="en-US" altLang="zh-CN" sz="2000" i="1" dirty="0" smtClean="0">
                        <a:latin typeface="Cambria Math" panose="02040503050406030204" pitchFamily="18" charset="0"/>
                        <a:cs typeface="Arial" panose="020B0604020202020204" pitchFamily="34" charset="0"/>
                      </a:rPr>
                      <m:t>(</m:t>
                    </m:r>
                    <m:r>
                      <a:rPr lang="en-US" altLang="zh-CN" sz="2000" i="1" dirty="0" smtClean="0">
                        <a:latin typeface="Cambria Math" panose="02040503050406030204" pitchFamily="18" charset="0"/>
                        <a:cs typeface="Arial" panose="020B0604020202020204" pitchFamily="34" charset="0"/>
                      </a:rPr>
                      <m:t>𝐹</m:t>
                    </m:r>
                    <m:r>
                      <a:rPr lang="en-US" altLang="zh-CN" sz="2000" i="1" dirty="0" smtClean="0">
                        <a:latin typeface="Cambria Math" panose="02040503050406030204" pitchFamily="18" charset="0"/>
                        <a:cs typeface="Arial" panose="020B0604020202020204" pitchFamily="34" charset="0"/>
                      </a:rPr>
                      <m:t>)/</m:t>
                    </m:r>
                    <m:r>
                      <a:rPr lang="en-US" altLang="zh-CN" sz="2000" i="1" dirty="0" smtClean="0">
                        <a:latin typeface="Cambria Math" panose="02040503050406030204" pitchFamily="18" charset="0"/>
                        <a:cs typeface="Arial" panose="020B0604020202020204" pitchFamily="34" charset="0"/>
                      </a:rPr>
                      <m:t>𝑁</m:t>
                    </m:r>
                  </m:oMath>
                </a14:m>
                <a:r>
                  <a:rPr lang="en-US" altLang="zh-CN" sz="2000" dirty="0">
                    <a:latin typeface="Arial" panose="020B0604020202020204" pitchFamily="34" charset="0"/>
                    <a:cs typeface="Arial" panose="020B0604020202020204" pitchFamily="34" charset="0"/>
                  </a:rPr>
                  <a:t>, and the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𝐹𝑊𝐸𝑅</m:t>
                    </m:r>
                    <m:r>
                      <a:rPr lang="en-US" altLang="zh-CN" sz="2000" i="1" dirty="0" smtClean="0">
                        <a:latin typeface="Cambria Math" panose="02040503050406030204" pitchFamily="18" charset="0"/>
                        <a:cs typeface="Arial" panose="020B0604020202020204" pitchFamily="34" charset="0"/>
                      </a:rPr>
                      <m:t>, </m:t>
                    </m:r>
                    <m:r>
                      <a:rPr lang="en-US" altLang="zh-CN" sz="2000" i="1" dirty="0" smtClean="0">
                        <a:latin typeface="Cambria Math" panose="02040503050406030204" pitchFamily="18" charset="0"/>
                        <a:cs typeface="Arial" panose="020B0604020202020204" pitchFamily="34" charset="0"/>
                      </a:rPr>
                      <m:t>𝑃</m:t>
                    </m:r>
                    <m:r>
                      <a:rPr lang="en-US" altLang="zh-CN" sz="2000" i="1" dirty="0" smtClean="0">
                        <a:latin typeface="Cambria Math" panose="02040503050406030204" pitchFamily="18" charset="0"/>
                        <a:cs typeface="Arial" panose="020B0604020202020204" pitchFamily="34" charset="0"/>
                      </a:rPr>
                      <m:t>(</m:t>
                    </m:r>
                    <m:r>
                      <a:rPr lang="en-US" altLang="zh-CN" sz="2000" i="1" dirty="0" smtClean="0">
                        <a:latin typeface="Cambria Math" panose="02040503050406030204" pitchFamily="18" charset="0"/>
                        <a:cs typeface="Arial" panose="020B0604020202020204" pitchFamily="34" charset="0"/>
                      </a:rPr>
                      <m:t>𝐹</m:t>
                    </m:r>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m:t>
                    </m:r>
                    <m:r>
                      <a:rPr lang="en-US" altLang="zh-CN" sz="2000" i="1" dirty="0" smtClean="0">
                        <a:latin typeface="Cambria Math" panose="02040503050406030204" pitchFamily="18" charset="0"/>
                        <a:cs typeface="Arial" panose="020B0604020202020204" pitchFamily="34" charset="0"/>
                      </a:rPr>
                      <m:t>1)</m:t>
                    </m:r>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m:t>
                    </m:r>
                    <m:r>
                      <a:rPr lang="zh-CN" altLang="en-US" sz="2000" i="1" dirty="0" smtClean="0">
                        <a:latin typeface="Cambria Math" panose="02040503050406030204" pitchFamily="18" charset="0"/>
                        <a:ea typeface="Cambria Math" panose="02040503050406030204" pitchFamily="18" charset="0"/>
                        <a:cs typeface="Arial" panose="020B0604020202020204" pitchFamily="34" charset="0"/>
                      </a:rPr>
                      <m:t>𝜏</m:t>
                    </m:r>
                  </m:oMath>
                </a14:m>
                <a:endParaRPr lang="en-US" altLang="zh-CN" sz="2000" dirty="0">
                  <a:latin typeface="Arial" panose="020B0604020202020204" pitchFamily="34" charset="0"/>
                  <a:cs typeface="Arial" panose="020B0604020202020204" pitchFamily="34" charset="0"/>
                </a:endParaRPr>
              </a:p>
            </p:txBody>
          </p:sp>
        </mc:Choice>
        <mc:Fallback xmlns="">
          <p:sp>
            <p:nvSpPr>
              <p:cNvPr id="8" name="内容占位符 2">
                <a:extLst>
                  <a:ext uri="{FF2B5EF4-FFF2-40B4-BE49-F238E27FC236}">
                    <a16:creationId xmlns:a16="http://schemas.microsoft.com/office/drawing/2014/main" id="{62BB2DDE-FA80-4CB0-8129-804C7171C4FD}"/>
                  </a:ext>
                </a:extLst>
              </p:cNvPr>
              <p:cNvSpPr>
                <a:spLocks noGrp="1" noRot="1" noChangeAspect="1" noMove="1" noResize="1" noEditPoints="1" noAdjustHandles="1" noChangeArrowheads="1" noChangeShapeType="1" noTextEdit="1"/>
              </p:cNvSpPr>
              <p:nvPr>
                <p:ph idx="1"/>
              </p:nvPr>
            </p:nvSpPr>
            <p:spPr>
              <a:xfrm>
                <a:off x="467360" y="1325563"/>
                <a:ext cx="8493758" cy="5030788"/>
              </a:xfrm>
              <a:blipFill>
                <a:blip r:embed="rId2"/>
                <a:stretch>
                  <a:fillRect l="-646" r="-2369" b="-726"/>
                </a:stretch>
              </a:blipFill>
            </p:spPr>
            <p:txBody>
              <a:bodyPr/>
              <a:lstStyle/>
              <a:p>
                <a:r>
                  <a:rPr lang="zh-CN" altLang="en-US">
                    <a:noFill/>
                  </a:rPr>
                  <a:t> </a:t>
                </a:r>
              </a:p>
            </p:txBody>
          </p:sp>
        </mc:Fallback>
      </mc:AlternateContent>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406403777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pt-BR" altLang="zh-CN" sz="4400" dirty="0">
                <a:latin typeface="Arial" panose="020B0604020202020204" pitchFamily="34" charset="0"/>
                <a:cs typeface="Arial" panose="020B0604020202020204" pitchFamily="34" charset="0"/>
              </a:rPr>
              <a:t>B-H procedure</a:t>
            </a:r>
            <a:endParaRPr lang="en-US" altLang="zh-CN" dirty="0">
              <a:latin typeface="Arial" panose="020B0604020202020204" pitchFamily="34" charset="0"/>
              <a:cs typeface="Arial" panose="020B0604020202020204" pitchFamily="34" charset="0"/>
            </a:endParaRP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154</a:t>
            </a:fld>
            <a:endParaRPr lang="zh-CN" altLang="en-US"/>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0" y="1325562"/>
                <a:ext cx="8493758" cy="5395914"/>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The FDR control procedure strikes a balance between these two approaches. It accepts a certain number of false discoveries as the price to pay to gain power in detecting true rejections.</a:t>
                </a:r>
              </a:p>
              <a:p>
                <a:pPr>
                  <a:lnSpc>
                    <a:spcPct val="150000"/>
                  </a:lnSpc>
                </a:pPr>
                <a:r>
                  <a:rPr lang="pt-BR" altLang="zh-CN" sz="2000" dirty="0">
                    <a:latin typeface="Arial" panose="020B0604020202020204" pitchFamily="34" charset="0"/>
                    <a:cs typeface="Arial" panose="020B0604020202020204" pitchFamily="34" charset="0"/>
                  </a:rPr>
                  <a:t>Algorithm 1(B-H procedure)</a:t>
                </a:r>
                <a:r>
                  <a:rPr lang="en-US" altLang="zh-CN" sz="2000" dirty="0">
                    <a:latin typeface="Arial" panose="020B0604020202020204" pitchFamily="34" charset="0"/>
                    <a:cs typeface="Arial" panose="020B0604020202020204" pitchFamily="34" charset="0"/>
                  </a:rPr>
                  <a:t> Let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𝑁</m:t>
                        </m:r>
                      </m:e>
                      <m:sub>
                        <m:r>
                          <a:rPr lang="en-US" altLang="zh-CN" sz="2000" i="1" dirty="0" smtClean="0">
                            <a:latin typeface="Cambria Math" panose="02040503050406030204" pitchFamily="18" charset="0"/>
                            <a:cs typeface="Arial" panose="020B0604020202020204" pitchFamily="34" charset="0"/>
                          </a:rPr>
                          <m:t>0</m:t>
                        </m:r>
                      </m:sub>
                    </m:sSub>
                  </m:oMath>
                </a14:m>
                <a:r>
                  <a:rPr lang="en-US" altLang="zh-CN" sz="2000" dirty="0">
                    <a:latin typeface="Arial" panose="020B0604020202020204" pitchFamily="34" charset="0"/>
                    <a:cs typeface="Arial" panose="020B0604020202020204" pitchFamily="34" charset="0"/>
                  </a:rPr>
                  <a:t> be the num. of true null hypotheses.</a:t>
                </a:r>
              </a:p>
              <a:p>
                <a:pPr>
                  <a:lnSpc>
                    <a:spcPct val="100000"/>
                  </a:lnSpc>
                </a:pPr>
                <a:r>
                  <a:rPr lang="en-US" altLang="zh-CN" sz="2000" dirty="0">
                    <a:latin typeface="Arial" panose="020B0604020202020204" pitchFamily="34" charset="0"/>
                    <a:ea typeface="Cambria Math" panose="02040503050406030204" pitchFamily="18" charset="0"/>
                    <a:cs typeface="Arial" panose="020B0604020202020204" pitchFamily="34" charset="0"/>
                  </a:rPr>
                  <a:t>We still do not know </a:t>
                </a:r>
                <a14:m>
                  <m:oMath xmlns:m="http://schemas.openxmlformats.org/officeDocument/2006/math">
                    <m:sSub>
                      <m:sSubPr>
                        <m:ctrlPr>
                          <a:rPr lang="en-US" altLang="zh-CN" sz="2000" i="1" dirty="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dirty="0">
                            <a:latin typeface="Cambria Math" panose="02040503050406030204" pitchFamily="18" charset="0"/>
                            <a:ea typeface="Cambria Math" panose="02040503050406030204" pitchFamily="18" charset="0"/>
                            <a:cs typeface="Arial" panose="020B0604020202020204" pitchFamily="34" charset="0"/>
                          </a:rPr>
                          <m:t>𝑁</m:t>
                        </m:r>
                      </m:e>
                      <m:sub>
                        <m:r>
                          <a:rPr lang="en-US" altLang="zh-CN" sz="2000" i="1" dirty="0">
                            <a:latin typeface="Cambria Math" panose="02040503050406030204" pitchFamily="18" charset="0"/>
                            <a:ea typeface="Cambria Math" panose="02040503050406030204" pitchFamily="18" charset="0"/>
                            <a:cs typeface="Arial" panose="020B0604020202020204" pitchFamily="34" charset="0"/>
                          </a:rPr>
                          <m:t>0</m:t>
                        </m:r>
                      </m:sub>
                    </m:sSub>
                  </m:oMath>
                </a14:m>
                <a:r>
                  <a:rPr lang="en-US" altLang="zh-CN" sz="2000" dirty="0">
                    <a:latin typeface="Arial" panose="020B0604020202020204" pitchFamily="34" charset="0"/>
                    <a:ea typeface="Cambria Math" panose="02040503050406030204" pitchFamily="18" charset="0"/>
                    <a:cs typeface="Arial" panose="020B0604020202020204" pitchFamily="34" charset="0"/>
                  </a:rPr>
                  <a:t>, so we replace it with some upper bound </a:t>
                </a:r>
                <a14:m>
                  <m:oMath xmlns:m="http://schemas.openxmlformats.org/officeDocument/2006/math">
                    <m:r>
                      <a:rPr lang="en-US" altLang="zh-CN" sz="2000" i="1" dirty="0">
                        <a:latin typeface="Cambria Math" panose="02040503050406030204" pitchFamily="18" charset="0"/>
                        <a:ea typeface="Cambria Math" panose="02040503050406030204" pitchFamily="18" charset="0"/>
                        <a:cs typeface="Arial" panose="020B0604020202020204" pitchFamily="34" charset="0"/>
                      </a:rPr>
                      <m:t>𝑀</m:t>
                    </m:r>
                  </m:oMath>
                </a14:m>
                <a:endParaRPr lang="en-US" altLang="zh-CN" sz="2000" b="0" i="1" dirty="0">
                  <a:latin typeface="Cambria Math" panose="02040503050406030204" pitchFamily="18" charset="0"/>
                  <a:cs typeface="Arial" panose="020B0604020202020204" pitchFamily="34" charset="0"/>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cs typeface="Arial" panose="020B0604020202020204" pitchFamily="34" charset="0"/>
                        </a:rPr>
                        <m:t>𝐹</m:t>
                      </m:r>
                      <m:d>
                        <m:dPr>
                          <m:ctrlPr>
                            <a:rPr lang="en-US" altLang="zh-CN" sz="1800" b="0" i="1" smtClean="0">
                              <a:latin typeface="Cambria Math" panose="02040503050406030204" pitchFamily="18" charset="0"/>
                              <a:cs typeface="Arial" panose="020B0604020202020204" pitchFamily="34" charset="0"/>
                            </a:rPr>
                          </m:ctrlPr>
                        </m:dPr>
                        <m:e>
                          <m:r>
                            <a:rPr lang="en-US" altLang="zh-CN" sz="1800" b="0" i="1" smtClean="0">
                              <a:latin typeface="Cambria Math" panose="02040503050406030204" pitchFamily="18" charset="0"/>
                              <a:cs typeface="Arial" panose="020B0604020202020204" pitchFamily="34" charset="0"/>
                            </a:rPr>
                            <m:t>𝑝</m:t>
                          </m:r>
                        </m:e>
                      </m:d>
                      <m:m>
                        <m:mPr>
                          <m:mcs>
                            <m:mc>
                              <m:mcPr>
                                <m:count m:val="1"/>
                                <m:mcJc m:val="center"/>
                              </m:mcPr>
                            </m:mc>
                          </m:mcs>
                          <m:ctrlPr>
                            <a:rPr lang="en-US" altLang="zh-CN" sz="1800" b="0" i="1" smtClean="0">
                              <a:latin typeface="Cambria Math" panose="02040503050406030204" pitchFamily="18" charset="0"/>
                              <a:cs typeface="Arial" panose="020B0604020202020204" pitchFamily="34" charset="0"/>
                            </a:rPr>
                          </m:ctrlPr>
                        </m:mPr>
                        <m:mr>
                          <m:e>
                            <m:d>
                              <m:dPr>
                                <m:ctrlPr>
                                  <a:rPr lang="en-US" altLang="zh-CN" sz="1800" b="0" i="1" smtClean="0">
                                    <a:latin typeface="Cambria Math" panose="02040503050406030204" pitchFamily="18" charset="0"/>
                                    <a:cs typeface="Arial" panose="020B0604020202020204" pitchFamily="34" charset="0"/>
                                  </a:rPr>
                                </m:ctrlPr>
                              </m:dPr>
                              <m:e>
                                <m:r>
                                  <m:rPr>
                                    <m:brk m:alnAt="7"/>
                                  </m:rPr>
                                  <a:rPr lang="en-US" altLang="zh-CN" sz="1800" b="0" i="1" smtClean="0">
                                    <a:latin typeface="Cambria Math" panose="02040503050406030204" pitchFamily="18" charset="0"/>
                                    <a:cs typeface="Arial" panose="020B0604020202020204" pitchFamily="34" charset="0"/>
                                  </a:rPr>
                                  <m:t>𝑎</m:t>
                                </m:r>
                              </m:e>
                            </m:d>
                          </m:e>
                        </m:mr>
                        <m:mr>
                          <m:e>
                            <m:r>
                              <a:rPr lang="en-US" altLang="zh-CN" sz="1800" i="1">
                                <a:latin typeface="Cambria Math" panose="02040503050406030204" pitchFamily="18" charset="0"/>
                                <a:ea typeface="Cambria Math" panose="02040503050406030204" pitchFamily="18" charset="0"/>
                                <a:cs typeface="Arial" panose="020B0604020202020204" pitchFamily="34" charset="0"/>
                              </a:rPr>
                              <m:t>≈</m:t>
                            </m:r>
                          </m:e>
                        </m:mr>
                      </m:m>
                      <m:sSub>
                        <m:sSubPr>
                          <m:ctrlPr>
                            <a:rPr lang="en-US" altLang="zh-CN" sz="1800" b="0" i="1" smtClean="0">
                              <a:latin typeface="Cambria Math" panose="02040503050406030204" pitchFamily="18" charset="0"/>
                              <a:cs typeface="Arial" panose="020B0604020202020204" pitchFamily="34" charset="0"/>
                            </a:rPr>
                          </m:ctrlPr>
                        </m:sSubPr>
                        <m:e>
                          <m:r>
                            <a:rPr lang="en-US" altLang="zh-CN" sz="1800" b="0" i="1" smtClean="0">
                              <a:latin typeface="Cambria Math" panose="02040503050406030204" pitchFamily="18" charset="0"/>
                              <a:cs typeface="Arial" panose="020B0604020202020204" pitchFamily="34" charset="0"/>
                            </a:rPr>
                            <m:t>𝑁</m:t>
                          </m:r>
                        </m:e>
                        <m:sub>
                          <m:r>
                            <a:rPr lang="en-US" altLang="zh-CN" sz="1800" b="0" i="1" smtClean="0">
                              <a:latin typeface="Cambria Math" panose="02040503050406030204" pitchFamily="18" charset="0"/>
                              <a:cs typeface="Arial" panose="020B0604020202020204" pitchFamily="34" charset="0"/>
                            </a:rPr>
                            <m:t>0</m:t>
                          </m:r>
                        </m:sub>
                      </m:sSub>
                      <m:r>
                        <a:rPr lang="en-US" altLang="zh-CN" sz="1800" b="0" i="1" smtClean="0">
                          <a:latin typeface="Cambria Math" panose="02040503050406030204" pitchFamily="18" charset="0"/>
                          <a:cs typeface="Arial" panose="020B0604020202020204" pitchFamily="34" charset="0"/>
                        </a:rPr>
                        <m:t>𝑃</m:t>
                      </m:r>
                      <m:d>
                        <m:dPr>
                          <m:ctrlPr>
                            <a:rPr lang="en-US" altLang="zh-CN" sz="1800" b="0" i="1" smtClean="0">
                              <a:latin typeface="Cambria Math" panose="02040503050406030204" pitchFamily="18" charset="0"/>
                              <a:cs typeface="Arial" panose="020B0604020202020204" pitchFamily="34" charset="0"/>
                            </a:rPr>
                          </m:ctrlPr>
                        </m:dPr>
                        <m:e>
                          <m:sSub>
                            <m:sSubPr>
                              <m:ctrlPr>
                                <a:rPr lang="en-US" altLang="zh-CN" sz="1800" b="0" i="1" smtClean="0">
                                  <a:latin typeface="Cambria Math" panose="02040503050406030204" pitchFamily="18" charset="0"/>
                                  <a:cs typeface="Arial" panose="020B0604020202020204" pitchFamily="34" charset="0"/>
                                </a:rPr>
                              </m:ctrlPr>
                            </m:sSubPr>
                            <m:e>
                              <m:r>
                                <a:rPr lang="en-US" altLang="zh-CN" sz="1800" b="0" i="1" smtClean="0">
                                  <a:latin typeface="Cambria Math" panose="02040503050406030204" pitchFamily="18" charset="0"/>
                                  <a:cs typeface="Arial" panose="020B0604020202020204" pitchFamily="34" charset="0"/>
                                </a:rPr>
                                <m:t>𝑝</m:t>
                              </m:r>
                            </m:e>
                            <m:sub>
                              <m:r>
                                <a:rPr lang="en-US" altLang="zh-CN" sz="1800" b="0" i="1" smtClean="0">
                                  <a:latin typeface="Cambria Math" panose="02040503050406030204" pitchFamily="18" charset="0"/>
                                  <a:cs typeface="Arial" panose="020B0604020202020204" pitchFamily="34" charset="0"/>
                                </a:rPr>
                                <m:t>𝑖</m:t>
                              </m:r>
                            </m:sub>
                          </m:sSub>
                          <m:r>
                            <a:rPr lang="en-US" altLang="zh-CN" sz="1800" b="0" i="1" smtClean="0">
                              <a:latin typeface="Cambria Math" panose="02040503050406030204" pitchFamily="18" charset="0"/>
                              <a:cs typeface="Arial" panose="020B0604020202020204" pitchFamily="34" charset="0"/>
                            </a:rPr>
                            <m:t>&lt;</m:t>
                          </m:r>
                          <m:r>
                            <a:rPr lang="en-US" altLang="zh-CN" sz="1800" b="0" i="1" smtClean="0">
                              <a:latin typeface="Cambria Math" panose="02040503050406030204" pitchFamily="18" charset="0"/>
                              <a:cs typeface="Arial" panose="020B0604020202020204" pitchFamily="34" charset="0"/>
                            </a:rPr>
                            <m:t>𝑝</m:t>
                          </m:r>
                        </m:e>
                        <m:e>
                          <m:sSub>
                            <m:sSubPr>
                              <m:ctrlPr>
                                <a:rPr lang="en-US" altLang="zh-CN" sz="1800" b="0" i="1" smtClean="0">
                                  <a:latin typeface="Cambria Math" panose="02040503050406030204" pitchFamily="18" charset="0"/>
                                  <a:cs typeface="Arial" panose="020B0604020202020204" pitchFamily="34" charset="0"/>
                                </a:rPr>
                              </m:ctrlPr>
                            </m:sSubPr>
                            <m:e>
                              <m:r>
                                <a:rPr lang="zh-CN" altLang="en-US" sz="1800" b="0" i="1" smtClean="0">
                                  <a:latin typeface="Cambria Math" panose="02040503050406030204" pitchFamily="18" charset="0"/>
                                  <a:cs typeface="Arial" panose="020B0604020202020204" pitchFamily="34" charset="0"/>
                                </a:rPr>
                                <m:t>𝛼</m:t>
                              </m:r>
                            </m:e>
                            <m:sub>
                              <m:r>
                                <a:rPr lang="en-US" altLang="zh-CN" sz="1800" b="0" i="1" smtClean="0">
                                  <a:latin typeface="Cambria Math" panose="02040503050406030204" pitchFamily="18" charset="0"/>
                                  <a:cs typeface="Arial" panose="020B0604020202020204" pitchFamily="34" charset="0"/>
                                </a:rPr>
                                <m:t>𝑖</m:t>
                              </m:r>
                            </m:sub>
                          </m:sSub>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≤0</m:t>
                          </m:r>
                        </m:e>
                      </m:d>
                      <m:m>
                        <m:mPr>
                          <m:mcs>
                            <m:mc>
                              <m:mcPr>
                                <m:count m:val="1"/>
                                <m:mcJc m:val="center"/>
                              </m:mcPr>
                            </m:mc>
                          </m:mcs>
                          <m:ctrlPr>
                            <a:rPr lang="en-US" altLang="zh-CN" sz="1800" b="0" i="1" smtClean="0">
                              <a:latin typeface="Cambria Math" panose="02040503050406030204" pitchFamily="18" charset="0"/>
                              <a:ea typeface="Cambria Math" panose="02040503050406030204" pitchFamily="18" charset="0"/>
                              <a:cs typeface="Arial" panose="020B0604020202020204" pitchFamily="34" charset="0"/>
                            </a:rPr>
                          </m:ctrlPr>
                        </m:mPr>
                        <m:mr>
                          <m:e>
                            <m:d>
                              <m:dPr>
                                <m:ctrlPr>
                                  <a:rPr lang="en-US" altLang="zh-CN" sz="1800" b="0" i="1" smtClean="0">
                                    <a:latin typeface="Cambria Math" panose="02040503050406030204" pitchFamily="18" charset="0"/>
                                    <a:ea typeface="Cambria Math" panose="02040503050406030204" pitchFamily="18" charset="0"/>
                                    <a:cs typeface="Arial" panose="020B0604020202020204" pitchFamily="34" charset="0"/>
                                  </a:rPr>
                                </m:ctrlPr>
                              </m:dPr>
                              <m:e>
                                <m:r>
                                  <m:rPr>
                                    <m:brk m:alnAt="7"/>
                                  </m:rP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𝑏</m:t>
                                </m:r>
                              </m:e>
                            </m:d>
                          </m:e>
                        </m:mr>
                        <m:mr>
                          <m:e>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m:t>
                            </m:r>
                          </m:e>
                        </m:mr>
                      </m:m>
                      <m:sSub>
                        <m:sSubPr>
                          <m:ctrlPr>
                            <a:rPr lang="en-US" altLang="zh-CN"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𝑁</m:t>
                          </m:r>
                        </m:e>
                        <m:sub>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𝑃</m:t>
                      </m:r>
                      <m:d>
                        <m:dPr>
                          <m:ctrlPr>
                            <a:rPr lang="en-US" altLang="zh-CN" sz="1800" b="0" i="1" smtClean="0">
                              <a:latin typeface="Cambria Math" panose="02040503050406030204" pitchFamily="18" charset="0"/>
                              <a:ea typeface="Cambria Math" panose="02040503050406030204" pitchFamily="18" charset="0"/>
                              <a:cs typeface="Arial" panose="020B0604020202020204" pitchFamily="34" charset="0"/>
                            </a:rPr>
                          </m:ctrlPr>
                        </m:dPr>
                        <m:e>
                          <m:sSub>
                            <m:sSubPr>
                              <m:ctrlPr>
                                <a:rPr lang="en-US" altLang="zh-CN"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𝑖</m:t>
                              </m:r>
                            </m:sub>
                          </m:sSub>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&lt;</m:t>
                          </m:r>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𝑝</m:t>
                          </m:r>
                        </m:e>
                        <m:e>
                          <m:sSub>
                            <m:sSubPr>
                              <m:ctrlPr>
                                <a:rPr lang="en-US" altLang="zh-CN"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zh-CN" altLang="en-US" sz="1800" b="0" i="1" smtClean="0">
                                  <a:latin typeface="Cambria Math" panose="02040503050406030204" pitchFamily="18" charset="0"/>
                                  <a:ea typeface="Cambria Math" panose="02040503050406030204" pitchFamily="18" charset="0"/>
                                  <a:cs typeface="Arial" panose="020B0604020202020204" pitchFamily="34" charset="0"/>
                                </a:rPr>
                                <m:t>𝛼</m:t>
                              </m:r>
                            </m:e>
                            <m:sub>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𝑖</m:t>
                              </m:r>
                            </m:sub>
                          </m:sSub>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=0</m:t>
                          </m:r>
                        </m:e>
                      </m:d>
                      <m:m>
                        <m:mPr>
                          <m:mcs>
                            <m:mc>
                              <m:mcPr>
                                <m:count m:val="1"/>
                                <m:mcJc m:val="center"/>
                              </m:mcPr>
                            </m:mc>
                          </m:mcs>
                          <m:ctrlPr>
                            <a:rPr lang="en-US" altLang="zh-CN" sz="1800" b="0" i="1" smtClean="0">
                              <a:latin typeface="Cambria Math" panose="02040503050406030204" pitchFamily="18" charset="0"/>
                              <a:ea typeface="Cambria Math" panose="02040503050406030204" pitchFamily="18" charset="0"/>
                              <a:cs typeface="Arial" panose="020B0604020202020204" pitchFamily="34" charset="0"/>
                            </a:rPr>
                          </m:ctrlPr>
                        </m:mPr>
                        <m:mr>
                          <m:e>
                            <m:d>
                              <m:dPr>
                                <m:ctrlPr>
                                  <a:rPr lang="en-US" altLang="zh-CN" sz="1800" b="0" i="1" smtClean="0">
                                    <a:latin typeface="Cambria Math" panose="02040503050406030204" pitchFamily="18" charset="0"/>
                                    <a:ea typeface="Cambria Math" panose="02040503050406030204" pitchFamily="18" charset="0"/>
                                    <a:cs typeface="Arial" panose="020B0604020202020204" pitchFamily="34" charset="0"/>
                                  </a:rPr>
                                </m:ctrlPr>
                              </m:dPr>
                              <m:e>
                                <m:r>
                                  <m:rPr>
                                    <m:brk m:alnAt="7"/>
                                  </m:rP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𝑐</m:t>
                                </m:r>
                              </m:e>
                            </m:d>
                          </m:e>
                        </m:mr>
                        <m:mr>
                          <m:e>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m:t>
                            </m:r>
                          </m:e>
                        </m:mr>
                      </m:m>
                      <m:sSub>
                        <m:sSubPr>
                          <m:ctrlPr>
                            <a:rPr lang="en-US" altLang="zh-CN"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𝑁</m:t>
                          </m:r>
                        </m:e>
                        <m:sub>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𝑝</m:t>
                      </m:r>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m:t>
                      </m:r>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𝑀𝑝</m:t>
                      </m:r>
                    </m:oMath>
                  </m:oMathPara>
                </a14:m>
                <a:endParaRPr lang="en-US" altLang="zh-CN" sz="1800" b="0" dirty="0">
                  <a:latin typeface="Arial" panose="020B0604020202020204" pitchFamily="34" charset="0"/>
                  <a:ea typeface="Cambria Math" panose="02040503050406030204" pitchFamily="18" charset="0"/>
                  <a:cs typeface="Arial" panose="020B0604020202020204" pitchFamily="34" charset="0"/>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𝑝</m:t>
                      </m:r>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altLang="zh-CN"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zh-CN" altLang="en-US" sz="1800" b="0" i="1" smtClean="0">
                              <a:latin typeface="Cambria Math" panose="02040503050406030204" pitchFamily="18" charset="0"/>
                              <a:ea typeface="Cambria Math" panose="02040503050406030204" pitchFamily="18" charset="0"/>
                              <a:cs typeface="Arial" panose="020B0604020202020204" pitchFamily="34" charset="0"/>
                            </a:rPr>
                            <m:t>𝜏</m:t>
                          </m:r>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𝑅</m:t>
                          </m:r>
                          <m:d>
                            <m:dPr>
                              <m:ctrlPr>
                                <a:rPr lang="en-US" altLang="zh-CN"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𝑝</m:t>
                              </m:r>
                            </m:e>
                          </m:d>
                        </m:num>
                        <m:den>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𝑀</m:t>
                          </m:r>
                        </m:den>
                      </m:f>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altLang="zh-CN"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zh-CN" altLang="en-US" sz="1800" i="1">
                              <a:latin typeface="Cambria Math" panose="02040503050406030204" pitchFamily="18" charset="0"/>
                              <a:ea typeface="Cambria Math" panose="02040503050406030204" pitchFamily="18" charset="0"/>
                              <a:cs typeface="Arial" panose="020B0604020202020204" pitchFamily="34" charset="0"/>
                            </a:rPr>
                            <m:t>𝜏</m:t>
                          </m:r>
                          <m:nary>
                            <m:naryPr>
                              <m:chr m:val="∑"/>
                              <m:limLoc m:val="subSup"/>
                              <m:ctrlPr>
                                <a:rPr lang="zh-CN" altLang="en-US" sz="1800" i="1">
                                  <a:latin typeface="Cambria Math" panose="02040503050406030204" pitchFamily="18" charset="0"/>
                                  <a:ea typeface="Cambria Math" panose="02040503050406030204" pitchFamily="18" charset="0"/>
                                  <a:cs typeface="Arial" panose="020B0604020202020204" pitchFamily="34" charset="0"/>
                                </a:rPr>
                              </m:ctrlPr>
                            </m:naryPr>
                            <m:sub>
                              <m:r>
                                <m:rPr>
                                  <m:brk m:alnAt="25"/>
                                </m:rPr>
                                <a:rPr lang="en-US" altLang="zh-CN" sz="1800" i="1">
                                  <a:latin typeface="Cambria Math" panose="02040503050406030204" pitchFamily="18" charset="0"/>
                                  <a:ea typeface="Cambria Math" panose="02040503050406030204" pitchFamily="18" charset="0"/>
                                  <a:cs typeface="Arial" panose="020B0604020202020204" pitchFamily="34" charset="0"/>
                                </a:rPr>
                                <m:t>𝑖</m:t>
                              </m:r>
                              <m:r>
                                <a:rPr lang="en-US" altLang="zh-CN" sz="1800" i="1">
                                  <a:latin typeface="Cambria Math" panose="02040503050406030204" pitchFamily="18" charset="0"/>
                                  <a:ea typeface="Cambria Math" panose="02040503050406030204" pitchFamily="18" charset="0"/>
                                  <a:cs typeface="Arial" panose="020B0604020202020204" pitchFamily="34" charset="0"/>
                                </a:rPr>
                                <m:t>=1</m:t>
                              </m:r>
                            </m:sub>
                            <m:sup>
                              <m:r>
                                <a:rPr lang="en-US" altLang="zh-CN" sz="1800" i="1">
                                  <a:latin typeface="Cambria Math" panose="02040503050406030204" pitchFamily="18" charset="0"/>
                                  <a:ea typeface="Cambria Math" panose="02040503050406030204" pitchFamily="18" charset="0"/>
                                  <a:cs typeface="Arial" panose="020B0604020202020204" pitchFamily="34" charset="0"/>
                                </a:rPr>
                                <m:t>𝑁</m:t>
                              </m:r>
                            </m:sup>
                            <m:e>
                              <m:r>
                                <a:rPr lang="en-US" altLang="zh-CN" sz="1800" i="1">
                                  <a:latin typeface="Cambria Math" panose="02040503050406030204" pitchFamily="18" charset="0"/>
                                  <a:ea typeface="Cambria Math" panose="02040503050406030204" pitchFamily="18" charset="0"/>
                                  <a:cs typeface="Arial" panose="020B0604020202020204" pitchFamily="34" charset="0"/>
                                </a:rPr>
                                <m:t>1</m:t>
                              </m:r>
                              <m:d>
                                <m:dPr>
                                  <m:begChr m:val="{"/>
                                  <m:endChr m:val="}"/>
                                  <m:ctrlPr>
                                    <a:rPr lang="en-US" altLang="zh-CN" sz="1800" i="1">
                                      <a:latin typeface="Cambria Math" panose="02040503050406030204" pitchFamily="18" charset="0"/>
                                      <a:ea typeface="Cambria Math" panose="02040503050406030204" pitchFamily="18" charset="0"/>
                                      <a:cs typeface="Arial" panose="020B0604020202020204" pitchFamily="34" charset="0"/>
                                    </a:rPr>
                                  </m:ctrlPr>
                                </m:dPr>
                                <m:e>
                                  <m:r>
                                    <a:rPr lang="en-US" altLang="zh-CN" sz="1800" i="1">
                                      <a:latin typeface="Cambria Math" panose="02040503050406030204" pitchFamily="18" charset="0"/>
                                      <a:ea typeface="Cambria Math" panose="02040503050406030204" pitchFamily="18" charset="0"/>
                                      <a:cs typeface="Arial" panose="020B0604020202020204" pitchFamily="34" charset="0"/>
                                    </a:rPr>
                                    <m:t>𝑖</m:t>
                                  </m:r>
                                  <m:r>
                                    <a:rPr lang="en-US" altLang="zh-CN" sz="1800" i="1">
                                      <a:latin typeface="Cambria Math" panose="02040503050406030204" pitchFamily="18" charset="0"/>
                                      <a:ea typeface="Cambria Math" panose="02040503050406030204" pitchFamily="18" charset="0"/>
                                      <a:cs typeface="Arial" panose="020B0604020202020204" pitchFamily="34" charset="0"/>
                                    </a:rPr>
                                    <m:t>≤</m:t>
                                  </m:r>
                                  <m:r>
                                    <a:rPr lang="en-US" altLang="zh-CN" sz="1800" i="1">
                                      <a:latin typeface="Cambria Math" panose="02040503050406030204" pitchFamily="18" charset="0"/>
                                      <a:ea typeface="Cambria Math" panose="02040503050406030204" pitchFamily="18" charset="0"/>
                                      <a:cs typeface="Arial" panose="020B0604020202020204" pitchFamily="34" charset="0"/>
                                    </a:rPr>
                                    <m:t>𝑁</m:t>
                                  </m:r>
                                  <m:r>
                                    <a:rPr lang="en-US" altLang="zh-CN" sz="1800" i="1">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1800" i="1">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a:latin typeface="Cambria Math" panose="02040503050406030204" pitchFamily="18" charset="0"/>
                                          <a:ea typeface="Cambria Math" panose="02040503050406030204" pitchFamily="18" charset="0"/>
                                          <a:cs typeface="Arial" panose="020B0604020202020204" pitchFamily="34" charset="0"/>
                                        </a:rPr>
                                        <m:t>𝑝</m:t>
                                      </m:r>
                                    </m:e>
                                    <m:sub>
                                      <m:r>
                                        <a:rPr lang="en-US" altLang="zh-CN" sz="1800" i="1">
                                          <a:latin typeface="Cambria Math" panose="02040503050406030204" pitchFamily="18" charset="0"/>
                                          <a:ea typeface="Cambria Math" panose="02040503050406030204" pitchFamily="18" charset="0"/>
                                          <a:cs typeface="Arial" panose="020B0604020202020204" pitchFamily="34" charset="0"/>
                                        </a:rPr>
                                        <m:t>𝑖</m:t>
                                      </m:r>
                                    </m:sub>
                                  </m:sSub>
                                  <m:r>
                                    <a:rPr lang="en-US" altLang="zh-CN" sz="1800" i="1">
                                      <a:latin typeface="Cambria Math" panose="02040503050406030204" pitchFamily="18" charset="0"/>
                                      <a:ea typeface="Cambria Math" panose="02040503050406030204" pitchFamily="18" charset="0"/>
                                      <a:cs typeface="Arial" panose="020B0604020202020204" pitchFamily="34" charset="0"/>
                                    </a:rPr>
                                    <m:t>&gt;</m:t>
                                  </m:r>
                                  <m:r>
                                    <a:rPr lang="en-US" altLang="zh-CN" sz="1800" i="1">
                                      <a:latin typeface="Cambria Math" panose="02040503050406030204" pitchFamily="18" charset="0"/>
                                      <a:ea typeface="Cambria Math" panose="02040503050406030204" pitchFamily="18" charset="0"/>
                                      <a:cs typeface="Arial" panose="020B0604020202020204" pitchFamily="34" charset="0"/>
                                    </a:rPr>
                                    <m:t>𝑝</m:t>
                                  </m:r>
                                </m:e>
                              </m:d>
                            </m:e>
                          </m:nary>
                        </m:num>
                        <m:den>
                          <m:r>
                            <m:rPr>
                              <m:sty m:val="p"/>
                            </m:rPr>
                            <a:rPr lang="en-US" altLang="zh-CN" sz="1800">
                              <a:latin typeface="Cambria Math" panose="02040503050406030204" pitchFamily="18" charset="0"/>
                              <a:ea typeface="Cambria Math" panose="02040503050406030204" pitchFamily="18" charset="0"/>
                              <a:cs typeface="Arial" panose="020B0604020202020204" pitchFamily="34" charset="0"/>
                            </a:rPr>
                            <m:t>M</m:t>
                          </m:r>
                        </m:den>
                      </m:f>
                    </m:oMath>
                  </m:oMathPara>
                </a14:m>
                <a:endParaRPr lang="en-US" altLang="zh-CN" sz="2000" b="0" dirty="0">
                  <a:latin typeface="Arial" panose="020B0604020202020204" pitchFamily="34" charset="0"/>
                  <a:ea typeface="Cambria Math" panose="02040503050406030204" pitchFamily="18" charset="0"/>
                  <a:cs typeface="Arial" panose="020B0604020202020204" pitchFamily="34" charset="0"/>
                </a:endParaRPr>
              </a:p>
              <a:p>
                <a:pPr marL="0" indent="0">
                  <a:lnSpc>
                    <a:spcPct val="150000"/>
                  </a:lnSpc>
                  <a:buNone/>
                </a:pPr>
                <a14:m>
                  <m:oMathPara xmlns:m="http://schemas.openxmlformats.org/officeDocument/2006/math">
                    <m:oMathParaPr>
                      <m:jc m:val="centerGroup"/>
                    </m:oMathParaPr>
                    <m:oMath xmlns:m="http://schemas.openxmlformats.org/officeDocument/2006/math">
                      <m:sSup>
                        <m:sSupPr>
                          <m:ctrlPr>
                            <a:rPr lang="en-US" altLang="zh-CN"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m:t>
                      </m:r>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𝑚𝑎𝑥</m:t>
                      </m:r>
                      <m:d>
                        <m:dPr>
                          <m:begChr m:val="{"/>
                          <m:endChr m:val="}"/>
                          <m:ctrlPr>
                            <a:rPr lang="en-US" altLang="zh-CN"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𝑝</m:t>
                          </m:r>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altLang="zh-CN"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0,1</m:t>
                              </m:r>
                            </m:e>
                          </m:d>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m:t>
                          </m:r>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𝑝</m:t>
                          </m:r>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altLang="zh-CN" sz="1800" i="1">
                                  <a:latin typeface="Cambria Math" panose="02040503050406030204" pitchFamily="18" charset="0"/>
                                  <a:ea typeface="Cambria Math" panose="02040503050406030204" pitchFamily="18" charset="0"/>
                                  <a:cs typeface="Arial" panose="020B0604020202020204" pitchFamily="34" charset="0"/>
                                </a:rPr>
                              </m:ctrlPr>
                            </m:fPr>
                            <m:num>
                              <m:r>
                                <a:rPr lang="zh-CN" altLang="en-US" sz="1800" i="1">
                                  <a:latin typeface="Cambria Math" panose="02040503050406030204" pitchFamily="18" charset="0"/>
                                  <a:ea typeface="Cambria Math" panose="02040503050406030204" pitchFamily="18" charset="0"/>
                                  <a:cs typeface="Arial" panose="020B0604020202020204" pitchFamily="34" charset="0"/>
                                </a:rPr>
                                <m:t>𝜏</m:t>
                              </m:r>
                              <m:nary>
                                <m:naryPr>
                                  <m:chr m:val="∑"/>
                                  <m:limLoc m:val="subSup"/>
                                  <m:ctrlPr>
                                    <a:rPr lang="zh-CN" altLang="en-US" sz="1800" i="1">
                                      <a:latin typeface="Cambria Math" panose="02040503050406030204" pitchFamily="18" charset="0"/>
                                      <a:ea typeface="Cambria Math" panose="02040503050406030204" pitchFamily="18" charset="0"/>
                                      <a:cs typeface="Arial" panose="020B0604020202020204" pitchFamily="34" charset="0"/>
                                    </a:rPr>
                                  </m:ctrlPr>
                                </m:naryPr>
                                <m:sub>
                                  <m:r>
                                    <m:rPr>
                                      <m:brk m:alnAt="25"/>
                                    </m:rPr>
                                    <a:rPr lang="en-US" altLang="zh-CN" sz="1800" i="1">
                                      <a:latin typeface="Cambria Math" panose="02040503050406030204" pitchFamily="18" charset="0"/>
                                      <a:ea typeface="Cambria Math" panose="02040503050406030204" pitchFamily="18" charset="0"/>
                                      <a:cs typeface="Arial" panose="020B0604020202020204" pitchFamily="34" charset="0"/>
                                    </a:rPr>
                                    <m:t>𝑖</m:t>
                                  </m:r>
                                  <m:r>
                                    <a:rPr lang="en-US" altLang="zh-CN" sz="1800" i="1">
                                      <a:latin typeface="Cambria Math" panose="02040503050406030204" pitchFamily="18" charset="0"/>
                                      <a:ea typeface="Cambria Math" panose="02040503050406030204" pitchFamily="18" charset="0"/>
                                      <a:cs typeface="Arial" panose="020B0604020202020204" pitchFamily="34" charset="0"/>
                                    </a:rPr>
                                    <m:t>=1</m:t>
                                  </m:r>
                                </m:sub>
                                <m:sup>
                                  <m:r>
                                    <a:rPr lang="en-US" altLang="zh-CN" sz="1800" i="1">
                                      <a:latin typeface="Cambria Math" panose="02040503050406030204" pitchFamily="18" charset="0"/>
                                      <a:ea typeface="Cambria Math" panose="02040503050406030204" pitchFamily="18" charset="0"/>
                                      <a:cs typeface="Arial" panose="020B0604020202020204" pitchFamily="34" charset="0"/>
                                    </a:rPr>
                                    <m:t>𝑁</m:t>
                                  </m:r>
                                </m:sup>
                                <m:e>
                                  <m:r>
                                    <a:rPr lang="en-US" altLang="zh-CN" sz="1800" i="1">
                                      <a:latin typeface="Cambria Math" panose="02040503050406030204" pitchFamily="18" charset="0"/>
                                      <a:ea typeface="Cambria Math" panose="02040503050406030204" pitchFamily="18" charset="0"/>
                                      <a:cs typeface="Arial" panose="020B0604020202020204" pitchFamily="34" charset="0"/>
                                    </a:rPr>
                                    <m:t>1</m:t>
                                  </m:r>
                                  <m:d>
                                    <m:dPr>
                                      <m:begChr m:val="{"/>
                                      <m:endChr m:val="}"/>
                                      <m:ctrlPr>
                                        <a:rPr lang="en-US" altLang="zh-CN" sz="1800" i="1">
                                          <a:latin typeface="Cambria Math" panose="02040503050406030204" pitchFamily="18" charset="0"/>
                                          <a:ea typeface="Cambria Math" panose="02040503050406030204" pitchFamily="18" charset="0"/>
                                          <a:cs typeface="Arial" panose="020B0604020202020204" pitchFamily="34" charset="0"/>
                                        </a:rPr>
                                      </m:ctrlPr>
                                    </m:dPr>
                                    <m:e>
                                      <m:r>
                                        <a:rPr lang="en-US" altLang="zh-CN" sz="1800" i="1">
                                          <a:latin typeface="Cambria Math" panose="02040503050406030204" pitchFamily="18" charset="0"/>
                                          <a:ea typeface="Cambria Math" panose="02040503050406030204" pitchFamily="18" charset="0"/>
                                          <a:cs typeface="Arial" panose="020B0604020202020204" pitchFamily="34" charset="0"/>
                                        </a:rPr>
                                        <m:t>𝑖</m:t>
                                      </m:r>
                                      <m:r>
                                        <a:rPr lang="en-US" altLang="zh-CN" sz="1800" i="1">
                                          <a:latin typeface="Cambria Math" panose="02040503050406030204" pitchFamily="18" charset="0"/>
                                          <a:ea typeface="Cambria Math" panose="02040503050406030204" pitchFamily="18" charset="0"/>
                                          <a:cs typeface="Arial" panose="020B0604020202020204" pitchFamily="34" charset="0"/>
                                        </a:rPr>
                                        <m:t>≤</m:t>
                                      </m:r>
                                      <m:r>
                                        <a:rPr lang="en-US" altLang="zh-CN" sz="1800" i="1">
                                          <a:latin typeface="Cambria Math" panose="02040503050406030204" pitchFamily="18" charset="0"/>
                                          <a:ea typeface="Cambria Math" panose="02040503050406030204" pitchFamily="18" charset="0"/>
                                          <a:cs typeface="Arial" panose="020B0604020202020204" pitchFamily="34" charset="0"/>
                                        </a:rPr>
                                        <m:t>𝑁</m:t>
                                      </m:r>
                                      <m:r>
                                        <a:rPr lang="en-US" altLang="zh-CN" sz="1800" i="1">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1800" i="1">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a:latin typeface="Cambria Math" panose="02040503050406030204" pitchFamily="18" charset="0"/>
                                              <a:ea typeface="Cambria Math" panose="02040503050406030204" pitchFamily="18" charset="0"/>
                                              <a:cs typeface="Arial" panose="020B0604020202020204" pitchFamily="34" charset="0"/>
                                            </a:rPr>
                                            <m:t>𝑝</m:t>
                                          </m:r>
                                        </m:e>
                                        <m:sub>
                                          <m:r>
                                            <a:rPr lang="en-US" altLang="zh-CN" sz="1800" i="1">
                                              <a:latin typeface="Cambria Math" panose="02040503050406030204" pitchFamily="18" charset="0"/>
                                              <a:ea typeface="Cambria Math" panose="02040503050406030204" pitchFamily="18" charset="0"/>
                                              <a:cs typeface="Arial" panose="020B0604020202020204" pitchFamily="34" charset="0"/>
                                            </a:rPr>
                                            <m:t>𝑖</m:t>
                                          </m:r>
                                        </m:sub>
                                      </m:sSub>
                                      <m:r>
                                        <a:rPr lang="en-US" altLang="zh-CN" sz="1800" i="1">
                                          <a:latin typeface="Cambria Math" panose="02040503050406030204" pitchFamily="18" charset="0"/>
                                          <a:ea typeface="Cambria Math" panose="02040503050406030204" pitchFamily="18" charset="0"/>
                                          <a:cs typeface="Arial" panose="020B0604020202020204" pitchFamily="34" charset="0"/>
                                        </a:rPr>
                                        <m:t>&gt;</m:t>
                                      </m:r>
                                      <m:r>
                                        <a:rPr lang="en-US" altLang="zh-CN" sz="1800" i="1">
                                          <a:latin typeface="Cambria Math" panose="02040503050406030204" pitchFamily="18" charset="0"/>
                                          <a:ea typeface="Cambria Math" panose="02040503050406030204" pitchFamily="18" charset="0"/>
                                          <a:cs typeface="Arial" panose="020B0604020202020204" pitchFamily="34" charset="0"/>
                                        </a:rPr>
                                        <m:t>𝑝</m:t>
                                      </m:r>
                                    </m:e>
                                  </m:d>
                                </m:e>
                              </m:nary>
                            </m:num>
                            <m:den>
                              <m:r>
                                <m:rPr>
                                  <m:sty m:val="p"/>
                                </m:rPr>
                                <a:rPr lang="en-US" altLang="zh-CN" sz="1800">
                                  <a:latin typeface="Cambria Math" panose="02040503050406030204" pitchFamily="18" charset="0"/>
                                  <a:ea typeface="Cambria Math" panose="02040503050406030204" pitchFamily="18" charset="0"/>
                                  <a:cs typeface="Arial" panose="020B0604020202020204" pitchFamily="34" charset="0"/>
                                </a:rPr>
                                <m:t>M</m:t>
                              </m:r>
                            </m:den>
                          </m:f>
                        </m:e>
                      </m:d>
                    </m:oMath>
                  </m:oMathPara>
                </a14:m>
                <a:endParaRPr lang="en-US" altLang="zh-CN" sz="2000" b="0" dirty="0">
                  <a:latin typeface="Arial" panose="020B0604020202020204" pitchFamily="34" charset="0"/>
                  <a:ea typeface="Cambria Math" panose="02040503050406030204" pitchFamily="18" charset="0"/>
                  <a:cs typeface="Arial" panose="020B0604020202020204" pitchFamily="34" charset="0"/>
                </a:endParaRPr>
              </a:p>
              <a:p>
                <a:pPr marL="0" indent="0">
                  <a:lnSpc>
                    <a:spcPct val="100000"/>
                  </a:lnSpc>
                  <a:buNone/>
                </a:pPr>
                <a:endParaRPr lang="en-US" altLang="zh-CN" sz="2000" b="0" dirty="0">
                  <a:latin typeface="Arial" panose="020B0604020202020204" pitchFamily="34" charset="0"/>
                  <a:ea typeface="Cambria Math" panose="02040503050406030204" pitchFamily="18" charset="0"/>
                  <a:cs typeface="Arial" panose="020B0604020202020204" pitchFamily="34" charset="0"/>
                </a:endParaRPr>
              </a:p>
              <a:p>
                <a:pPr>
                  <a:lnSpc>
                    <a:spcPct val="150000"/>
                  </a:lnSpc>
                </a:pPr>
                <a:endParaRPr lang="en-US" altLang="zh-CN" sz="2000" b="0" dirty="0">
                  <a:latin typeface="Arial" panose="020B0604020202020204" pitchFamily="34" charset="0"/>
                  <a:ea typeface="Cambria Math" panose="02040503050406030204" pitchFamily="18" charset="0"/>
                  <a:cs typeface="Arial" panose="020B0604020202020204" pitchFamily="34" charset="0"/>
                </a:endParaRPr>
              </a:p>
              <a:p>
                <a:pPr>
                  <a:lnSpc>
                    <a:spcPct val="150000"/>
                  </a:lnSpc>
                </a:pPr>
                <a:endParaRPr lang="pt-BR" altLang="zh-CN" sz="2000" dirty="0">
                  <a:latin typeface="Arial" panose="020B0604020202020204" pitchFamily="34" charset="0"/>
                  <a:cs typeface="Arial" panose="020B0604020202020204" pitchFamily="34" charset="0"/>
                </a:endParaRPr>
              </a:p>
            </p:txBody>
          </p:sp>
        </mc:Choice>
        <mc:Fallback xmlns="">
          <p:sp>
            <p:nvSpPr>
              <p:cNvPr id="8" name="内容占位符 2">
                <a:extLst>
                  <a:ext uri="{FF2B5EF4-FFF2-40B4-BE49-F238E27FC236}">
                    <a16:creationId xmlns:a16="http://schemas.microsoft.com/office/drawing/2014/main" id="{62BB2DDE-FA80-4CB0-8129-804C7171C4FD}"/>
                  </a:ext>
                </a:extLst>
              </p:cNvPr>
              <p:cNvSpPr>
                <a:spLocks noGrp="1" noRot="1" noChangeAspect="1" noMove="1" noResize="1" noEditPoints="1" noAdjustHandles="1" noChangeArrowheads="1" noChangeShapeType="1" noTextEdit="1"/>
              </p:cNvSpPr>
              <p:nvPr>
                <p:ph idx="1"/>
              </p:nvPr>
            </p:nvSpPr>
            <p:spPr>
              <a:xfrm>
                <a:off x="467360" y="1325562"/>
                <a:ext cx="8493758" cy="5395914"/>
              </a:xfrm>
              <a:blipFill>
                <a:blip r:embed="rId2"/>
                <a:stretch>
                  <a:fillRect l="-646"/>
                </a:stretch>
              </a:blipFill>
            </p:spPr>
            <p:txBody>
              <a:bodyPr/>
              <a:lstStyle/>
              <a:p>
                <a:r>
                  <a:rPr lang="zh-CN" altLang="en-US">
                    <a:noFill/>
                  </a:rPr>
                  <a:t> </a:t>
                </a:r>
              </a:p>
            </p:txBody>
          </p:sp>
        </mc:Fallback>
      </mc:AlternateContent>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370532451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pt-BR" altLang="zh-CN" sz="4400" dirty="0">
                <a:latin typeface="Arial" panose="020B0604020202020204" pitchFamily="34" charset="0"/>
                <a:cs typeface="Arial" panose="020B0604020202020204" pitchFamily="34" charset="0"/>
              </a:rPr>
              <a:t>B-H procedure</a:t>
            </a:r>
            <a:endParaRPr lang="en-US" altLang="zh-CN" dirty="0">
              <a:latin typeface="Arial" panose="020B0604020202020204" pitchFamily="34" charset="0"/>
              <a:cs typeface="Arial" panose="020B0604020202020204" pitchFamily="34" charset="0"/>
            </a:endParaRP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155</a:t>
            </a:fld>
            <a:endParaRPr lang="zh-CN" altLang="en-US"/>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0" y="1325562"/>
                <a:ext cx="8585200" cy="5395914"/>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Based on the above discussion, not surprisingly, the count of negative alphas adversely affects the power of the B-H procedure.</a:t>
                </a: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cs typeface="Arial" panose="020B0604020202020204" pitchFamily="34" charset="0"/>
                        </a:rPr>
                        <m:t>𝐹</m:t>
                      </m:r>
                      <m:d>
                        <m:dPr>
                          <m:ctrlPr>
                            <a:rPr lang="en-US" altLang="zh-CN" sz="1800" b="0" i="1" smtClean="0">
                              <a:latin typeface="Cambria Math" panose="02040503050406030204" pitchFamily="18" charset="0"/>
                              <a:cs typeface="Arial" panose="020B0604020202020204" pitchFamily="34" charset="0"/>
                            </a:rPr>
                          </m:ctrlPr>
                        </m:dPr>
                        <m:e>
                          <m:r>
                            <a:rPr lang="en-US" altLang="zh-CN" sz="1800" b="0" i="1" smtClean="0">
                              <a:latin typeface="Cambria Math" panose="02040503050406030204" pitchFamily="18" charset="0"/>
                              <a:cs typeface="Arial" panose="020B0604020202020204" pitchFamily="34" charset="0"/>
                            </a:rPr>
                            <m:t>𝑝</m:t>
                          </m:r>
                        </m:e>
                      </m:d>
                      <m:m>
                        <m:mPr>
                          <m:mcs>
                            <m:mc>
                              <m:mcPr>
                                <m:count m:val="1"/>
                                <m:mcJc m:val="center"/>
                              </m:mcPr>
                            </m:mc>
                          </m:mcs>
                          <m:ctrlPr>
                            <a:rPr lang="en-US" altLang="zh-CN" sz="1800" b="0" i="1" smtClean="0">
                              <a:latin typeface="Cambria Math" panose="02040503050406030204" pitchFamily="18" charset="0"/>
                              <a:cs typeface="Arial" panose="020B0604020202020204" pitchFamily="34" charset="0"/>
                            </a:rPr>
                          </m:ctrlPr>
                        </m:mPr>
                        <m:mr>
                          <m:e>
                            <m:d>
                              <m:dPr>
                                <m:ctrlPr>
                                  <a:rPr lang="en-US" altLang="zh-CN" sz="1800" b="0" i="1" smtClean="0">
                                    <a:latin typeface="Cambria Math" panose="02040503050406030204" pitchFamily="18" charset="0"/>
                                    <a:cs typeface="Arial" panose="020B0604020202020204" pitchFamily="34" charset="0"/>
                                  </a:rPr>
                                </m:ctrlPr>
                              </m:dPr>
                              <m:e>
                                <m:r>
                                  <m:rPr>
                                    <m:brk m:alnAt="7"/>
                                  </m:rPr>
                                  <a:rPr lang="en-US" altLang="zh-CN" sz="1800" b="0" i="1" smtClean="0">
                                    <a:latin typeface="Cambria Math" panose="02040503050406030204" pitchFamily="18" charset="0"/>
                                    <a:cs typeface="Arial" panose="020B0604020202020204" pitchFamily="34" charset="0"/>
                                  </a:rPr>
                                  <m:t>𝑎</m:t>
                                </m:r>
                              </m:e>
                            </m:d>
                          </m:e>
                        </m:mr>
                        <m:mr>
                          <m:e>
                            <m:r>
                              <a:rPr lang="en-US" altLang="zh-CN" sz="1800" i="1">
                                <a:latin typeface="Cambria Math" panose="02040503050406030204" pitchFamily="18" charset="0"/>
                                <a:ea typeface="Cambria Math" panose="02040503050406030204" pitchFamily="18" charset="0"/>
                                <a:cs typeface="Arial" panose="020B0604020202020204" pitchFamily="34" charset="0"/>
                              </a:rPr>
                              <m:t>≈</m:t>
                            </m:r>
                          </m:e>
                        </m:mr>
                      </m:m>
                      <m:sSub>
                        <m:sSubPr>
                          <m:ctrlPr>
                            <a:rPr lang="en-US" altLang="zh-CN" sz="1800" b="0" i="1" smtClean="0">
                              <a:latin typeface="Cambria Math" panose="02040503050406030204" pitchFamily="18" charset="0"/>
                              <a:cs typeface="Arial" panose="020B0604020202020204" pitchFamily="34" charset="0"/>
                            </a:rPr>
                          </m:ctrlPr>
                        </m:sSubPr>
                        <m:e>
                          <m:r>
                            <a:rPr lang="en-US" altLang="zh-CN" sz="1800" b="0" i="1" smtClean="0">
                              <a:latin typeface="Cambria Math" panose="02040503050406030204" pitchFamily="18" charset="0"/>
                              <a:cs typeface="Arial" panose="020B0604020202020204" pitchFamily="34" charset="0"/>
                            </a:rPr>
                            <m:t>𝑁</m:t>
                          </m:r>
                        </m:e>
                        <m:sub>
                          <m:r>
                            <a:rPr lang="en-US" altLang="zh-CN" sz="1800" b="0" i="1" smtClean="0">
                              <a:latin typeface="Cambria Math" panose="02040503050406030204" pitchFamily="18" charset="0"/>
                              <a:cs typeface="Arial" panose="020B0604020202020204" pitchFamily="34" charset="0"/>
                            </a:rPr>
                            <m:t>0</m:t>
                          </m:r>
                        </m:sub>
                      </m:sSub>
                      <m:r>
                        <a:rPr lang="en-US" altLang="zh-CN" sz="1800" b="0" i="1" smtClean="0">
                          <a:latin typeface="Cambria Math" panose="02040503050406030204" pitchFamily="18" charset="0"/>
                          <a:cs typeface="Arial" panose="020B0604020202020204" pitchFamily="34" charset="0"/>
                        </a:rPr>
                        <m:t>𝑃</m:t>
                      </m:r>
                      <m:d>
                        <m:dPr>
                          <m:ctrlPr>
                            <a:rPr lang="en-US" altLang="zh-CN" sz="1800" b="0" i="1" smtClean="0">
                              <a:latin typeface="Cambria Math" panose="02040503050406030204" pitchFamily="18" charset="0"/>
                              <a:cs typeface="Arial" panose="020B0604020202020204" pitchFamily="34" charset="0"/>
                            </a:rPr>
                          </m:ctrlPr>
                        </m:dPr>
                        <m:e>
                          <m:sSub>
                            <m:sSubPr>
                              <m:ctrlPr>
                                <a:rPr lang="en-US" altLang="zh-CN" sz="1800" b="0" i="1" smtClean="0">
                                  <a:latin typeface="Cambria Math" panose="02040503050406030204" pitchFamily="18" charset="0"/>
                                  <a:cs typeface="Arial" panose="020B0604020202020204" pitchFamily="34" charset="0"/>
                                </a:rPr>
                              </m:ctrlPr>
                            </m:sSubPr>
                            <m:e>
                              <m:r>
                                <a:rPr lang="en-US" altLang="zh-CN" sz="1800" b="0" i="1" smtClean="0">
                                  <a:latin typeface="Cambria Math" panose="02040503050406030204" pitchFamily="18" charset="0"/>
                                  <a:cs typeface="Arial" panose="020B0604020202020204" pitchFamily="34" charset="0"/>
                                </a:rPr>
                                <m:t>𝑝</m:t>
                              </m:r>
                            </m:e>
                            <m:sub>
                              <m:r>
                                <a:rPr lang="en-US" altLang="zh-CN" sz="1800" b="0" i="1" smtClean="0">
                                  <a:latin typeface="Cambria Math" panose="02040503050406030204" pitchFamily="18" charset="0"/>
                                  <a:cs typeface="Arial" panose="020B0604020202020204" pitchFamily="34" charset="0"/>
                                </a:rPr>
                                <m:t>𝑖</m:t>
                              </m:r>
                            </m:sub>
                          </m:sSub>
                          <m:r>
                            <a:rPr lang="en-US" altLang="zh-CN" sz="1800" b="0" i="1" smtClean="0">
                              <a:latin typeface="Cambria Math" panose="02040503050406030204" pitchFamily="18" charset="0"/>
                              <a:cs typeface="Arial" panose="020B0604020202020204" pitchFamily="34" charset="0"/>
                            </a:rPr>
                            <m:t>&lt;</m:t>
                          </m:r>
                          <m:r>
                            <a:rPr lang="en-US" altLang="zh-CN" sz="1800" b="0" i="1" smtClean="0">
                              <a:latin typeface="Cambria Math" panose="02040503050406030204" pitchFamily="18" charset="0"/>
                              <a:cs typeface="Arial" panose="020B0604020202020204" pitchFamily="34" charset="0"/>
                            </a:rPr>
                            <m:t>𝑝</m:t>
                          </m:r>
                        </m:e>
                        <m:e>
                          <m:sSub>
                            <m:sSubPr>
                              <m:ctrlPr>
                                <a:rPr lang="en-US" altLang="zh-CN" sz="1800" b="0" i="1" smtClean="0">
                                  <a:latin typeface="Cambria Math" panose="02040503050406030204" pitchFamily="18" charset="0"/>
                                  <a:cs typeface="Arial" panose="020B0604020202020204" pitchFamily="34" charset="0"/>
                                </a:rPr>
                              </m:ctrlPr>
                            </m:sSubPr>
                            <m:e>
                              <m:r>
                                <a:rPr lang="zh-CN" altLang="en-US" sz="1800" b="0" i="1" smtClean="0">
                                  <a:latin typeface="Cambria Math" panose="02040503050406030204" pitchFamily="18" charset="0"/>
                                  <a:cs typeface="Arial" panose="020B0604020202020204" pitchFamily="34" charset="0"/>
                                </a:rPr>
                                <m:t>𝛼</m:t>
                              </m:r>
                            </m:e>
                            <m:sub>
                              <m:r>
                                <a:rPr lang="en-US" altLang="zh-CN" sz="1800" b="0" i="1" smtClean="0">
                                  <a:latin typeface="Cambria Math" panose="02040503050406030204" pitchFamily="18" charset="0"/>
                                  <a:cs typeface="Arial" panose="020B0604020202020204" pitchFamily="34" charset="0"/>
                                </a:rPr>
                                <m:t>𝑖</m:t>
                              </m:r>
                            </m:sub>
                          </m:sSub>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≤0</m:t>
                          </m:r>
                        </m:e>
                      </m:d>
                      <m:m>
                        <m:mPr>
                          <m:mcs>
                            <m:mc>
                              <m:mcPr>
                                <m:count m:val="1"/>
                                <m:mcJc m:val="center"/>
                              </m:mcPr>
                            </m:mc>
                          </m:mcs>
                          <m:ctrlPr>
                            <a:rPr lang="en-US" altLang="zh-CN" sz="1800" b="0" i="1" smtClean="0">
                              <a:latin typeface="Cambria Math" panose="02040503050406030204" pitchFamily="18" charset="0"/>
                              <a:ea typeface="Cambria Math" panose="02040503050406030204" pitchFamily="18" charset="0"/>
                              <a:cs typeface="Arial" panose="020B0604020202020204" pitchFamily="34" charset="0"/>
                            </a:rPr>
                          </m:ctrlPr>
                        </m:mPr>
                        <m:mr>
                          <m:e>
                            <m:d>
                              <m:dPr>
                                <m:ctrlPr>
                                  <a:rPr lang="en-US" altLang="zh-CN" sz="1800" b="0" i="1" smtClean="0">
                                    <a:latin typeface="Cambria Math" panose="02040503050406030204" pitchFamily="18" charset="0"/>
                                    <a:ea typeface="Cambria Math" panose="02040503050406030204" pitchFamily="18" charset="0"/>
                                    <a:cs typeface="Arial" panose="020B0604020202020204" pitchFamily="34" charset="0"/>
                                  </a:rPr>
                                </m:ctrlPr>
                              </m:dPr>
                              <m:e>
                                <m:r>
                                  <m:rPr>
                                    <m:brk m:alnAt="7"/>
                                  </m:rP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𝑏</m:t>
                                </m:r>
                              </m:e>
                            </m:d>
                          </m:e>
                        </m:mr>
                        <m:mr>
                          <m:e>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m:t>
                            </m:r>
                          </m:e>
                        </m:mr>
                      </m:m>
                      <m:sSub>
                        <m:sSubPr>
                          <m:ctrlPr>
                            <a:rPr lang="en-US" altLang="zh-CN"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𝑁</m:t>
                          </m:r>
                        </m:e>
                        <m:sub>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𝑃</m:t>
                      </m:r>
                      <m:d>
                        <m:dPr>
                          <m:ctrlPr>
                            <a:rPr lang="en-US" altLang="zh-CN" sz="1800" b="0" i="1" smtClean="0">
                              <a:latin typeface="Cambria Math" panose="02040503050406030204" pitchFamily="18" charset="0"/>
                              <a:ea typeface="Cambria Math" panose="02040503050406030204" pitchFamily="18" charset="0"/>
                              <a:cs typeface="Arial" panose="020B0604020202020204" pitchFamily="34" charset="0"/>
                            </a:rPr>
                          </m:ctrlPr>
                        </m:dPr>
                        <m:e>
                          <m:sSub>
                            <m:sSubPr>
                              <m:ctrlPr>
                                <a:rPr lang="en-US" altLang="zh-CN"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𝑖</m:t>
                              </m:r>
                            </m:sub>
                          </m:sSub>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&lt;</m:t>
                          </m:r>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𝑝</m:t>
                          </m:r>
                        </m:e>
                        <m:e>
                          <m:sSub>
                            <m:sSubPr>
                              <m:ctrlPr>
                                <a:rPr lang="en-US" altLang="zh-CN"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zh-CN" altLang="en-US" sz="1800" b="0" i="1" smtClean="0">
                                  <a:latin typeface="Cambria Math" panose="02040503050406030204" pitchFamily="18" charset="0"/>
                                  <a:ea typeface="Cambria Math" panose="02040503050406030204" pitchFamily="18" charset="0"/>
                                  <a:cs typeface="Arial" panose="020B0604020202020204" pitchFamily="34" charset="0"/>
                                </a:rPr>
                                <m:t>𝛼</m:t>
                              </m:r>
                            </m:e>
                            <m:sub>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𝑖</m:t>
                              </m:r>
                            </m:sub>
                          </m:sSub>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=0</m:t>
                          </m:r>
                        </m:e>
                      </m:d>
                      <m:m>
                        <m:mPr>
                          <m:mcs>
                            <m:mc>
                              <m:mcPr>
                                <m:count m:val="1"/>
                                <m:mcJc m:val="center"/>
                              </m:mcPr>
                            </m:mc>
                          </m:mcs>
                          <m:ctrlPr>
                            <a:rPr lang="en-US" altLang="zh-CN" sz="1800" b="0" i="1" smtClean="0">
                              <a:latin typeface="Cambria Math" panose="02040503050406030204" pitchFamily="18" charset="0"/>
                              <a:ea typeface="Cambria Math" panose="02040503050406030204" pitchFamily="18" charset="0"/>
                              <a:cs typeface="Arial" panose="020B0604020202020204" pitchFamily="34" charset="0"/>
                            </a:rPr>
                          </m:ctrlPr>
                        </m:mPr>
                        <m:mr>
                          <m:e>
                            <m:d>
                              <m:dPr>
                                <m:ctrlPr>
                                  <a:rPr lang="en-US" altLang="zh-CN" sz="1800" b="0" i="1" smtClean="0">
                                    <a:latin typeface="Cambria Math" panose="02040503050406030204" pitchFamily="18" charset="0"/>
                                    <a:ea typeface="Cambria Math" panose="02040503050406030204" pitchFamily="18" charset="0"/>
                                    <a:cs typeface="Arial" panose="020B0604020202020204" pitchFamily="34" charset="0"/>
                                  </a:rPr>
                                </m:ctrlPr>
                              </m:dPr>
                              <m:e>
                                <m:r>
                                  <m:rPr>
                                    <m:brk m:alnAt="7"/>
                                  </m:rP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𝑐</m:t>
                                </m:r>
                              </m:e>
                            </m:d>
                          </m:e>
                        </m:mr>
                        <m:mr>
                          <m:e>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m:t>
                            </m:r>
                          </m:e>
                        </m:mr>
                      </m:m>
                      <m:sSub>
                        <m:sSubPr>
                          <m:ctrlPr>
                            <a:rPr lang="en-US" altLang="zh-CN"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𝑁</m:t>
                          </m:r>
                        </m:e>
                        <m:sub>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𝑝</m:t>
                      </m:r>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m:t>
                      </m:r>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𝑀𝑝</m:t>
                      </m:r>
                    </m:oMath>
                  </m:oMathPara>
                </a14:m>
                <a:endParaRPr lang="en-US" altLang="zh-CN" sz="1800" b="0" dirty="0">
                  <a:latin typeface="Arial" panose="020B0604020202020204" pitchFamily="34" charset="0"/>
                  <a:ea typeface="Cambria Math" panose="02040503050406030204" pitchFamily="18" charset="0"/>
                  <a:cs typeface="Arial" panose="020B0604020202020204" pitchFamily="34" charset="0"/>
                </a:endParaRPr>
              </a:p>
              <a:p>
                <a:pPr>
                  <a:lnSpc>
                    <a:spcPct val="150000"/>
                  </a:lnSpc>
                </a:pPr>
                <a:r>
                  <a:rPr lang="en-US" altLang="zh-CN" sz="2000" b="0" dirty="0">
                    <a:latin typeface="Arial" panose="020B0604020202020204" pitchFamily="34" charset="0"/>
                    <a:ea typeface="Cambria Math" panose="02040503050406030204" pitchFamily="18" charset="0"/>
                    <a:cs typeface="Arial" panose="020B0604020202020204" pitchFamily="34" charset="0"/>
                  </a:rPr>
                  <a:t>Holding the number of non-negative alphas constant, as the count of negative alphas increases, the critical value </a:t>
                </a:r>
                <a14:m>
                  <m:oMath xmlns:m="http://schemas.openxmlformats.org/officeDocument/2006/math">
                    <m:r>
                      <a:rPr lang="zh-CN" altLang="en-US" sz="2000" b="0" i="1" dirty="0" smtClean="0">
                        <a:latin typeface="Cambria Math" panose="02040503050406030204" pitchFamily="18" charset="0"/>
                        <a:ea typeface="Cambria Math" panose="02040503050406030204" pitchFamily="18" charset="0"/>
                        <a:cs typeface="Arial" panose="020B0604020202020204" pitchFamily="34" charset="0"/>
                      </a:rPr>
                      <m:t>𝜏</m:t>
                    </m:r>
                    <m:acc>
                      <m:accPr>
                        <m:chr m:val="̂"/>
                        <m:ctrlPr>
                          <a:rPr lang="zh-CN" altLang="en-US" sz="2000" b="0" i="1" dirty="0" smtClean="0">
                            <a:latin typeface="Cambria Math" panose="02040503050406030204" pitchFamily="18" charset="0"/>
                            <a:cs typeface="Arial" panose="020B0604020202020204" pitchFamily="34" charset="0"/>
                          </a:rPr>
                        </m:ctrlPr>
                      </m:accPr>
                      <m:e>
                        <m:r>
                          <a:rPr lang="en-US" altLang="zh-CN" sz="2000" b="0" i="1" dirty="0" smtClean="0">
                            <a:latin typeface="Cambria Math" panose="02040503050406030204" pitchFamily="18" charset="0"/>
                            <a:cs typeface="Arial" panose="020B0604020202020204" pitchFamily="34" charset="0"/>
                          </a:rPr>
                          <m:t>𝑘</m:t>
                        </m:r>
                      </m:e>
                    </m:acc>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𝑁</m:t>
                    </m:r>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 </m:t>
                    </m:r>
                  </m:oMath>
                </a14:m>
                <a:r>
                  <a:rPr lang="en-US" altLang="zh-CN" sz="2000" b="0" dirty="0">
                    <a:latin typeface="Arial" panose="020B0604020202020204" pitchFamily="34" charset="0"/>
                    <a:ea typeface="Cambria Math" panose="02040503050406030204" pitchFamily="18" charset="0"/>
                    <a:cs typeface="Arial" panose="020B0604020202020204" pitchFamily="34" charset="0"/>
                  </a:rPr>
                  <a:t>shrinks</a:t>
                </a:r>
              </a:p>
              <a:p>
                <a:pPr>
                  <a:lnSpc>
                    <a:spcPct val="150000"/>
                  </a:lnSpc>
                </a:pPr>
                <a:r>
                  <a:rPr lang="en-US" altLang="zh-CN" sz="2000" dirty="0">
                    <a:latin typeface="Arial" panose="020B0604020202020204" pitchFamily="34" charset="0"/>
                    <a:cs typeface="Arial" panose="020B0604020202020204" pitchFamily="34" charset="0"/>
                  </a:rPr>
                  <a:t>We tackle this problem by using a simple dimension reduction technique, the </a:t>
                </a:r>
                <a:r>
                  <a:rPr lang="en-US" altLang="zh-CN" sz="2000" dirty="0">
                    <a:solidFill>
                      <a:srgbClr val="FF0000"/>
                    </a:solidFill>
                    <a:latin typeface="Arial" panose="020B0604020202020204" pitchFamily="34" charset="0"/>
                    <a:cs typeface="Arial" panose="020B0604020202020204" pitchFamily="34" charset="0"/>
                  </a:rPr>
                  <a:t>screening method </a:t>
                </a:r>
                <a:r>
                  <a:rPr lang="en-US" altLang="zh-CN" sz="2000" dirty="0">
                    <a:latin typeface="Arial" panose="020B0604020202020204" pitchFamily="34" charset="0"/>
                    <a:cs typeface="Arial" panose="020B0604020202020204" pitchFamily="34" charset="0"/>
                  </a:rPr>
                  <a:t>in the context of testing for inequalities.</a:t>
                </a:r>
              </a:p>
              <a:p>
                <a:pPr>
                  <a:lnSpc>
                    <a:spcPct val="150000"/>
                  </a:lnSpc>
                </a:pPr>
                <a:r>
                  <a:rPr lang="en-US" altLang="zh-CN" sz="2000" dirty="0">
                    <a:latin typeface="Arial" panose="020B0604020202020204" pitchFamily="34" charset="0"/>
                    <a:cs typeface="Arial" panose="020B0604020202020204" pitchFamily="34" charset="0"/>
                  </a:rPr>
                  <a:t>The idea is that when some of the alphas are “overwhelmingly negative" their corresponding hypotheses could be simply eliminated from the set of candidate hypotheses</a:t>
                </a:r>
                <a:endParaRPr lang="pt-BR" altLang="zh-CN" sz="2000" dirty="0">
                  <a:latin typeface="Arial" panose="020B0604020202020204" pitchFamily="34" charset="0"/>
                  <a:cs typeface="Arial" panose="020B0604020202020204" pitchFamily="34" charset="0"/>
                </a:endParaRPr>
              </a:p>
            </p:txBody>
          </p:sp>
        </mc:Choice>
        <mc:Fallback xmlns="">
          <p:sp>
            <p:nvSpPr>
              <p:cNvPr id="8" name="内容占位符 2">
                <a:extLst>
                  <a:ext uri="{FF2B5EF4-FFF2-40B4-BE49-F238E27FC236}">
                    <a16:creationId xmlns:a16="http://schemas.microsoft.com/office/drawing/2014/main" id="{62BB2DDE-FA80-4CB0-8129-804C7171C4FD}"/>
                  </a:ext>
                </a:extLst>
              </p:cNvPr>
              <p:cNvSpPr>
                <a:spLocks noGrp="1" noRot="1" noChangeAspect="1" noMove="1" noResize="1" noEditPoints="1" noAdjustHandles="1" noChangeArrowheads="1" noChangeShapeType="1" noTextEdit="1"/>
              </p:cNvSpPr>
              <p:nvPr>
                <p:ph idx="1"/>
              </p:nvPr>
            </p:nvSpPr>
            <p:spPr>
              <a:xfrm>
                <a:off x="467360" y="1325562"/>
                <a:ext cx="8585200" cy="5395914"/>
              </a:xfrm>
              <a:blipFill>
                <a:blip r:embed="rId2"/>
                <a:stretch>
                  <a:fillRect l="-639" r="-1634"/>
                </a:stretch>
              </a:blipFill>
            </p:spPr>
            <p:txBody>
              <a:bodyPr/>
              <a:lstStyle/>
              <a:p>
                <a:r>
                  <a:rPr lang="zh-CN" altLang="en-US">
                    <a:noFill/>
                  </a:rPr>
                  <a:t> </a:t>
                </a:r>
              </a:p>
            </p:txBody>
          </p:sp>
        </mc:Fallback>
      </mc:AlternateContent>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
        <p:nvSpPr>
          <p:cNvPr id="3" name="文本框 2">
            <a:extLst>
              <a:ext uri="{FF2B5EF4-FFF2-40B4-BE49-F238E27FC236}">
                <a16:creationId xmlns:a16="http://schemas.microsoft.com/office/drawing/2014/main" id="{FBFB401D-0D3D-45FB-94C8-4E61BE139F86}"/>
              </a:ext>
            </a:extLst>
          </p:cNvPr>
          <p:cNvSpPr txBox="1"/>
          <p:nvPr/>
        </p:nvSpPr>
        <p:spPr>
          <a:xfrm>
            <a:off x="2316480" y="2326640"/>
            <a:ext cx="4277360" cy="680720"/>
          </a:xfrm>
          <a:prstGeom prst="rect">
            <a:avLst/>
          </a:prstGeom>
          <a:noFill/>
          <a:ln>
            <a:solidFill>
              <a:srgbClr val="FF0000"/>
            </a:solidFill>
          </a:ln>
        </p:spPr>
        <p:txBody>
          <a:bodyPr wrap="square" rtlCol="0">
            <a:spAutoFit/>
          </a:bodyPr>
          <a:lstStyle/>
          <a:p>
            <a:endParaRPr lang="zh-CN" altLang="en-US" dirty="0"/>
          </a:p>
        </p:txBody>
      </p:sp>
    </p:spTree>
    <p:extLst>
      <p:ext uri="{BB962C8B-B14F-4D97-AF65-F5344CB8AC3E}">
        <p14:creationId xmlns:p14="http://schemas.microsoft.com/office/powerpoint/2010/main" val="376983454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pt-BR" altLang="zh-CN" sz="4400" dirty="0">
                <a:latin typeface="Arial" panose="020B0604020202020204" pitchFamily="34" charset="0"/>
                <a:cs typeface="Arial" panose="020B0604020202020204" pitchFamily="34" charset="0"/>
              </a:rPr>
              <a:t>Alpha Screening</a:t>
            </a:r>
            <a:endParaRPr lang="en-US" altLang="zh-CN" dirty="0">
              <a:latin typeface="Arial" panose="020B0604020202020204" pitchFamily="34" charset="0"/>
              <a:cs typeface="Arial" panose="020B0604020202020204" pitchFamily="34" charset="0"/>
            </a:endParaRP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156</a:t>
            </a:fld>
            <a:endParaRPr lang="zh-CN" altLang="en-US"/>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0" y="1325562"/>
                <a:ext cx="8585200" cy="5395914"/>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Based on the above discussion, not surprisingly, the count of negative alphas adversely affects the power of the B-H procedure.</a:t>
                </a: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cs typeface="Arial" panose="020B0604020202020204" pitchFamily="34" charset="0"/>
                        </a:rPr>
                        <m:t>𝐹</m:t>
                      </m:r>
                      <m:d>
                        <m:dPr>
                          <m:ctrlPr>
                            <a:rPr lang="en-US" altLang="zh-CN" sz="1800" b="0" i="1" smtClean="0">
                              <a:latin typeface="Cambria Math" panose="02040503050406030204" pitchFamily="18" charset="0"/>
                              <a:cs typeface="Arial" panose="020B0604020202020204" pitchFamily="34" charset="0"/>
                            </a:rPr>
                          </m:ctrlPr>
                        </m:dPr>
                        <m:e>
                          <m:r>
                            <a:rPr lang="en-US" altLang="zh-CN" sz="1800" b="0" i="1" smtClean="0">
                              <a:latin typeface="Cambria Math" panose="02040503050406030204" pitchFamily="18" charset="0"/>
                              <a:cs typeface="Arial" panose="020B0604020202020204" pitchFamily="34" charset="0"/>
                            </a:rPr>
                            <m:t>𝑝</m:t>
                          </m:r>
                        </m:e>
                      </m:d>
                      <m:m>
                        <m:mPr>
                          <m:mcs>
                            <m:mc>
                              <m:mcPr>
                                <m:count m:val="1"/>
                                <m:mcJc m:val="center"/>
                              </m:mcPr>
                            </m:mc>
                          </m:mcs>
                          <m:ctrlPr>
                            <a:rPr lang="en-US" altLang="zh-CN" sz="1800" b="0" i="1" smtClean="0">
                              <a:latin typeface="Cambria Math" panose="02040503050406030204" pitchFamily="18" charset="0"/>
                              <a:cs typeface="Arial" panose="020B0604020202020204" pitchFamily="34" charset="0"/>
                            </a:rPr>
                          </m:ctrlPr>
                        </m:mPr>
                        <m:mr>
                          <m:e>
                            <m:d>
                              <m:dPr>
                                <m:ctrlPr>
                                  <a:rPr lang="en-US" altLang="zh-CN" sz="1800" b="0" i="1" smtClean="0">
                                    <a:latin typeface="Cambria Math" panose="02040503050406030204" pitchFamily="18" charset="0"/>
                                    <a:cs typeface="Arial" panose="020B0604020202020204" pitchFamily="34" charset="0"/>
                                  </a:rPr>
                                </m:ctrlPr>
                              </m:dPr>
                              <m:e>
                                <m:r>
                                  <m:rPr>
                                    <m:brk m:alnAt="7"/>
                                  </m:rPr>
                                  <a:rPr lang="en-US" altLang="zh-CN" sz="1800" b="0" i="1" smtClean="0">
                                    <a:latin typeface="Cambria Math" panose="02040503050406030204" pitchFamily="18" charset="0"/>
                                    <a:cs typeface="Arial" panose="020B0604020202020204" pitchFamily="34" charset="0"/>
                                  </a:rPr>
                                  <m:t>𝑎</m:t>
                                </m:r>
                              </m:e>
                            </m:d>
                          </m:e>
                        </m:mr>
                        <m:mr>
                          <m:e>
                            <m:r>
                              <a:rPr lang="en-US" altLang="zh-CN" sz="1800" i="1">
                                <a:latin typeface="Cambria Math" panose="02040503050406030204" pitchFamily="18" charset="0"/>
                                <a:ea typeface="Cambria Math" panose="02040503050406030204" pitchFamily="18" charset="0"/>
                                <a:cs typeface="Arial" panose="020B0604020202020204" pitchFamily="34" charset="0"/>
                              </a:rPr>
                              <m:t>≈</m:t>
                            </m:r>
                          </m:e>
                        </m:mr>
                      </m:m>
                      <m:sSub>
                        <m:sSubPr>
                          <m:ctrlPr>
                            <a:rPr lang="en-US" altLang="zh-CN" sz="1800" b="0" i="1" smtClean="0">
                              <a:latin typeface="Cambria Math" panose="02040503050406030204" pitchFamily="18" charset="0"/>
                              <a:cs typeface="Arial" panose="020B0604020202020204" pitchFamily="34" charset="0"/>
                            </a:rPr>
                          </m:ctrlPr>
                        </m:sSubPr>
                        <m:e>
                          <m:r>
                            <a:rPr lang="en-US" altLang="zh-CN" sz="1800" b="0" i="1" smtClean="0">
                              <a:latin typeface="Cambria Math" panose="02040503050406030204" pitchFamily="18" charset="0"/>
                              <a:cs typeface="Arial" panose="020B0604020202020204" pitchFamily="34" charset="0"/>
                            </a:rPr>
                            <m:t>𝑁</m:t>
                          </m:r>
                        </m:e>
                        <m:sub>
                          <m:r>
                            <a:rPr lang="en-US" altLang="zh-CN" sz="1800" b="0" i="1" smtClean="0">
                              <a:latin typeface="Cambria Math" panose="02040503050406030204" pitchFamily="18" charset="0"/>
                              <a:cs typeface="Arial" panose="020B0604020202020204" pitchFamily="34" charset="0"/>
                            </a:rPr>
                            <m:t>0</m:t>
                          </m:r>
                        </m:sub>
                      </m:sSub>
                      <m:r>
                        <a:rPr lang="en-US" altLang="zh-CN" sz="1800" b="0" i="1" smtClean="0">
                          <a:latin typeface="Cambria Math" panose="02040503050406030204" pitchFamily="18" charset="0"/>
                          <a:cs typeface="Arial" panose="020B0604020202020204" pitchFamily="34" charset="0"/>
                        </a:rPr>
                        <m:t>𝑃</m:t>
                      </m:r>
                      <m:d>
                        <m:dPr>
                          <m:ctrlPr>
                            <a:rPr lang="en-US" altLang="zh-CN" sz="1800" b="0" i="1" smtClean="0">
                              <a:latin typeface="Cambria Math" panose="02040503050406030204" pitchFamily="18" charset="0"/>
                              <a:cs typeface="Arial" panose="020B0604020202020204" pitchFamily="34" charset="0"/>
                            </a:rPr>
                          </m:ctrlPr>
                        </m:dPr>
                        <m:e>
                          <m:sSub>
                            <m:sSubPr>
                              <m:ctrlPr>
                                <a:rPr lang="en-US" altLang="zh-CN" sz="1800" b="0" i="1" smtClean="0">
                                  <a:latin typeface="Cambria Math" panose="02040503050406030204" pitchFamily="18" charset="0"/>
                                  <a:cs typeface="Arial" panose="020B0604020202020204" pitchFamily="34" charset="0"/>
                                </a:rPr>
                              </m:ctrlPr>
                            </m:sSubPr>
                            <m:e>
                              <m:r>
                                <a:rPr lang="en-US" altLang="zh-CN" sz="1800" b="0" i="1" smtClean="0">
                                  <a:latin typeface="Cambria Math" panose="02040503050406030204" pitchFamily="18" charset="0"/>
                                  <a:cs typeface="Arial" panose="020B0604020202020204" pitchFamily="34" charset="0"/>
                                </a:rPr>
                                <m:t>𝑝</m:t>
                              </m:r>
                            </m:e>
                            <m:sub>
                              <m:r>
                                <a:rPr lang="en-US" altLang="zh-CN" sz="1800" b="0" i="1" smtClean="0">
                                  <a:latin typeface="Cambria Math" panose="02040503050406030204" pitchFamily="18" charset="0"/>
                                  <a:cs typeface="Arial" panose="020B0604020202020204" pitchFamily="34" charset="0"/>
                                </a:rPr>
                                <m:t>𝑖</m:t>
                              </m:r>
                            </m:sub>
                          </m:sSub>
                          <m:r>
                            <a:rPr lang="en-US" altLang="zh-CN" sz="1800" b="0" i="1" smtClean="0">
                              <a:latin typeface="Cambria Math" panose="02040503050406030204" pitchFamily="18" charset="0"/>
                              <a:cs typeface="Arial" panose="020B0604020202020204" pitchFamily="34" charset="0"/>
                            </a:rPr>
                            <m:t>&lt;</m:t>
                          </m:r>
                          <m:r>
                            <a:rPr lang="en-US" altLang="zh-CN" sz="1800" b="0" i="1" smtClean="0">
                              <a:latin typeface="Cambria Math" panose="02040503050406030204" pitchFamily="18" charset="0"/>
                              <a:cs typeface="Arial" panose="020B0604020202020204" pitchFamily="34" charset="0"/>
                            </a:rPr>
                            <m:t>𝑝</m:t>
                          </m:r>
                        </m:e>
                        <m:e>
                          <m:sSub>
                            <m:sSubPr>
                              <m:ctrlPr>
                                <a:rPr lang="en-US" altLang="zh-CN" sz="1800" b="0" i="1" smtClean="0">
                                  <a:latin typeface="Cambria Math" panose="02040503050406030204" pitchFamily="18" charset="0"/>
                                  <a:cs typeface="Arial" panose="020B0604020202020204" pitchFamily="34" charset="0"/>
                                </a:rPr>
                              </m:ctrlPr>
                            </m:sSubPr>
                            <m:e>
                              <m:r>
                                <a:rPr lang="zh-CN" altLang="en-US" sz="1800" b="0" i="1" smtClean="0">
                                  <a:latin typeface="Cambria Math" panose="02040503050406030204" pitchFamily="18" charset="0"/>
                                  <a:cs typeface="Arial" panose="020B0604020202020204" pitchFamily="34" charset="0"/>
                                </a:rPr>
                                <m:t>𝛼</m:t>
                              </m:r>
                            </m:e>
                            <m:sub>
                              <m:r>
                                <a:rPr lang="en-US" altLang="zh-CN" sz="1800" b="0" i="1" smtClean="0">
                                  <a:latin typeface="Cambria Math" panose="02040503050406030204" pitchFamily="18" charset="0"/>
                                  <a:cs typeface="Arial" panose="020B0604020202020204" pitchFamily="34" charset="0"/>
                                </a:rPr>
                                <m:t>𝑖</m:t>
                              </m:r>
                            </m:sub>
                          </m:sSub>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≤0</m:t>
                          </m:r>
                        </m:e>
                      </m:d>
                      <m:m>
                        <m:mPr>
                          <m:mcs>
                            <m:mc>
                              <m:mcPr>
                                <m:count m:val="1"/>
                                <m:mcJc m:val="center"/>
                              </m:mcPr>
                            </m:mc>
                          </m:mcs>
                          <m:ctrlPr>
                            <a:rPr lang="en-US" altLang="zh-CN" sz="1800" b="0" i="1" smtClean="0">
                              <a:latin typeface="Cambria Math" panose="02040503050406030204" pitchFamily="18" charset="0"/>
                              <a:ea typeface="Cambria Math" panose="02040503050406030204" pitchFamily="18" charset="0"/>
                              <a:cs typeface="Arial" panose="020B0604020202020204" pitchFamily="34" charset="0"/>
                            </a:rPr>
                          </m:ctrlPr>
                        </m:mPr>
                        <m:mr>
                          <m:e>
                            <m:d>
                              <m:dPr>
                                <m:ctrlPr>
                                  <a:rPr lang="en-US" altLang="zh-CN" sz="1800" b="0" i="1" smtClean="0">
                                    <a:latin typeface="Cambria Math" panose="02040503050406030204" pitchFamily="18" charset="0"/>
                                    <a:ea typeface="Cambria Math" panose="02040503050406030204" pitchFamily="18" charset="0"/>
                                    <a:cs typeface="Arial" panose="020B0604020202020204" pitchFamily="34" charset="0"/>
                                  </a:rPr>
                                </m:ctrlPr>
                              </m:dPr>
                              <m:e>
                                <m:r>
                                  <m:rPr>
                                    <m:brk m:alnAt="7"/>
                                  </m:rP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𝑏</m:t>
                                </m:r>
                              </m:e>
                            </m:d>
                          </m:e>
                        </m:mr>
                        <m:mr>
                          <m:e>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m:t>
                            </m:r>
                          </m:e>
                        </m:mr>
                      </m:m>
                      <m:sSub>
                        <m:sSubPr>
                          <m:ctrlPr>
                            <a:rPr lang="en-US" altLang="zh-CN"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𝑁</m:t>
                          </m:r>
                        </m:e>
                        <m:sub>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𝑃</m:t>
                      </m:r>
                      <m:d>
                        <m:dPr>
                          <m:ctrlPr>
                            <a:rPr lang="en-US" altLang="zh-CN" sz="1800" b="0" i="1" smtClean="0">
                              <a:latin typeface="Cambria Math" panose="02040503050406030204" pitchFamily="18" charset="0"/>
                              <a:ea typeface="Cambria Math" panose="02040503050406030204" pitchFamily="18" charset="0"/>
                              <a:cs typeface="Arial" panose="020B0604020202020204" pitchFamily="34" charset="0"/>
                            </a:rPr>
                          </m:ctrlPr>
                        </m:dPr>
                        <m:e>
                          <m:sSub>
                            <m:sSubPr>
                              <m:ctrlPr>
                                <a:rPr lang="en-US" altLang="zh-CN"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𝑖</m:t>
                              </m:r>
                            </m:sub>
                          </m:sSub>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&lt;</m:t>
                          </m:r>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𝑝</m:t>
                          </m:r>
                        </m:e>
                        <m:e>
                          <m:sSub>
                            <m:sSubPr>
                              <m:ctrlPr>
                                <a:rPr lang="en-US" altLang="zh-CN"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zh-CN" altLang="en-US" sz="1800" b="0" i="1" smtClean="0">
                                  <a:latin typeface="Cambria Math" panose="02040503050406030204" pitchFamily="18" charset="0"/>
                                  <a:ea typeface="Cambria Math" panose="02040503050406030204" pitchFamily="18" charset="0"/>
                                  <a:cs typeface="Arial" panose="020B0604020202020204" pitchFamily="34" charset="0"/>
                                </a:rPr>
                                <m:t>𝛼</m:t>
                              </m:r>
                            </m:e>
                            <m:sub>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𝑖</m:t>
                              </m:r>
                            </m:sub>
                          </m:sSub>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=0</m:t>
                          </m:r>
                        </m:e>
                      </m:d>
                      <m:m>
                        <m:mPr>
                          <m:mcs>
                            <m:mc>
                              <m:mcPr>
                                <m:count m:val="1"/>
                                <m:mcJc m:val="center"/>
                              </m:mcPr>
                            </m:mc>
                          </m:mcs>
                          <m:ctrlPr>
                            <a:rPr lang="en-US" altLang="zh-CN" sz="1800" b="0" i="1" smtClean="0">
                              <a:latin typeface="Cambria Math" panose="02040503050406030204" pitchFamily="18" charset="0"/>
                              <a:ea typeface="Cambria Math" panose="02040503050406030204" pitchFamily="18" charset="0"/>
                              <a:cs typeface="Arial" panose="020B0604020202020204" pitchFamily="34" charset="0"/>
                            </a:rPr>
                          </m:ctrlPr>
                        </m:mPr>
                        <m:mr>
                          <m:e>
                            <m:d>
                              <m:dPr>
                                <m:ctrlPr>
                                  <a:rPr lang="en-US" altLang="zh-CN" sz="1800" b="0" i="1" smtClean="0">
                                    <a:latin typeface="Cambria Math" panose="02040503050406030204" pitchFamily="18" charset="0"/>
                                    <a:ea typeface="Cambria Math" panose="02040503050406030204" pitchFamily="18" charset="0"/>
                                    <a:cs typeface="Arial" panose="020B0604020202020204" pitchFamily="34" charset="0"/>
                                  </a:rPr>
                                </m:ctrlPr>
                              </m:dPr>
                              <m:e>
                                <m:r>
                                  <m:rPr>
                                    <m:brk m:alnAt="7"/>
                                  </m:rP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𝑐</m:t>
                                </m:r>
                              </m:e>
                            </m:d>
                          </m:e>
                        </m:mr>
                        <m:mr>
                          <m:e>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m:t>
                            </m:r>
                          </m:e>
                        </m:mr>
                      </m:m>
                      <m:sSub>
                        <m:sSubPr>
                          <m:ctrlPr>
                            <a:rPr lang="en-US" altLang="zh-CN"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𝑁</m:t>
                          </m:r>
                        </m:e>
                        <m:sub>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𝑝</m:t>
                      </m:r>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m:t>
                      </m:r>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𝑀𝑝</m:t>
                      </m:r>
                    </m:oMath>
                  </m:oMathPara>
                </a14:m>
                <a:endParaRPr lang="en-US" altLang="zh-CN" sz="1800" b="0" dirty="0">
                  <a:latin typeface="Arial" panose="020B0604020202020204" pitchFamily="34" charset="0"/>
                  <a:ea typeface="Cambria Math" panose="02040503050406030204" pitchFamily="18" charset="0"/>
                  <a:cs typeface="Arial" panose="020B0604020202020204" pitchFamily="34" charset="0"/>
                </a:endParaRPr>
              </a:p>
              <a:p>
                <a:pPr>
                  <a:lnSpc>
                    <a:spcPct val="150000"/>
                  </a:lnSpc>
                </a:pPr>
                <a:r>
                  <a:rPr lang="en-US" altLang="zh-CN" sz="2000" b="0" dirty="0">
                    <a:latin typeface="Arial" panose="020B0604020202020204" pitchFamily="34" charset="0"/>
                    <a:ea typeface="Cambria Math" panose="02040503050406030204" pitchFamily="18" charset="0"/>
                    <a:cs typeface="Arial" panose="020B0604020202020204" pitchFamily="34" charset="0"/>
                  </a:rPr>
                  <a:t>Holding the number of non-negative alphas constant, as the count of negative alphas increases, the critical value </a:t>
                </a:r>
                <a14:m>
                  <m:oMath xmlns:m="http://schemas.openxmlformats.org/officeDocument/2006/math">
                    <m:r>
                      <a:rPr lang="zh-CN" altLang="en-US" sz="2000" b="0" i="1" dirty="0" smtClean="0">
                        <a:latin typeface="Cambria Math" panose="02040503050406030204" pitchFamily="18" charset="0"/>
                        <a:ea typeface="Cambria Math" panose="02040503050406030204" pitchFamily="18" charset="0"/>
                        <a:cs typeface="Arial" panose="020B0604020202020204" pitchFamily="34" charset="0"/>
                      </a:rPr>
                      <m:t>𝜏</m:t>
                    </m:r>
                    <m:acc>
                      <m:accPr>
                        <m:chr m:val="̂"/>
                        <m:ctrlPr>
                          <a:rPr lang="zh-CN" altLang="en-US" sz="2000" b="0" i="1" dirty="0" smtClean="0">
                            <a:latin typeface="Cambria Math" panose="02040503050406030204" pitchFamily="18" charset="0"/>
                            <a:cs typeface="Arial" panose="020B0604020202020204" pitchFamily="34" charset="0"/>
                          </a:rPr>
                        </m:ctrlPr>
                      </m:accPr>
                      <m:e>
                        <m:r>
                          <a:rPr lang="en-US" altLang="zh-CN" sz="2000" b="0" i="1" dirty="0" smtClean="0">
                            <a:latin typeface="Cambria Math" panose="02040503050406030204" pitchFamily="18" charset="0"/>
                            <a:cs typeface="Arial" panose="020B0604020202020204" pitchFamily="34" charset="0"/>
                          </a:rPr>
                          <m:t>𝑘</m:t>
                        </m:r>
                      </m:e>
                    </m:acc>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𝑁</m:t>
                    </m:r>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 </m:t>
                    </m:r>
                  </m:oMath>
                </a14:m>
                <a:r>
                  <a:rPr lang="en-US" altLang="zh-CN" sz="2000" b="0" dirty="0">
                    <a:latin typeface="Arial" panose="020B0604020202020204" pitchFamily="34" charset="0"/>
                    <a:ea typeface="Cambria Math" panose="02040503050406030204" pitchFamily="18" charset="0"/>
                    <a:cs typeface="Arial" panose="020B0604020202020204" pitchFamily="34" charset="0"/>
                  </a:rPr>
                  <a:t>shrinks</a:t>
                </a:r>
              </a:p>
              <a:p>
                <a:pPr>
                  <a:lnSpc>
                    <a:spcPct val="150000"/>
                  </a:lnSpc>
                </a:pPr>
                <a:r>
                  <a:rPr lang="en-US" altLang="zh-CN" sz="2000" dirty="0">
                    <a:latin typeface="Arial" panose="020B0604020202020204" pitchFamily="34" charset="0"/>
                    <a:cs typeface="Arial" panose="020B0604020202020204" pitchFamily="34" charset="0"/>
                  </a:rPr>
                  <a:t>We tackle this problem by using a simple dimension reduction technique, the </a:t>
                </a:r>
                <a:r>
                  <a:rPr lang="en-US" altLang="zh-CN" sz="2000" dirty="0">
                    <a:solidFill>
                      <a:srgbClr val="FF0000"/>
                    </a:solidFill>
                    <a:latin typeface="Arial" panose="020B0604020202020204" pitchFamily="34" charset="0"/>
                    <a:cs typeface="Arial" panose="020B0604020202020204" pitchFamily="34" charset="0"/>
                  </a:rPr>
                  <a:t>screening method </a:t>
                </a:r>
                <a:r>
                  <a:rPr lang="en-US" altLang="zh-CN" sz="2000" dirty="0">
                    <a:latin typeface="Arial" panose="020B0604020202020204" pitchFamily="34" charset="0"/>
                    <a:cs typeface="Arial" panose="020B0604020202020204" pitchFamily="34" charset="0"/>
                  </a:rPr>
                  <a:t>in the context of testing for inequalities.</a:t>
                </a:r>
              </a:p>
            </p:txBody>
          </p:sp>
        </mc:Choice>
        <mc:Fallback xmlns="">
          <p:sp>
            <p:nvSpPr>
              <p:cNvPr id="8" name="内容占位符 2">
                <a:extLst>
                  <a:ext uri="{FF2B5EF4-FFF2-40B4-BE49-F238E27FC236}">
                    <a16:creationId xmlns:a16="http://schemas.microsoft.com/office/drawing/2014/main" id="{62BB2DDE-FA80-4CB0-8129-804C7171C4FD}"/>
                  </a:ext>
                </a:extLst>
              </p:cNvPr>
              <p:cNvSpPr>
                <a:spLocks noGrp="1" noRot="1" noChangeAspect="1" noMove="1" noResize="1" noEditPoints="1" noAdjustHandles="1" noChangeArrowheads="1" noChangeShapeType="1" noTextEdit="1"/>
              </p:cNvSpPr>
              <p:nvPr>
                <p:ph idx="1"/>
              </p:nvPr>
            </p:nvSpPr>
            <p:spPr>
              <a:xfrm>
                <a:off x="467360" y="1325562"/>
                <a:ext cx="8585200" cy="5395914"/>
              </a:xfrm>
              <a:blipFill>
                <a:blip r:embed="rId2"/>
                <a:stretch>
                  <a:fillRect l="-639" r="-1634"/>
                </a:stretch>
              </a:blipFill>
            </p:spPr>
            <p:txBody>
              <a:bodyPr/>
              <a:lstStyle/>
              <a:p>
                <a:r>
                  <a:rPr lang="zh-CN" altLang="en-US">
                    <a:noFill/>
                  </a:rPr>
                  <a:t> </a:t>
                </a:r>
              </a:p>
            </p:txBody>
          </p:sp>
        </mc:Fallback>
      </mc:AlternateContent>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
        <p:nvSpPr>
          <p:cNvPr id="3" name="文本框 2">
            <a:extLst>
              <a:ext uri="{FF2B5EF4-FFF2-40B4-BE49-F238E27FC236}">
                <a16:creationId xmlns:a16="http://schemas.microsoft.com/office/drawing/2014/main" id="{FBFB401D-0D3D-45FB-94C8-4E61BE139F86}"/>
              </a:ext>
            </a:extLst>
          </p:cNvPr>
          <p:cNvSpPr txBox="1"/>
          <p:nvPr/>
        </p:nvSpPr>
        <p:spPr>
          <a:xfrm>
            <a:off x="2316480" y="2326640"/>
            <a:ext cx="4277360" cy="680720"/>
          </a:xfrm>
          <a:prstGeom prst="rect">
            <a:avLst/>
          </a:prstGeom>
          <a:noFill/>
          <a:ln>
            <a:solidFill>
              <a:srgbClr val="FF0000"/>
            </a:solidFill>
          </a:ln>
        </p:spPr>
        <p:txBody>
          <a:bodyPr wrap="square" rtlCol="0">
            <a:spAutoFit/>
          </a:bodyPr>
          <a:lstStyle/>
          <a:p>
            <a:endParaRPr lang="zh-CN" altLang="en-US" dirty="0"/>
          </a:p>
        </p:txBody>
      </p:sp>
    </p:spTree>
    <p:extLst>
      <p:ext uri="{BB962C8B-B14F-4D97-AF65-F5344CB8AC3E}">
        <p14:creationId xmlns:p14="http://schemas.microsoft.com/office/powerpoint/2010/main" val="102923775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pt-BR" altLang="zh-CN" sz="4400" dirty="0">
                <a:latin typeface="Arial" panose="020B0604020202020204" pitchFamily="34" charset="0"/>
                <a:cs typeface="Arial" panose="020B0604020202020204" pitchFamily="34" charset="0"/>
              </a:rPr>
              <a:t>Alpha Screening</a:t>
            </a:r>
            <a:endParaRPr lang="en-US" altLang="zh-CN" dirty="0">
              <a:latin typeface="Arial" panose="020B0604020202020204" pitchFamily="34" charset="0"/>
              <a:cs typeface="Arial" panose="020B0604020202020204" pitchFamily="34" charset="0"/>
            </a:endParaRP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157</a:t>
            </a:fld>
            <a:endParaRPr lang="zh-CN" altLang="en-US"/>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0" y="1325562"/>
                <a:ext cx="8585200" cy="5395914"/>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The idea is that when some of the alphas are “overwhelmingly negative" their corresponding hypotheses could be simply </a:t>
                </a:r>
                <a:r>
                  <a:rPr lang="en-US" altLang="zh-CN" sz="2000" dirty="0">
                    <a:solidFill>
                      <a:srgbClr val="FF0000"/>
                    </a:solidFill>
                    <a:latin typeface="Arial" panose="020B0604020202020204" pitchFamily="34" charset="0"/>
                    <a:cs typeface="Arial" panose="020B0604020202020204" pitchFamily="34" charset="0"/>
                  </a:rPr>
                  <a:t>eliminated</a:t>
                </a:r>
                <a:r>
                  <a:rPr lang="en-US" altLang="zh-CN" sz="2000" dirty="0">
                    <a:latin typeface="Arial" panose="020B0604020202020204" pitchFamily="34" charset="0"/>
                    <a:cs typeface="Arial" panose="020B0604020202020204" pitchFamily="34" charset="0"/>
                  </a:rPr>
                  <a:t> from the set of candidate hypotheses.</a:t>
                </a:r>
              </a:p>
              <a:p>
                <a:pPr>
                  <a:lnSpc>
                    <a:spcPct val="150000"/>
                  </a:lnSpc>
                </a:pPr>
                <a:r>
                  <a:rPr lang="en-US" altLang="zh-CN" sz="2000" dirty="0">
                    <a:latin typeface="Arial" panose="020B0604020202020204" pitchFamily="34" charset="0"/>
                    <a:cs typeface="Arial" panose="020B0604020202020204" pitchFamily="34" charset="0"/>
                  </a:rPr>
                  <a:t>This would reduce the total count of hypotheses and thereby improve the power of FDR control. Based on this idea, we propose to reduce the set of funds to</a:t>
                </a:r>
              </a:p>
              <a:p>
                <a:pPr marL="0" indent="0">
                  <a:lnSpc>
                    <a:spcPct val="100000"/>
                  </a:lnSpc>
                  <a:spcBef>
                    <a:spcPts val="0"/>
                  </a:spcBef>
                  <a:buNone/>
                </a:pPr>
                <a14:m>
                  <m:oMathPara xmlns:m="http://schemas.openxmlformats.org/officeDocument/2006/math">
                    <m:oMathParaPr>
                      <m:jc m:val="centerGroup"/>
                    </m:oMathParaPr>
                    <m:oMath xmlns:m="http://schemas.openxmlformats.org/officeDocument/2006/math">
                      <m:acc>
                        <m:accPr>
                          <m:chr m:val="̂"/>
                          <m:ctrlPr>
                            <a:rPr lang="en-US" altLang="zh-CN" sz="2000" i="1" smtClean="0">
                              <a:latin typeface="Cambria Math" panose="02040503050406030204" pitchFamily="18" charset="0"/>
                              <a:cs typeface="Arial" panose="020B0604020202020204" pitchFamily="34" charset="0"/>
                            </a:rPr>
                          </m:ctrlPr>
                        </m:accPr>
                        <m:e>
                          <m:r>
                            <a:rPr lang="en-US" altLang="zh-CN" sz="2000" b="0" i="1" smtClean="0">
                              <a:latin typeface="Cambria Math" panose="02040503050406030204" pitchFamily="18" charset="0"/>
                              <a:cs typeface="Arial" panose="020B0604020202020204" pitchFamily="34" charset="0"/>
                            </a:rPr>
                            <m:t>𝐼</m:t>
                          </m:r>
                        </m:e>
                      </m:acc>
                      <m:r>
                        <a:rPr lang="en-US" altLang="zh-CN" sz="2000" b="0" i="1" smtClean="0">
                          <a:latin typeface="Cambria Math" panose="02040503050406030204" pitchFamily="18" charset="0"/>
                          <a:cs typeface="Arial" panose="020B0604020202020204" pitchFamily="34" charset="0"/>
                        </a:rPr>
                        <m:t>=</m:t>
                      </m:r>
                      <m:d>
                        <m:dPr>
                          <m:begChr m:val="{"/>
                          <m:endChr m:val="}"/>
                          <m:ctrlPr>
                            <a:rPr lang="en-US" altLang="zh-CN" sz="2000" b="0" i="1" smtClean="0">
                              <a:latin typeface="Cambria Math" panose="02040503050406030204" pitchFamily="18" charset="0"/>
                              <a:cs typeface="Arial" panose="020B0604020202020204" pitchFamily="34" charset="0"/>
                            </a:rPr>
                          </m:ctrlPr>
                        </m:dPr>
                        <m:e>
                          <m:r>
                            <a:rPr lang="en-US" altLang="zh-CN" sz="2000" b="0" i="1" smtClean="0">
                              <a:latin typeface="Cambria Math" panose="02040503050406030204" pitchFamily="18" charset="0"/>
                              <a:cs typeface="Arial" panose="020B0604020202020204" pitchFamily="34" charset="0"/>
                            </a:rPr>
                            <m:t>𝑖</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𝑁</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𝑡</m:t>
                              </m:r>
                            </m:e>
                            <m: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𝑖</m:t>
                              </m:r>
                            </m:sub>
                          </m:s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&gt;</m:t>
                          </m:r>
                          <m:r>
                            <m:rPr>
                              <m:sty m:val="p"/>
                            </m:rPr>
                            <a:rPr lang="en-US" altLang="zh-CN" sz="2000" b="0" i="0" smtClean="0">
                              <a:latin typeface="Cambria Math" panose="02040503050406030204" pitchFamily="18" charset="0"/>
                              <a:ea typeface="Cambria Math" panose="02040503050406030204" pitchFamily="18" charset="0"/>
                              <a:cs typeface="Arial" panose="020B0604020202020204" pitchFamily="34" charset="0"/>
                            </a:rPr>
                            <m:t>log</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altLang="zh-CN" sz="2000" b="0" i="0" smtClean="0">
                              <a:latin typeface="Cambria Math" panose="02040503050406030204" pitchFamily="18" charset="0"/>
                              <a:ea typeface="Cambria Math" panose="02040503050406030204" pitchFamily="18" charset="0"/>
                              <a:cs typeface="Arial" panose="020B0604020202020204" pitchFamily="34" charset="0"/>
                            </a:rPr>
                            <m:t>log</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𝑇</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rad>
                            <m:radPr>
                              <m:degHide m:val="on"/>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radPr>
                            <m:deg/>
                            <m:e>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𝑙𝑜𝑔𝑁</m:t>
                              </m:r>
                            </m:e>
                          </m:rad>
                        </m:e>
                      </m:d>
                    </m:oMath>
                  </m:oMathPara>
                </a14:m>
                <a:endParaRPr lang="en-US" altLang="zh-CN" sz="2000" dirty="0">
                  <a:latin typeface="Arial" panose="020B0604020202020204" pitchFamily="34" charset="0"/>
                  <a:cs typeface="Arial" panose="020B0604020202020204" pitchFamily="34" charset="0"/>
                </a:endParaRPr>
              </a:p>
              <a:p>
                <a:pPr>
                  <a:lnSpc>
                    <a:spcPct val="150000"/>
                  </a:lnSpc>
                </a:pPr>
                <a:r>
                  <a:rPr lang="en-US" altLang="zh-CN" sz="2000" dirty="0">
                    <a:latin typeface="Arial" panose="020B0604020202020204" pitchFamily="34" charset="0"/>
                    <a:cs typeface="Arial" panose="020B0604020202020204" pitchFamily="34" charset="0"/>
                  </a:rPr>
                  <a:t>Where the threshold depends on the sample size and the cross-sectional dimension. We thereby can safely consider a smaller set of funds</a:t>
                </a:r>
                <a:r>
                  <a:rPr lang="en-US" altLang="zh-CN" sz="2000" dirty="0">
                    <a:cs typeface="Arial" panose="020B0604020202020204" pitchFamily="34" charset="0"/>
                  </a:rPr>
                  <a:t> </a:t>
                </a:r>
                <a14:m>
                  <m:oMath xmlns:m="http://schemas.openxmlformats.org/officeDocument/2006/math">
                    <m:acc>
                      <m:accPr>
                        <m:chr m:val="̂"/>
                        <m:ctrlPr>
                          <a:rPr lang="en-US" altLang="zh-CN" sz="2000" i="1">
                            <a:latin typeface="Cambria Math" panose="02040503050406030204" pitchFamily="18" charset="0"/>
                            <a:cs typeface="Arial" panose="020B0604020202020204" pitchFamily="34" charset="0"/>
                          </a:rPr>
                        </m:ctrlPr>
                      </m:accPr>
                      <m:e>
                        <m:r>
                          <a:rPr lang="en-US" altLang="zh-CN" sz="2000" i="1">
                            <a:latin typeface="Cambria Math" panose="02040503050406030204" pitchFamily="18" charset="0"/>
                            <a:cs typeface="Arial" panose="020B0604020202020204" pitchFamily="34" charset="0"/>
                          </a:rPr>
                          <m:t>𝐼</m:t>
                        </m:r>
                      </m:e>
                    </m:acc>
                    <m:r>
                      <a:rPr lang="en-US" altLang="zh-CN" sz="2000" i="1">
                        <a:latin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cs typeface="Arial" panose="020B0604020202020204" pitchFamily="34" charset="0"/>
                  </a:rPr>
                  <a:t>for FDR control.</a:t>
                </a:r>
              </a:p>
              <a:p>
                <a:pPr>
                  <a:lnSpc>
                    <a:spcPct val="150000"/>
                  </a:lnSpc>
                </a:pPr>
                <a:endParaRPr lang="en-US" altLang="zh-CN" sz="2000" dirty="0">
                  <a:latin typeface="Arial" panose="020B0604020202020204" pitchFamily="34" charset="0"/>
                  <a:cs typeface="Arial" panose="020B0604020202020204" pitchFamily="34" charset="0"/>
                </a:endParaRPr>
              </a:p>
            </p:txBody>
          </p:sp>
        </mc:Choice>
        <mc:Fallback xmlns="">
          <p:sp>
            <p:nvSpPr>
              <p:cNvPr id="8" name="内容占位符 2">
                <a:extLst>
                  <a:ext uri="{FF2B5EF4-FFF2-40B4-BE49-F238E27FC236}">
                    <a16:creationId xmlns:a16="http://schemas.microsoft.com/office/drawing/2014/main" id="{62BB2DDE-FA80-4CB0-8129-804C7171C4FD}"/>
                  </a:ext>
                </a:extLst>
              </p:cNvPr>
              <p:cNvSpPr>
                <a:spLocks noGrp="1" noRot="1" noChangeAspect="1" noMove="1" noResize="1" noEditPoints="1" noAdjustHandles="1" noChangeArrowheads="1" noChangeShapeType="1" noTextEdit="1"/>
              </p:cNvSpPr>
              <p:nvPr>
                <p:ph idx="1"/>
              </p:nvPr>
            </p:nvSpPr>
            <p:spPr>
              <a:xfrm>
                <a:off x="467360" y="1325562"/>
                <a:ext cx="8585200" cy="5395914"/>
              </a:xfrm>
              <a:blipFill>
                <a:blip r:embed="rId2"/>
                <a:stretch>
                  <a:fillRect l="-639" r="-639"/>
                </a:stretch>
              </a:blipFill>
            </p:spPr>
            <p:txBody>
              <a:bodyPr/>
              <a:lstStyle/>
              <a:p>
                <a:r>
                  <a:rPr lang="zh-CN" altLang="en-US">
                    <a:noFill/>
                  </a:rPr>
                  <a:t> </a:t>
                </a:r>
              </a:p>
            </p:txBody>
          </p:sp>
        </mc:Fallback>
      </mc:AlternateContent>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15834565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pt-BR" altLang="zh-CN" sz="4400" dirty="0">
                <a:latin typeface="Arial" panose="020B0604020202020204" pitchFamily="34" charset="0"/>
                <a:cs typeface="Arial" panose="020B0604020202020204" pitchFamily="34" charset="0"/>
              </a:rPr>
              <a:t>Compare with BSW(2010)</a:t>
            </a:r>
            <a:endParaRPr lang="en-US" altLang="zh-CN" dirty="0">
              <a:latin typeface="Arial" panose="020B0604020202020204" pitchFamily="34" charset="0"/>
              <a:cs typeface="Arial" panose="020B0604020202020204" pitchFamily="34" charset="0"/>
            </a:endParaRP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158</a:t>
            </a:fld>
            <a:endParaRPr lang="zh-CN" altLang="en-US"/>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345440" y="1325562"/>
                <a:ext cx="8707120" cy="5395914"/>
              </a:xfrm>
            </p:spPr>
            <p:txBody>
              <a:bodyPr>
                <a:normAutofit lnSpcReduction="10000"/>
              </a:bodyPr>
              <a:lstStyle/>
              <a:p>
                <a:pPr>
                  <a:lnSpc>
                    <a:spcPct val="150000"/>
                  </a:lnSpc>
                </a:pPr>
                <a:r>
                  <a:rPr lang="en-US" altLang="zh-CN" sz="2000" dirty="0">
                    <a:latin typeface="Arial" panose="020B0604020202020204" pitchFamily="34" charset="0"/>
                    <a:cs typeface="Arial" panose="020B0604020202020204" pitchFamily="34" charset="0"/>
                  </a:rPr>
                  <a:t>Alternatively, Barras et al. (2010) apply a simple adjustment proposed by </a:t>
                </a:r>
                <a:r>
                  <a:rPr lang="en-US" altLang="zh-CN" sz="2000" dirty="0" err="1">
                    <a:latin typeface="Arial" panose="020B0604020202020204" pitchFamily="34" charset="0"/>
                    <a:cs typeface="Arial" panose="020B0604020202020204" pitchFamily="34" charset="0"/>
                  </a:rPr>
                  <a:t>Storey</a:t>
                </a:r>
                <a:r>
                  <a:rPr lang="en-US" altLang="zh-CN" sz="2000" dirty="0">
                    <a:latin typeface="Arial" panose="020B0604020202020204" pitchFamily="34" charset="0"/>
                    <a:cs typeface="Arial" panose="020B0604020202020204" pitchFamily="34" charset="0"/>
                  </a:rPr>
                  <a:t> (2002) to improve the power of the B-H procedure.</a:t>
                </a:r>
              </a:p>
              <a:p>
                <a:pPr>
                  <a:lnSpc>
                    <a:spcPct val="150000"/>
                  </a:lnSpc>
                </a:pPr>
                <a:r>
                  <a:rPr lang="en-US" altLang="zh-CN" sz="2000" dirty="0">
                    <a:latin typeface="Arial" panose="020B0604020202020204" pitchFamily="34" charset="0"/>
                    <a:cs typeface="Arial" panose="020B0604020202020204" pitchFamily="34" charset="0"/>
                  </a:rPr>
                  <a:t>Specifically, they suggest replacing </a:t>
                </a:r>
                <a14:m>
                  <m:oMath xmlns:m="http://schemas.openxmlformats.org/officeDocument/2006/math">
                    <m:acc>
                      <m:accPr>
                        <m:chr m:val="̂"/>
                        <m:ctrlPr>
                          <a:rPr lang="en-US" altLang="zh-CN" sz="2000" i="1" dirty="0" smtClean="0">
                            <a:latin typeface="Cambria Math" panose="02040503050406030204" pitchFamily="18" charset="0"/>
                            <a:cs typeface="Arial" panose="020B0604020202020204" pitchFamily="34" charset="0"/>
                          </a:rPr>
                        </m:ctrlPr>
                      </m:accPr>
                      <m:e>
                        <m:r>
                          <a:rPr lang="en-US" altLang="zh-CN" sz="2000" i="1" dirty="0">
                            <a:latin typeface="Cambria Math" panose="02040503050406030204" pitchFamily="18" charset="0"/>
                            <a:cs typeface="Arial" panose="020B0604020202020204" pitchFamily="34" charset="0"/>
                          </a:rPr>
                          <m:t>𝑘</m:t>
                        </m:r>
                      </m:e>
                    </m:acc>
                    <m:r>
                      <a:rPr lang="zh-CN" altLang="en-US" sz="2000" i="1" dirty="0" smtClean="0">
                        <a:latin typeface="Cambria Math" panose="02040503050406030204" pitchFamily="18" charset="0"/>
                        <a:cs typeface="Arial" panose="020B0604020202020204" pitchFamily="34" charset="0"/>
                      </a:rPr>
                      <m:t>𝜏</m:t>
                    </m:r>
                    <m:r>
                      <a:rPr lang="en-US" altLang="zh-CN" sz="2000" i="1" dirty="0" smtClean="0">
                        <a:latin typeface="Cambria Math" panose="02040503050406030204" pitchFamily="18" charset="0"/>
                        <a:cs typeface="Arial" panose="020B0604020202020204" pitchFamily="34" charset="0"/>
                      </a:rPr>
                      <m:t>=</m:t>
                    </m:r>
                    <m:r>
                      <a:rPr lang="en-US" altLang="zh-CN" sz="2000" i="1" dirty="0" smtClean="0">
                        <a:latin typeface="Cambria Math" panose="02040503050406030204" pitchFamily="18" charset="0"/>
                        <a:cs typeface="Arial" panose="020B0604020202020204" pitchFamily="34" charset="0"/>
                      </a:rPr>
                      <m:t>𝑁</m:t>
                    </m:r>
                    <m:r>
                      <a:rPr lang="en-US" altLang="zh-CN" sz="2000" i="1" dirty="0" smtClean="0">
                        <a:latin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cs typeface="Arial" panose="020B0604020202020204" pitchFamily="34" charset="0"/>
                  </a:rPr>
                  <a:t>in the cutoff value by </a:t>
                </a:r>
                <a14:m>
                  <m:oMath xmlns:m="http://schemas.openxmlformats.org/officeDocument/2006/math">
                    <m:acc>
                      <m:accPr>
                        <m:chr m:val="̂"/>
                        <m:ctrlPr>
                          <a:rPr lang="en-US" altLang="zh-CN" sz="2000" i="1" dirty="0">
                            <a:latin typeface="Cambria Math" panose="02040503050406030204" pitchFamily="18" charset="0"/>
                            <a:cs typeface="Arial" panose="020B0604020202020204" pitchFamily="34" charset="0"/>
                          </a:rPr>
                        </m:ctrlPr>
                      </m:accPr>
                      <m:e>
                        <m:r>
                          <a:rPr lang="en-US" altLang="zh-CN" sz="2000" i="1" dirty="0">
                            <a:latin typeface="Cambria Math" panose="02040503050406030204" pitchFamily="18" charset="0"/>
                            <a:cs typeface="Arial" panose="020B0604020202020204" pitchFamily="34" charset="0"/>
                          </a:rPr>
                          <m:t>𝑘</m:t>
                        </m:r>
                      </m:e>
                    </m:acc>
                    <m:r>
                      <a:rPr lang="zh-CN" altLang="en-US" sz="2000" i="1" dirty="0">
                        <a:latin typeface="Cambria Math" panose="02040503050406030204" pitchFamily="18" charset="0"/>
                        <a:cs typeface="Arial" panose="020B0604020202020204" pitchFamily="34" charset="0"/>
                      </a:rPr>
                      <m:t>𝜏</m:t>
                    </m:r>
                    <m:r>
                      <a:rPr lang="en-US" altLang="zh-CN" sz="2000" i="1" dirty="0">
                        <a:latin typeface="Cambria Math" panose="02040503050406030204" pitchFamily="18" charset="0"/>
                        <a:cs typeface="Arial" panose="020B0604020202020204" pitchFamily="34" charset="0"/>
                      </a:rPr>
                      <m:t>=</m:t>
                    </m:r>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a:latin typeface="Cambria Math" panose="02040503050406030204" pitchFamily="18" charset="0"/>
                            <a:cs typeface="Arial" panose="020B0604020202020204" pitchFamily="34" charset="0"/>
                          </a:rPr>
                          <m:t>𝑁</m:t>
                        </m:r>
                      </m:e>
                      <m:sub>
                        <m:r>
                          <a:rPr lang="en-US" altLang="zh-CN" sz="2000" b="0" i="1" dirty="0" smtClean="0">
                            <a:latin typeface="Cambria Math" panose="02040503050406030204" pitchFamily="18" charset="0"/>
                            <a:cs typeface="Arial" panose="020B0604020202020204" pitchFamily="34" charset="0"/>
                          </a:rPr>
                          <m:t>0</m:t>
                        </m:r>
                      </m:sub>
                    </m:sSub>
                  </m:oMath>
                </a14:m>
                <a:r>
                  <a:rPr lang="en-US" altLang="zh-CN" sz="2000" dirty="0">
                    <a:latin typeface="Arial" panose="020B0604020202020204" pitchFamily="34" charset="0"/>
                    <a:cs typeface="Arial" panose="020B0604020202020204" pitchFamily="34" charset="0"/>
                  </a:rPr>
                  <a:t>, where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𝑁</m:t>
                        </m:r>
                      </m:e>
                      <m:sub>
                        <m:r>
                          <a:rPr lang="en-US" altLang="zh-CN" sz="2000" i="1" dirty="0" smtClean="0">
                            <a:latin typeface="Cambria Math" panose="02040503050406030204" pitchFamily="18" charset="0"/>
                            <a:cs typeface="Arial" panose="020B0604020202020204" pitchFamily="34" charset="0"/>
                          </a:rPr>
                          <m:t>0</m:t>
                        </m:r>
                      </m:sub>
                    </m:sSub>
                    <m:r>
                      <a:rPr lang="en-US" altLang="zh-CN" sz="2000" i="1" dirty="0" smtClean="0">
                        <a:latin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cs typeface="Arial" panose="020B0604020202020204" pitchFamily="34" charset="0"/>
                  </a:rPr>
                  <a:t>is the number of true null hypotheses that can be estimated using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acc>
                          <m:accPr>
                            <m:chr m:val="̂"/>
                            <m:ctrlPr>
                              <a:rPr lang="en-US" altLang="zh-CN" sz="2000" i="1" dirty="0" smtClean="0">
                                <a:latin typeface="Cambria Math" panose="02040503050406030204" pitchFamily="18" charset="0"/>
                                <a:cs typeface="Arial" panose="020B0604020202020204" pitchFamily="34" charset="0"/>
                              </a:rPr>
                            </m:ctrlPr>
                          </m:accPr>
                          <m:e>
                            <m:r>
                              <a:rPr lang="en-US" altLang="zh-CN" sz="2000" i="1" dirty="0">
                                <a:latin typeface="Cambria Math" panose="02040503050406030204" pitchFamily="18" charset="0"/>
                                <a:cs typeface="Arial" panose="020B0604020202020204" pitchFamily="34" charset="0"/>
                              </a:rPr>
                              <m:t>𝑁</m:t>
                            </m:r>
                          </m:e>
                        </m:acc>
                      </m:e>
                      <m:sub>
                        <m:r>
                          <a:rPr lang="en-US" altLang="zh-CN" sz="2000" i="1" dirty="0">
                            <a:latin typeface="Cambria Math" panose="02040503050406030204" pitchFamily="18" charset="0"/>
                            <a:cs typeface="Arial" panose="020B0604020202020204" pitchFamily="34" charset="0"/>
                          </a:rPr>
                          <m:t>0</m:t>
                        </m:r>
                      </m:sub>
                    </m:sSub>
                    <m:r>
                      <a:rPr lang="en-US" altLang="zh-CN" sz="2000" i="1" dirty="0">
                        <a:latin typeface="Cambria Math" panose="02040503050406030204" pitchFamily="18" charset="0"/>
                        <a:cs typeface="Arial" panose="020B0604020202020204" pitchFamily="34" charset="0"/>
                      </a:rPr>
                      <m:t>=</m:t>
                    </m:r>
                    <m:sSup>
                      <m:sSupPr>
                        <m:ctrlPr>
                          <a:rPr lang="en-US" altLang="zh-CN" sz="2000" b="0" i="1" dirty="0" smtClean="0">
                            <a:latin typeface="Cambria Math" panose="02040503050406030204" pitchFamily="18" charset="0"/>
                            <a:cs typeface="Arial" panose="020B0604020202020204" pitchFamily="34" charset="0"/>
                          </a:rPr>
                        </m:ctrlPr>
                      </m:sSupPr>
                      <m:e>
                        <m:d>
                          <m:dPr>
                            <m:ctrlPr>
                              <a:rPr lang="en-US" altLang="zh-CN" sz="2000" i="1" dirty="0">
                                <a:latin typeface="Cambria Math" panose="02040503050406030204" pitchFamily="18" charset="0"/>
                                <a:cs typeface="Arial" panose="020B0604020202020204" pitchFamily="34" charset="0"/>
                              </a:rPr>
                            </m:ctrlPr>
                          </m:dPr>
                          <m:e>
                            <m:r>
                              <a:rPr lang="en-US" altLang="zh-CN" sz="2000" i="1" dirty="0">
                                <a:latin typeface="Cambria Math" panose="02040503050406030204" pitchFamily="18" charset="0"/>
                                <a:cs typeface="Arial" panose="020B0604020202020204" pitchFamily="34" charset="0"/>
                              </a:rPr>
                              <m:t>1</m:t>
                            </m:r>
                            <m:r>
                              <a:rPr lang="en-US" altLang="zh-CN" sz="2000" b="0" i="1" dirty="0" smtClean="0">
                                <a:latin typeface="Cambria Math" panose="02040503050406030204" pitchFamily="18" charset="0"/>
                                <a:cs typeface="Arial" panose="020B0604020202020204" pitchFamily="34" charset="0"/>
                              </a:rPr>
                              <m:t>−</m:t>
                            </m:r>
                            <m:r>
                              <a:rPr lang="zh-CN" altLang="en-US" sz="2000" b="0" i="1" dirty="0" smtClean="0">
                                <a:latin typeface="Cambria Math" panose="02040503050406030204" pitchFamily="18" charset="0"/>
                                <a:cs typeface="Arial" panose="020B0604020202020204" pitchFamily="34" charset="0"/>
                              </a:rPr>
                              <m:t>𝜆</m:t>
                            </m:r>
                          </m:e>
                        </m:d>
                      </m:e>
                      <m:sup>
                        <m:r>
                          <a:rPr lang="en-US" altLang="zh-CN" sz="2000" b="0" i="1" dirty="0" smtClean="0">
                            <a:latin typeface="Cambria Math" panose="02040503050406030204" pitchFamily="18" charset="0"/>
                            <a:cs typeface="Arial" panose="020B0604020202020204" pitchFamily="34" charset="0"/>
                          </a:rPr>
                          <m:t>−</m:t>
                        </m:r>
                        <m:r>
                          <a:rPr lang="en-US" altLang="zh-CN" sz="2000" i="1" dirty="0" smtClean="0">
                            <a:latin typeface="Cambria Math" panose="02040503050406030204" pitchFamily="18" charset="0"/>
                            <a:cs typeface="Arial" panose="020B0604020202020204" pitchFamily="34" charset="0"/>
                          </a:rPr>
                          <m:t>1</m:t>
                        </m:r>
                      </m:sup>
                    </m:sSup>
                    <m:nary>
                      <m:naryPr>
                        <m:chr m:val="∑"/>
                        <m:limLoc m:val="subSup"/>
                        <m:ctrlPr>
                          <a:rPr lang="en-US" altLang="zh-CN" sz="2000" b="0" i="1" dirty="0" smtClean="0">
                            <a:latin typeface="Cambria Math" panose="02040503050406030204" pitchFamily="18" charset="0"/>
                            <a:cs typeface="Arial" panose="020B0604020202020204" pitchFamily="34" charset="0"/>
                          </a:rPr>
                        </m:ctrlPr>
                      </m:naryPr>
                      <m:sub>
                        <m:r>
                          <m:rPr>
                            <m:brk m:alnAt="25"/>
                          </m:rPr>
                          <a:rPr lang="en-US" altLang="zh-CN" sz="2000" b="0" i="1" dirty="0" smtClean="0">
                            <a:latin typeface="Cambria Math" panose="02040503050406030204" pitchFamily="18" charset="0"/>
                            <a:cs typeface="Arial" panose="020B0604020202020204" pitchFamily="34" charset="0"/>
                          </a:rPr>
                          <m:t>𝑖</m:t>
                        </m:r>
                        <m:r>
                          <a:rPr lang="en-US" altLang="zh-CN" sz="2000" b="0" i="1" dirty="0" smtClean="0">
                            <a:latin typeface="Cambria Math" panose="02040503050406030204" pitchFamily="18" charset="0"/>
                            <a:cs typeface="Arial" panose="020B0604020202020204" pitchFamily="34" charset="0"/>
                          </a:rPr>
                          <m:t>=1</m:t>
                        </m:r>
                      </m:sub>
                      <m:sup>
                        <m:r>
                          <a:rPr lang="en-US" altLang="zh-CN" sz="2000" b="0" i="1" dirty="0" smtClean="0">
                            <a:latin typeface="Cambria Math" panose="02040503050406030204" pitchFamily="18" charset="0"/>
                            <a:cs typeface="Arial" panose="020B0604020202020204" pitchFamily="34" charset="0"/>
                          </a:rPr>
                          <m:t>𝑁</m:t>
                        </m:r>
                      </m:sup>
                      <m:e>
                        <m:d>
                          <m:dPr>
                            <m:begChr m:val="{"/>
                            <m:endChr m:val="}"/>
                            <m:ctrlPr>
                              <a:rPr lang="en-US" altLang="zh-CN" sz="2000" b="0" i="1" dirty="0" smtClean="0">
                                <a:latin typeface="Cambria Math" panose="02040503050406030204" pitchFamily="18" charset="0"/>
                                <a:cs typeface="Arial" panose="020B0604020202020204" pitchFamily="34" charset="0"/>
                              </a:rPr>
                            </m:ctrlPr>
                          </m:dPr>
                          <m:e>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b="0" i="1" dirty="0" smtClean="0">
                                    <a:latin typeface="Cambria Math" panose="02040503050406030204" pitchFamily="18" charset="0"/>
                                    <a:cs typeface="Arial" panose="020B0604020202020204" pitchFamily="34" charset="0"/>
                                  </a:rPr>
                                  <m:t>𝑝</m:t>
                                </m:r>
                              </m:e>
                              <m:sub>
                                <m:r>
                                  <a:rPr lang="en-US" altLang="zh-CN" sz="2000" b="0" i="1" dirty="0" smtClean="0">
                                    <a:latin typeface="Cambria Math" panose="02040503050406030204" pitchFamily="18" charset="0"/>
                                    <a:cs typeface="Arial" panose="020B0604020202020204" pitchFamily="34" charset="0"/>
                                  </a:rPr>
                                  <m:t>𝑖</m:t>
                                </m:r>
                              </m:sub>
                            </m:sSub>
                            <m:r>
                              <a:rPr lang="en-US" altLang="zh-CN" sz="2000" b="0" i="1" dirty="0" smtClean="0">
                                <a:latin typeface="Cambria Math" panose="02040503050406030204" pitchFamily="18" charset="0"/>
                                <a:cs typeface="Arial" panose="020B0604020202020204" pitchFamily="34" charset="0"/>
                              </a:rPr>
                              <m:t>&gt;</m:t>
                            </m:r>
                            <m:r>
                              <a:rPr lang="zh-CN" altLang="en-US" sz="2000" b="0" i="1" dirty="0" smtClean="0">
                                <a:latin typeface="Cambria Math" panose="02040503050406030204" pitchFamily="18" charset="0"/>
                                <a:cs typeface="Arial" panose="020B0604020202020204" pitchFamily="34" charset="0"/>
                              </a:rPr>
                              <m:t>𝜆</m:t>
                            </m:r>
                          </m:e>
                        </m:d>
                      </m:e>
                    </m:nary>
                  </m:oMath>
                </a14:m>
                <a:r>
                  <a:rPr lang="en-US" altLang="zh-CN" sz="2000" dirty="0">
                    <a:latin typeface="Arial" panose="020B0604020202020204" pitchFamily="34" charset="0"/>
                    <a:cs typeface="Arial" panose="020B0604020202020204" pitchFamily="34" charset="0"/>
                  </a:rPr>
                  <a:t>, where </a:t>
                </a:r>
                <a14:m>
                  <m:oMath xmlns:m="http://schemas.openxmlformats.org/officeDocument/2006/math">
                    <m:r>
                      <a:rPr lang="zh-CN" altLang="en-US" sz="2000" i="1" dirty="0" smtClean="0">
                        <a:latin typeface="Cambria Math" panose="02040503050406030204" pitchFamily="18" charset="0"/>
                        <a:cs typeface="Arial" panose="020B0604020202020204" pitchFamily="34" charset="0"/>
                      </a:rPr>
                      <m:t>𝜆</m:t>
                    </m:r>
                    <m:r>
                      <a:rPr lang="zh-CN" altLang="en-US" sz="2000" i="1" dirty="0" smtClean="0">
                        <a:latin typeface="Cambria Math" panose="02040503050406030204" pitchFamily="18" charset="0"/>
                        <a:cs typeface="Arial" panose="020B0604020202020204" pitchFamily="34" charset="0"/>
                      </a:rPr>
                      <m:t>∈(0,1)</m:t>
                    </m:r>
                  </m:oMath>
                </a14:m>
                <a:r>
                  <a:rPr lang="en-US" altLang="zh-CN" sz="2000" dirty="0">
                    <a:latin typeface="Arial" panose="020B0604020202020204" pitchFamily="34" charset="0"/>
                    <a:cs typeface="Arial" panose="020B0604020202020204" pitchFamily="34" charset="0"/>
                  </a:rPr>
                  <a:t> is a tuning parameter.</a:t>
                </a:r>
              </a:p>
              <a:p>
                <a:pPr>
                  <a:lnSpc>
                    <a:spcPct val="150000"/>
                  </a:lnSpc>
                </a:pPr>
                <a:r>
                  <a:rPr lang="en-US" altLang="zh-CN" sz="2000" dirty="0">
                    <a:latin typeface="Arial" panose="020B0604020202020204" pitchFamily="34" charset="0"/>
                    <a:cs typeface="Arial" panose="020B0604020202020204" pitchFamily="34" charset="0"/>
                  </a:rPr>
                  <a:t>Therefore one would expect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𝑁</m:t>
                        </m:r>
                      </m:e>
                      <m:sub>
                        <m:r>
                          <a:rPr lang="en-US" altLang="zh-CN" sz="2000" i="1" dirty="0" smtClean="0">
                            <a:latin typeface="Cambria Math" panose="02040503050406030204" pitchFamily="18" charset="0"/>
                            <a:cs typeface="Arial" panose="020B0604020202020204" pitchFamily="34" charset="0"/>
                          </a:rPr>
                          <m:t>0</m:t>
                        </m:r>
                      </m:sub>
                    </m:sSub>
                    <m:r>
                      <a:rPr lang="en-US" altLang="zh-CN" sz="2000" i="1" dirty="0" smtClean="0">
                        <a:latin typeface="Cambria Math" panose="02040503050406030204" pitchFamily="18" charset="0"/>
                        <a:cs typeface="Arial" panose="020B0604020202020204" pitchFamily="34" charset="0"/>
                      </a:rPr>
                      <m:t>(1</m:t>
                    </m:r>
                    <m:r>
                      <a:rPr lang="en-US" altLang="zh-CN" sz="2000" b="0" i="1" dirty="0" smtClean="0">
                        <a:latin typeface="Cambria Math" panose="02040503050406030204" pitchFamily="18" charset="0"/>
                        <a:cs typeface="Arial" panose="020B0604020202020204" pitchFamily="34" charset="0"/>
                      </a:rPr>
                      <m:t>−</m:t>
                    </m:r>
                    <m:r>
                      <a:rPr lang="zh-CN" altLang="en-US" sz="2000" b="0" i="1" dirty="0" smtClean="0">
                        <a:latin typeface="Cambria Math" panose="02040503050406030204" pitchFamily="18" charset="0"/>
                        <a:cs typeface="Arial" panose="020B0604020202020204" pitchFamily="34" charset="0"/>
                      </a:rPr>
                      <m:t>𝜆</m:t>
                    </m:r>
                    <m:r>
                      <a:rPr lang="en-US" altLang="zh-CN" sz="2000" i="1" dirty="0">
                        <a:latin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cs typeface="Arial" panose="020B0604020202020204" pitchFamily="34" charset="0"/>
                  </a:rPr>
                  <a:t>of the p-values to lie within the interval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m:t>
                    </m:r>
                    <m:r>
                      <a:rPr lang="zh-CN" altLang="en-US" sz="2000" i="1" dirty="0" smtClean="0">
                        <a:latin typeface="Cambria Math" panose="02040503050406030204" pitchFamily="18" charset="0"/>
                        <a:cs typeface="Arial" panose="020B0604020202020204" pitchFamily="34" charset="0"/>
                      </a:rPr>
                      <m:t>𝜆</m:t>
                    </m:r>
                    <m:r>
                      <a:rPr lang="en-US" altLang="zh-CN" sz="2000" b="0" i="1" dirty="0" smtClean="0">
                        <a:latin typeface="Cambria Math" panose="02040503050406030204" pitchFamily="18" charset="0"/>
                        <a:cs typeface="Arial" panose="020B0604020202020204" pitchFamily="34" charset="0"/>
                      </a:rPr>
                      <m:t>,</m:t>
                    </m:r>
                    <m:r>
                      <a:rPr lang="en-US" altLang="zh-CN" sz="2000" i="1" dirty="0" smtClean="0">
                        <a:latin typeface="Cambria Math" panose="02040503050406030204" pitchFamily="18" charset="0"/>
                        <a:cs typeface="Arial" panose="020B0604020202020204" pitchFamily="34" charset="0"/>
                      </a:rPr>
                      <m:t>1) </m:t>
                    </m:r>
                  </m:oMath>
                </a14:m>
                <a:r>
                  <a:rPr lang="en-US" altLang="zh-CN" sz="2000" dirty="0">
                    <a:latin typeface="Arial" panose="020B0604020202020204" pitchFamily="34" charset="0"/>
                    <a:cs typeface="Arial" panose="020B0604020202020204" pitchFamily="34" charset="0"/>
                  </a:rPr>
                  <a:t>for any sufficiently large </a:t>
                </a:r>
                <a14:m>
                  <m:oMath xmlns:m="http://schemas.openxmlformats.org/officeDocument/2006/math">
                    <m:r>
                      <a:rPr lang="zh-CN" altLang="en-US" sz="2000" i="1" smtClean="0">
                        <a:latin typeface="Cambria Math" panose="02040503050406030204" pitchFamily="18" charset="0"/>
                        <a:cs typeface="Arial" panose="020B0604020202020204" pitchFamily="34" charset="0"/>
                      </a:rPr>
                      <m:t>𝜆</m:t>
                    </m:r>
                  </m:oMath>
                </a14:m>
                <a:r>
                  <a:rPr lang="en-US" altLang="zh-CN" sz="2000" dirty="0">
                    <a:latin typeface="Arial" panose="020B0604020202020204" pitchFamily="34" charset="0"/>
                    <a:cs typeface="Arial" panose="020B0604020202020204" pitchFamily="34" charset="0"/>
                  </a:rPr>
                  <a:t>. Replacing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𝑁</m:t>
                    </m:r>
                    <m:r>
                      <a:rPr lang="en-US" altLang="zh-CN" sz="2000" i="1" dirty="0" smtClean="0">
                        <a:latin typeface="Cambria Math" panose="02040503050406030204" pitchFamily="18" charset="0"/>
                        <a:cs typeface="Arial" panose="020B0604020202020204" pitchFamily="34" charset="0"/>
                      </a:rPr>
                      <m:t> </m:t>
                    </m:r>
                    <m:r>
                      <a:rPr lang="en-US" altLang="zh-CN" sz="2000" i="1" dirty="0" smtClean="0">
                        <a:latin typeface="Cambria Math" panose="02040503050406030204" pitchFamily="18" charset="0"/>
                        <a:cs typeface="Arial" panose="020B0604020202020204" pitchFamily="34" charset="0"/>
                      </a:rPr>
                      <m:t>𝑤𝑖𝑡h</m:t>
                    </m:r>
                    <m:r>
                      <a:rPr lang="en-US" altLang="zh-CN" sz="2000" i="1" dirty="0" smtClean="0">
                        <a:latin typeface="Cambria Math" panose="02040503050406030204" pitchFamily="18" charset="0"/>
                        <a:cs typeface="Arial" panose="020B0604020202020204" pitchFamily="34" charset="0"/>
                      </a:rPr>
                      <m:t> </m:t>
                    </m:r>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𝑁</m:t>
                        </m:r>
                      </m:e>
                      <m:sub>
                        <m:r>
                          <a:rPr lang="en-US" altLang="zh-CN" sz="2000" i="1" dirty="0" smtClean="0">
                            <a:latin typeface="Cambria Math" panose="02040503050406030204" pitchFamily="18" charset="0"/>
                            <a:cs typeface="Arial" panose="020B0604020202020204" pitchFamily="34" charset="0"/>
                          </a:rPr>
                          <m:t>0</m:t>
                        </m:r>
                      </m:sub>
                    </m:sSub>
                    <m:r>
                      <a:rPr lang="en-US" altLang="zh-CN" sz="2000" i="1" dirty="0" smtClean="0">
                        <a:latin typeface="Cambria Math" panose="02040503050406030204" pitchFamily="18" charset="0"/>
                        <a:cs typeface="Arial" panose="020B0604020202020204" pitchFamily="34" charset="0"/>
                      </a:rPr>
                      <m:t>&lt;</m:t>
                    </m:r>
                    <m:r>
                      <a:rPr lang="en-US" altLang="zh-CN" sz="2000" i="1" dirty="0" smtClean="0">
                        <a:latin typeface="Cambria Math" panose="02040503050406030204" pitchFamily="18" charset="0"/>
                        <a:cs typeface="Arial" panose="020B0604020202020204" pitchFamily="34" charset="0"/>
                      </a:rPr>
                      <m:t>𝑁</m:t>
                    </m:r>
                    <m:r>
                      <a:rPr lang="en-US" altLang="zh-CN" sz="2000" i="1" dirty="0" smtClean="0">
                        <a:latin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cs typeface="Arial" panose="020B0604020202020204" pitchFamily="34" charset="0"/>
                  </a:rPr>
                  <a:t>thereby increases the power of the procedure.</a:t>
                </a:r>
              </a:p>
              <a:p>
                <a:pPr>
                  <a:lnSpc>
                    <a:spcPct val="150000"/>
                  </a:lnSpc>
                </a:pPr>
                <a:r>
                  <a:rPr lang="en-US" altLang="zh-CN" sz="2000" dirty="0">
                    <a:latin typeface="Arial" panose="020B0604020202020204" pitchFamily="34" charset="0"/>
                    <a:cs typeface="Arial" panose="020B0604020202020204" pitchFamily="34" charset="0"/>
                  </a:rPr>
                  <a:t>However, this adjustment </a:t>
                </a:r>
                <a:r>
                  <a:rPr lang="en-US" altLang="zh-CN" sz="2000" dirty="0">
                    <a:solidFill>
                      <a:srgbClr val="FF0000"/>
                    </a:solidFill>
                    <a:latin typeface="Arial" panose="020B0604020202020204" pitchFamily="34" charset="0"/>
                    <a:cs typeface="Arial" panose="020B0604020202020204" pitchFamily="34" charset="0"/>
                  </a:rPr>
                  <a:t>is not applicable </a:t>
                </a:r>
                <a:r>
                  <a:rPr lang="en-US" altLang="zh-CN" sz="2000" dirty="0">
                    <a:latin typeface="Arial" panose="020B0604020202020204" pitchFamily="34" charset="0"/>
                    <a:cs typeface="Arial" panose="020B0604020202020204" pitchFamily="34" charset="0"/>
                  </a:rPr>
                  <a:t>in the context of testing null hypotheses that are</a:t>
                </a:r>
                <a:r>
                  <a:rPr lang="en-US" altLang="zh-CN" sz="2000" dirty="0">
                    <a:solidFill>
                      <a:srgbClr val="FF0000"/>
                    </a:solidFill>
                    <a:latin typeface="Arial" panose="020B0604020202020204" pitchFamily="34" charset="0"/>
                    <a:cs typeface="Arial" panose="020B0604020202020204" pitchFamily="34" charset="0"/>
                  </a:rPr>
                  <a:t> inequalities</a:t>
                </a:r>
                <a:r>
                  <a:rPr lang="en-US" altLang="zh-CN" sz="2000" dirty="0">
                    <a:latin typeface="Arial" panose="020B0604020202020204" pitchFamily="34" charset="0"/>
                    <a:cs typeface="Arial" panose="020B0604020202020204" pitchFamily="34" charset="0"/>
                  </a:rPr>
                  <a:t>, under which the p-values are no longer uniformly distributed.</a:t>
                </a:r>
              </a:p>
            </p:txBody>
          </p:sp>
        </mc:Choice>
        <mc:Fallback xmlns="">
          <p:sp>
            <p:nvSpPr>
              <p:cNvPr id="8" name="内容占位符 2">
                <a:extLst>
                  <a:ext uri="{FF2B5EF4-FFF2-40B4-BE49-F238E27FC236}">
                    <a16:creationId xmlns:a16="http://schemas.microsoft.com/office/drawing/2014/main" id="{62BB2DDE-FA80-4CB0-8129-804C7171C4FD}"/>
                  </a:ext>
                </a:extLst>
              </p:cNvPr>
              <p:cNvSpPr>
                <a:spLocks noGrp="1" noRot="1" noChangeAspect="1" noMove="1" noResize="1" noEditPoints="1" noAdjustHandles="1" noChangeArrowheads="1" noChangeShapeType="1" noTextEdit="1"/>
              </p:cNvSpPr>
              <p:nvPr>
                <p:ph idx="1"/>
              </p:nvPr>
            </p:nvSpPr>
            <p:spPr>
              <a:xfrm>
                <a:off x="345440" y="1325562"/>
                <a:ext cx="8707120" cy="5395914"/>
              </a:xfrm>
              <a:blipFill>
                <a:blip r:embed="rId2"/>
                <a:stretch>
                  <a:fillRect l="-630" r="-1120"/>
                </a:stretch>
              </a:blipFill>
            </p:spPr>
            <p:txBody>
              <a:bodyPr/>
              <a:lstStyle/>
              <a:p>
                <a:r>
                  <a:rPr lang="zh-CN" altLang="en-US">
                    <a:noFill/>
                  </a:rPr>
                  <a:t> </a:t>
                </a:r>
              </a:p>
            </p:txBody>
          </p:sp>
        </mc:Fallback>
      </mc:AlternateContent>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253329560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pt-BR" altLang="zh-CN" sz="4400" dirty="0">
                <a:latin typeface="Arial" panose="020B0604020202020204" pitchFamily="34" charset="0"/>
                <a:cs typeface="Arial" panose="020B0604020202020204" pitchFamily="34" charset="0"/>
              </a:rPr>
              <a:t>Compare with others</a:t>
            </a:r>
            <a:endParaRPr lang="en-US" altLang="zh-CN" dirty="0">
              <a:latin typeface="Arial" panose="020B0604020202020204" pitchFamily="34" charset="0"/>
              <a:cs typeface="Arial" panose="020B0604020202020204" pitchFamily="34" charset="0"/>
            </a:endParaRP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159</a:t>
            </a:fld>
            <a:endParaRPr lang="zh-CN" altLang="en-US"/>
          </a:p>
        </p:txBody>
      </p:sp>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345440" y="1325562"/>
            <a:ext cx="8707120" cy="5395914"/>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By eliminating the true negatives, the remaining null alphas are close to zero, so that we can safely increase the critical value, and consequently enhance the power of the procedure.</a:t>
            </a:r>
          </a:p>
          <a:p>
            <a:pPr>
              <a:lnSpc>
                <a:spcPct val="150000"/>
              </a:lnSpc>
            </a:pPr>
            <a:r>
              <a:rPr lang="en-US" altLang="zh-CN" sz="2000" dirty="0">
                <a:latin typeface="Arial" panose="020B0604020202020204" pitchFamily="34" charset="0"/>
                <a:cs typeface="Arial" panose="020B0604020202020204" pitchFamily="34" charset="0"/>
              </a:rPr>
              <a:t>In a setting similar to ours, Harvey and Liu (2018) propose to increase statistical power by </a:t>
            </a:r>
            <a:r>
              <a:rPr lang="en-US" altLang="zh-CN" sz="2000" dirty="0">
                <a:solidFill>
                  <a:srgbClr val="FF0000"/>
                </a:solidFill>
                <a:latin typeface="Arial" panose="020B0604020202020204" pitchFamily="34" charset="0"/>
                <a:cs typeface="Arial" panose="020B0604020202020204" pitchFamily="34" charset="0"/>
              </a:rPr>
              <a:t>dropping funds </a:t>
            </a:r>
            <a:r>
              <a:rPr lang="en-US" altLang="zh-CN" sz="2000" dirty="0">
                <a:latin typeface="Arial" panose="020B0604020202020204" pitchFamily="34" charset="0"/>
                <a:cs typeface="Arial" panose="020B0604020202020204" pitchFamily="34" charset="0"/>
              </a:rPr>
              <a:t>that appear only for a small number of periods. </a:t>
            </a:r>
          </a:p>
          <a:p>
            <a:pPr>
              <a:lnSpc>
                <a:spcPct val="150000"/>
              </a:lnSpc>
            </a:pPr>
            <a:r>
              <a:rPr lang="en-US" altLang="zh-CN" sz="2000" dirty="0">
                <a:latin typeface="Arial" panose="020B0604020202020204" pitchFamily="34" charset="0"/>
                <a:cs typeface="Arial" panose="020B0604020202020204" pitchFamily="34" charset="0"/>
              </a:rPr>
              <a:t>This approach shares the same spirit as our alpha screening step and is typically used in the literature (e.g., Fung and Hsieh (1997) require at least 36 months of data).</a:t>
            </a:r>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943132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en-US" altLang="zh-CN" dirty="0">
                <a:latin typeface="Arial" panose="020B0604020202020204" pitchFamily="34" charset="0"/>
                <a:cs typeface="Arial" panose="020B0604020202020204" pitchFamily="34" charset="0"/>
              </a:rPr>
              <a:t>Controlling FDR</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16</a:t>
            </a:fld>
            <a:endParaRPr lang="zh-CN" altLang="en-US"/>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0" y="1325563"/>
                <a:ext cx="8493758" cy="5030788"/>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Let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𝐻</m:t>
                        </m:r>
                      </m:e>
                      <m:sub>
                        <m:r>
                          <a:rPr lang="en-US" altLang="zh-CN" sz="2000" i="1" dirty="0" smtClean="0">
                            <a:latin typeface="Cambria Math" panose="02040503050406030204" pitchFamily="18" charset="0"/>
                            <a:cs typeface="Arial" panose="020B0604020202020204" pitchFamily="34" charset="0"/>
                          </a:rPr>
                          <m:t>0</m:t>
                        </m:r>
                      </m:sub>
                    </m:sSub>
                    <m:r>
                      <a:rPr lang="en-US" altLang="zh-CN" sz="2000" i="1" dirty="0">
                        <a:latin typeface="Cambria Math" panose="02040503050406030204" pitchFamily="18" charset="0"/>
                        <a:ea typeface="Cambria Math" panose="02040503050406030204" pitchFamily="18" charset="0"/>
                        <a:cs typeface="Arial" panose="020B0604020202020204" pitchFamily="34" charset="0"/>
                      </a:rPr>
                      <m:t>⊂</m:t>
                    </m:r>
                    <m:r>
                      <a:rPr lang="en-US" altLang="zh-CN" sz="2000" b="0" i="1" dirty="0" smtClean="0">
                        <a:latin typeface="Cambria Math" panose="02040503050406030204" pitchFamily="18" charset="0"/>
                        <a:cs typeface="Arial" panose="020B0604020202020204" pitchFamily="34" charset="0"/>
                      </a:rPr>
                      <m:t>{</m:t>
                    </m:r>
                    <m:r>
                      <a:rPr lang="en-US" altLang="zh-CN" sz="2000" i="1" dirty="0" smtClean="0">
                        <a:latin typeface="Cambria Math" panose="02040503050406030204" pitchFamily="18" charset="0"/>
                        <a:cs typeface="Arial" panose="020B0604020202020204" pitchFamily="34" charset="0"/>
                      </a:rPr>
                      <m:t>1</m:t>
                    </m:r>
                    <m:r>
                      <a:rPr lang="en-US" altLang="zh-CN" sz="2000" b="0" i="1" dirty="0" smtClean="0">
                        <a:latin typeface="Cambria Math" panose="02040503050406030204" pitchFamily="18" charset="0"/>
                        <a:cs typeface="Arial" panose="020B0604020202020204" pitchFamily="34" charset="0"/>
                      </a:rPr>
                      <m:t>,…,</m:t>
                    </m:r>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altLang="zh-CN" sz="2000" i="1" dirty="0" smtClean="0">
                        <a:latin typeface="Cambria Math" panose="02040503050406030204" pitchFamily="18" charset="0"/>
                        <a:cs typeface="Arial" panose="020B0604020202020204" pitchFamily="34" charset="0"/>
                      </a:rPr>
                      <m:t>𝑁</m:t>
                    </m:r>
                    <m:r>
                      <a:rPr lang="en-US" altLang="zh-CN" sz="2000" b="0" i="1" dirty="0" smtClean="0">
                        <a:latin typeface="Cambria Math" panose="02040503050406030204" pitchFamily="18" charset="0"/>
                        <a:cs typeface="Arial" panose="020B0604020202020204" pitchFamily="34" charset="0"/>
                      </a:rPr>
                      <m:t>}</m:t>
                    </m:r>
                    <m:r>
                      <a:rPr lang="en-US" altLang="zh-CN" sz="2000" i="1" dirty="0" smtClean="0">
                        <a:latin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cs typeface="Arial" panose="020B0604020202020204" pitchFamily="34" charset="0"/>
                  </a:rPr>
                  <a:t>denote the set of indices for which the corresponding null hypotheses are true,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𝑅</m:t>
                    </m:r>
                  </m:oMath>
                </a14:m>
                <a:r>
                  <a:rPr lang="en-US" altLang="zh-CN" sz="2000" dirty="0">
                    <a:latin typeface="Arial" panose="020B0604020202020204" pitchFamily="34" charset="0"/>
                    <a:cs typeface="Arial" panose="020B0604020202020204" pitchFamily="34" charset="0"/>
                  </a:rPr>
                  <a:t> be the total number of rejections in a sample, and let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𝐹</m:t>
                    </m:r>
                  </m:oMath>
                </a14:m>
                <a:r>
                  <a:rPr lang="en-US" altLang="zh-CN" sz="2000" dirty="0">
                    <a:latin typeface="Arial" panose="020B0604020202020204" pitchFamily="34" charset="0"/>
                    <a:cs typeface="Arial" panose="020B0604020202020204" pitchFamily="34" charset="0"/>
                  </a:rPr>
                  <a:t> be the number of false rejections in that sample:</a:t>
                </a:r>
              </a:p>
              <a:p>
                <a:pPr marL="0" indent="0">
                  <a:lnSpc>
                    <a:spcPct val="100000"/>
                  </a:lnSpc>
                  <a:spcBef>
                    <a:spcPts val="0"/>
                  </a:spcBef>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𝐹</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nary>
                        <m:naryPr>
                          <m:chr m:val="∑"/>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𝑖</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𝑁</m:t>
                          </m:r>
                        </m:sup>
                        <m:e>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1</m:t>
                          </m:r>
                          <m:d>
                            <m:dPr>
                              <m:begChr m:val="{"/>
                              <m:endChr m:val="}"/>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𝑖</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𝑁</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𝑡</m:t>
                                  </m:r>
                                </m:e>
                                <m: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𝑖</m:t>
                                  </m:r>
                                </m:sub>
                              </m:s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&gt;</m:t>
                              </m:r>
                              <m:sSub>
                                <m:sSub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𝑐</m:t>
                                  </m:r>
                                </m:e>
                                <m: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𝑖</m:t>
                                  </m:r>
                                </m:sub>
                              </m:s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 </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𝑎𝑛𝑑</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 </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𝑖</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𝐻</m:t>
                                  </m:r>
                                </m:e>
                                <m: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0</m:t>
                                  </m:r>
                                </m:sub>
                              </m:sSub>
                            </m:e>
                          </m:d>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   </m:t>
                          </m:r>
                        </m:e>
                      </m:nary>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           </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𝑅</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nary>
                        <m:naryPr>
                          <m:chr m:val="∑"/>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altLang="zh-CN" sz="2000" i="1">
                              <a:latin typeface="Cambria Math" panose="02040503050406030204" pitchFamily="18" charset="0"/>
                              <a:ea typeface="Cambria Math" panose="02040503050406030204" pitchFamily="18" charset="0"/>
                              <a:cs typeface="Arial" panose="020B0604020202020204" pitchFamily="34" charset="0"/>
                            </a:rPr>
                            <m:t>𝑖</m:t>
                          </m:r>
                          <m:r>
                            <a:rPr lang="en-US" altLang="zh-CN" sz="2000" i="1">
                              <a:latin typeface="Cambria Math" panose="02040503050406030204" pitchFamily="18" charset="0"/>
                              <a:ea typeface="Cambria Math" panose="02040503050406030204" pitchFamily="18" charset="0"/>
                              <a:cs typeface="Arial" panose="020B0604020202020204" pitchFamily="34" charset="0"/>
                            </a:rPr>
                            <m:t>=1</m:t>
                          </m:r>
                        </m:sub>
                        <m:sup>
                          <m:r>
                            <a:rPr lang="en-US" altLang="zh-CN" sz="2000" i="1">
                              <a:latin typeface="Cambria Math" panose="02040503050406030204" pitchFamily="18" charset="0"/>
                              <a:ea typeface="Cambria Math" panose="02040503050406030204" pitchFamily="18" charset="0"/>
                              <a:cs typeface="Arial" panose="020B0604020202020204" pitchFamily="34" charset="0"/>
                            </a:rPr>
                            <m:t>𝑁</m:t>
                          </m:r>
                        </m:sup>
                        <m:e>
                          <m:r>
                            <a:rPr lang="en-US" altLang="zh-CN" sz="2000" i="1">
                              <a:latin typeface="Cambria Math" panose="02040503050406030204" pitchFamily="18" charset="0"/>
                              <a:ea typeface="Cambria Math" panose="02040503050406030204" pitchFamily="18" charset="0"/>
                              <a:cs typeface="Arial" panose="020B0604020202020204" pitchFamily="34" charset="0"/>
                            </a:rPr>
                            <m:t>1</m:t>
                          </m:r>
                          <m:d>
                            <m:dPr>
                              <m:begChr m:val="{"/>
                              <m:endChr m:val="}"/>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dPr>
                            <m:e>
                              <m:r>
                                <a:rPr lang="en-US" altLang="zh-CN" sz="2000" i="1">
                                  <a:latin typeface="Cambria Math" panose="02040503050406030204" pitchFamily="18" charset="0"/>
                                  <a:ea typeface="Cambria Math" panose="02040503050406030204" pitchFamily="18" charset="0"/>
                                  <a:cs typeface="Arial" panose="020B0604020202020204" pitchFamily="34" charset="0"/>
                                </a:rPr>
                                <m:t>𝑖</m:t>
                              </m:r>
                              <m:r>
                                <a:rPr lang="en-US" altLang="zh-CN" sz="2000" i="1">
                                  <a:latin typeface="Cambria Math" panose="02040503050406030204" pitchFamily="18" charset="0"/>
                                  <a:ea typeface="Cambria Math" panose="02040503050406030204" pitchFamily="18" charset="0"/>
                                  <a:cs typeface="Arial" panose="020B0604020202020204" pitchFamily="34" charset="0"/>
                                </a:rPr>
                                <m:t>≤</m:t>
                              </m:r>
                              <m:r>
                                <a:rPr lang="en-US" altLang="zh-CN" sz="2000" i="1">
                                  <a:latin typeface="Cambria Math" panose="02040503050406030204" pitchFamily="18" charset="0"/>
                                  <a:ea typeface="Cambria Math" panose="02040503050406030204" pitchFamily="18" charset="0"/>
                                  <a:cs typeface="Arial" panose="020B0604020202020204" pitchFamily="34" charset="0"/>
                                </a:rPr>
                                <m:t>𝑁</m:t>
                              </m:r>
                              <m:r>
                                <a:rPr lang="en-US" altLang="zh-CN"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latin typeface="Cambria Math" panose="02040503050406030204" pitchFamily="18" charset="0"/>
                                      <a:ea typeface="Cambria Math" panose="02040503050406030204" pitchFamily="18" charset="0"/>
                                      <a:cs typeface="Arial" panose="020B0604020202020204" pitchFamily="34" charset="0"/>
                                    </a:rPr>
                                    <m:t>𝑡</m:t>
                                  </m:r>
                                </m:e>
                                <m:sub>
                                  <m:r>
                                    <a:rPr lang="en-US" altLang="zh-CN" sz="2000" i="1">
                                      <a:latin typeface="Cambria Math" panose="02040503050406030204" pitchFamily="18" charset="0"/>
                                      <a:ea typeface="Cambria Math" panose="02040503050406030204" pitchFamily="18" charset="0"/>
                                      <a:cs typeface="Arial" panose="020B0604020202020204" pitchFamily="34" charset="0"/>
                                    </a:rPr>
                                    <m:t>𝑖</m:t>
                                  </m:r>
                                </m:sub>
                              </m:sSub>
                              <m:r>
                                <a:rPr lang="en-US" altLang="zh-CN" sz="2000" i="1">
                                  <a:latin typeface="Cambria Math" panose="02040503050406030204" pitchFamily="18" charset="0"/>
                                  <a:ea typeface="Cambria Math" panose="02040503050406030204" pitchFamily="18" charset="0"/>
                                  <a:cs typeface="Arial" panose="020B0604020202020204" pitchFamily="34" charset="0"/>
                                </a:rPr>
                                <m:t>&gt;</m:t>
                              </m:r>
                              <m:sSub>
                                <m:sSubPr>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latin typeface="Cambria Math" panose="02040503050406030204" pitchFamily="18" charset="0"/>
                                      <a:ea typeface="Cambria Math" panose="02040503050406030204" pitchFamily="18" charset="0"/>
                                      <a:cs typeface="Arial" panose="020B0604020202020204" pitchFamily="34" charset="0"/>
                                    </a:rPr>
                                    <m:t>𝑐</m:t>
                                  </m:r>
                                </m:e>
                                <m:sub>
                                  <m:r>
                                    <a:rPr lang="en-US" altLang="zh-CN" sz="2000" i="1">
                                      <a:latin typeface="Cambria Math" panose="02040503050406030204" pitchFamily="18" charset="0"/>
                                      <a:ea typeface="Cambria Math" panose="02040503050406030204" pitchFamily="18" charset="0"/>
                                      <a:cs typeface="Arial" panose="020B0604020202020204" pitchFamily="34" charset="0"/>
                                    </a:rPr>
                                    <m:t>𝑖</m:t>
                                  </m:r>
                                </m:sub>
                              </m:sSub>
                            </m:e>
                          </m:d>
                          <m:r>
                            <a:rPr lang="en-US" altLang="zh-CN" sz="2000" i="1">
                              <a:latin typeface="Cambria Math" panose="02040503050406030204" pitchFamily="18" charset="0"/>
                              <a:ea typeface="Cambria Math" panose="02040503050406030204" pitchFamily="18" charset="0"/>
                              <a:cs typeface="Arial" panose="020B0604020202020204" pitchFamily="34" charset="0"/>
                            </a:rPr>
                            <m:t>,   </m:t>
                          </m:r>
                        </m:e>
                      </m:nary>
                    </m:oMath>
                  </m:oMathPara>
                </a14:m>
                <a:endParaRPr lang="en-US" altLang="zh-CN" sz="2000" dirty="0">
                  <a:latin typeface="Arial" panose="020B0604020202020204" pitchFamily="34" charset="0"/>
                  <a:ea typeface="Cambria Math" panose="02040503050406030204" pitchFamily="18" charset="0"/>
                  <a:cs typeface="Arial" panose="020B0604020202020204" pitchFamily="34" charset="0"/>
                </a:endParaRPr>
              </a:p>
              <a:p>
                <a:pPr>
                  <a:lnSpc>
                    <a:spcPct val="150000"/>
                  </a:lnSpc>
                </a:pPr>
                <a:r>
                  <a:rPr lang="en-US" altLang="zh-CN" sz="2000" dirty="0">
                    <a:latin typeface="Arial" panose="020B0604020202020204" pitchFamily="34" charset="0"/>
                    <a:cs typeface="Arial" panose="020B0604020202020204" pitchFamily="34" charset="0"/>
                  </a:rPr>
                  <a:t>In a specific sample, we can obviously observe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𝑅</m:t>
                    </m:r>
                  </m:oMath>
                </a14:m>
                <a:r>
                  <a:rPr lang="en-US" altLang="zh-CN" sz="2000" dirty="0">
                    <a:latin typeface="Arial" panose="020B0604020202020204" pitchFamily="34" charset="0"/>
                    <a:cs typeface="Arial" panose="020B0604020202020204" pitchFamily="34" charset="0"/>
                  </a:rPr>
                  <a:t>, but we cannot observe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𝐹</m:t>
                    </m:r>
                  </m:oMath>
                </a14:m>
                <a:r>
                  <a:rPr lang="en-US" altLang="zh-CN" sz="2000" dirty="0">
                    <a:latin typeface="Arial" panose="020B0604020202020204" pitchFamily="34" charset="0"/>
                    <a:cs typeface="Arial" panose="020B0604020202020204" pitchFamily="34" charset="0"/>
                  </a:rPr>
                  <a:t>. we write the FDP and its expectation, FDR, as</a:t>
                </a:r>
              </a:p>
              <a:p>
                <a:pPr marL="0" indent="0">
                  <a:lnSpc>
                    <a:spcPct val="100000"/>
                  </a:lnSpc>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cs typeface="Arial" panose="020B0604020202020204" pitchFamily="34" charset="0"/>
                        </a:rPr>
                        <m:t>𝐹</m:t>
                      </m:r>
                      <m:d>
                        <m:dPr>
                          <m:ctrlPr>
                            <a:rPr lang="en-US" altLang="zh-CN" sz="2000" b="0" i="1" smtClean="0">
                              <a:latin typeface="Cambria Math" panose="02040503050406030204" pitchFamily="18" charset="0"/>
                              <a:cs typeface="Arial" panose="020B0604020202020204" pitchFamily="34" charset="0"/>
                            </a:rPr>
                          </m:ctrlPr>
                        </m:dPr>
                        <m:e>
                          <m:r>
                            <a:rPr lang="en-US" altLang="zh-CN" sz="2000" b="0" i="1" smtClean="0">
                              <a:latin typeface="Cambria Math" panose="02040503050406030204" pitchFamily="18" charset="0"/>
                              <a:cs typeface="Arial" panose="020B0604020202020204" pitchFamily="34" charset="0"/>
                            </a:rPr>
                            <m:t>𝑝</m:t>
                          </m:r>
                        </m:e>
                      </m:d>
                      <m:r>
                        <a:rPr lang="en-US" altLang="zh-CN" sz="2000" b="0" i="1" smtClean="0">
                          <a:latin typeface="Cambria Math" panose="02040503050406030204" pitchFamily="18" charset="0"/>
                          <a:cs typeface="Arial" panose="020B0604020202020204" pitchFamily="34" charset="0"/>
                        </a:rPr>
                        <m:t>=</m:t>
                      </m:r>
                      <m:nary>
                        <m:naryPr>
                          <m:chr m:val="∑"/>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altLang="zh-CN" sz="2000" i="1">
                              <a:latin typeface="Cambria Math" panose="02040503050406030204" pitchFamily="18" charset="0"/>
                              <a:ea typeface="Cambria Math" panose="02040503050406030204" pitchFamily="18" charset="0"/>
                              <a:cs typeface="Arial" panose="020B0604020202020204" pitchFamily="34" charset="0"/>
                            </a:rPr>
                            <m:t>𝑖</m:t>
                          </m:r>
                          <m:r>
                            <a:rPr lang="en-US" altLang="zh-CN" sz="2000" i="1">
                              <a:latin typeface="Cambria Math" panose="02040503050406030204" pitchFamily="18" charset="0"/>
                              <a:ea typeface="Cambria Math" panose="02040503050406030204" pitchFamily="18" charset="0"/>
                              <a:cs typeface="Arial" panose="020B0604020202020204" pitchFamily="34" charset="0"/>
                            </a:rPr>
                            <m:t>=1</m:t>
                          </m:r>
                        </m:sub>
                        <m:sup>
                          <m:r>
                            <a:rPr lang="en-US" altLang="zh-CN" sz="2000" i="1">
                              <a:latin typeface="Cambria Math" panose="02040503050406030204" pitchFamily="18" charset="0"/>
                              <a:ea typeface="Cambria Math" panose="02040503050406030204" pitchFamily="18" charset="0"/>
                              <a:cs typeface="Arial" panose="020B0604020202020204" pitchFamily="34" charset="0"/>
                            </a:rPr>
                            <m:t>𝑁</m:t>
                          </m:r>
                        </m:sup>
                        <m:e>
                          <m:r>
                            <a:rPr lang="en-US" altLang="zh-CN" sz="2000" i="1">
                              <a:latin typeface="Cambria Math" panose="02040503050406030204" pitchFamily="18" charset="0"/>
                              <a:ea typeface="Cambria Math" panose="02040503050406030204" pitchFamily="18" charset="0"/>
                              <a:cs typeface="Arial" panose="020B0604020202020204" pitchFamily="34" charset="0"/>
                            </a:rPr>
                            <m:t>1</m:t>
                          </m:r>
                          <m:d>
                            <m:dPr>
                              <m:begChr m:val="{"/>
                              <m:endChr m:val="}"/>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dPr>
                            <m:e>
                              <m:r>
                                <a:rPr lang="en-US" altLang="zh-CN" sz="2000" i="1">
                                  <a:latin typeface="Cambria Math" panose="02040503050406030204" pitchFamily="18" charset="0"/>
                                  <a:ea typeface="Cambria Math" panose="02040503050406030204" pitchFamily="18" charset="0"/>
                                  <a:cs typeface="Arial" panose="020B0604020202020204" pitchFamily="34" charset="0"/>
                                </a:rPr>
                                <m:t>𝑖</m:t>
                              </m:r>
                              <m:r>
                                <a:rPr lang="en-US" altLang="zh-CN" sz="2000" i="1">
                                  <a:latin typeface="Cambria Math" panose="02040503050406030204" pitchFamily="18" charset="0"/>
                                  <a:ea typeface="Cambria Math" panose="02040503050406030204" pitchFamily="18" charset="0"/>
                                  <a:cs typeface="Arial" panose="020B0604020202020204" pitchFamily="34" charset="0"/>
                                </a:rPr>
                                <m:t>≤</m:t>
                              </m:r>
                              <m:r>
                                <a:rPr lang="en-US" altLang="zh-CN" sz="2000" i="1">
                                  <a:latin typeface="Cambria Math" panose="02040503050406030204" pitchFamily="18" charset="0"/>
                                  <a:ea typeface="Cambria Math" panose="02040503050406030204" pitchFamily="18" charset="0"/>
                                  <a:cs typeface="Arial" panose="020B0604020202020204" pitchFamily="34" charset="0"/>
                                </a:rPr>
                                <m:t>𝑁</m:t>
                              </m:r>
                              <m:r>
                                <a:rPr lang="en-US" altLang="zh-CN"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altLang="zh-CN" sz="2000" i="1">
                                      <a:latin typeface="Cambria Math" panose="02040503050406030204" pitchFamily="18" charset="0"/>
                                      <a:ea typeface="Cambria Math" panose="02040503050406030204" pitchFamily="18" charset="0"/>
                                      <a:cs typeface="Arial" panose="020B0604020202020204" pitchFamily="34" charset="0"/>
                                    </a:rPr>
                                    <m:t>𝑖</m:t>
                                  </m:r>
                                </m:sub>
                              </m:sSub>
                              <m:r>
                                <a:rPr lang="en-US" altLang="zh-CN" sz="2000" i="1" smtClean="0">
                                  <a:latin typeface="Cambria Math" panose="02040503050406030204" pitchFamily="18" charset="0"/>
                                  <a:ea typeface="Cambria Math" panose="02040503050406030204" pitchFamily="18" charset="0"/>
                                  <a:cs typeface="Arial" panose="020B0604020202020204" pitchFamily="34" charset="0"/>
                                </a:rPr>
                                <m:t>&lt;</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𝑝</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 </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𝑎𝑛𝑑</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zh-CN" altLang="en-US" sz="2000" b="0" i="1" smtClean="0">
                                      <a:latin typeface="Cambria Math" panose="02040503050406030204" pitchFamily="18" charset="0"/>
                                      <a:ea typeface="Cambria Math" panose="02040503050406030204" pitchFamily="18" charset="0"/>
                                      <a:cs typeface="Arial" panose="020B0604020202020204" pitchFamily="34" charset="0"/>
                                    </a:rPr>
                                    <m:t>𝛼</m:t>
                                  </m:r>
                                </m:e>
                                <m: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𝑖</m:t>
                                  </m:r>
                                </m:sub>
                              </m:s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≤0</m:t>
                              </m:r>
                            </m:e>
                          </m:d>
                          <m:r>
                            <a:rPr lang="en-US" altLang="zh-CN" sz="2000" i="1">
                              <a:latin typeface="Cambria Math" panose="02040503050406030204" pitchFamily="18" charset="0"/>
                              <a:ea typeface="Cambria Math" panose="02040503050406030204" pitchFamily="18" charset="0"/>
                              <a:cs typeface="Arial" panose="020B0604020202020204" pitchFamily="34" charset="0"/>
                            </a:rPr>
                            <m:t>,  </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𝑅</m:t>
                          </m:r>
                          <m:d>
                            <m:d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𝑝</m:t>
                              </m:r>
                            </m:e>
                          </m:d>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nary>
                            <m:naryPr>
                              <m:chr m:val="∑"/>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altLang="zh-CN" sz="2000" i="1">
                                  <a:latin typeface="Cambria Math" panose="02040503050406030204" pitchFamily="18" charset="0"/>
                                  <a:ea typeface="Cambria Math" panose="02040503050406030204" pitchFamily="18" charset="0"/>
                                  <a:cs typeface="Arial" panose="020B0604020202020204" pitchFamily="34" charset="0"/>
                                </a:rPr>
                                <m:t>𝑖</m:t>
                              </m:r>
                              <m:r>
                                <a:rPr lang="en-US" altLang="zh-CN" sz="2000" i="1">
                                  <a:latin typeface="Cambria Math" panose="02040503050406030204" pitchFamily="18" charset="0"/>
                                  <a:ea typeface="Cambria Math" panose="02040503050406030204" pitchFamily="18" charset="0"/>
                                  <a:cs typeface="Arial" panose="020B0604020202020204" pitchFamily="34" charset="0"/>
                                </a:rPr>
                                <m:t>=1</m:t>
                              </m:r>
                            </m:sub>
                            <m:sup>
                              <m:r>
                                <a:rPr lang="en-US" altLang="zh-CN" sz="2000" i="1">
                                  <a:latin typeface="Cambria Math" panose="02040503050406030204" pitchFamily="18" charset="0"/>
                                  <a:ea typeface="Cambria Math" panose="02040503050406030204" pitchFamily="18" charset="0"/>
                                  <a:cs typeface="Arial" panose="020B0604020202020204" pitchFamily="34" charset="0"/>
                                </a:rPr>
                                <m:t>𝑁</m:t>
                              </m:r>
                            </m:sup>
                            <m:e>
                              <m:r>
                                <a:rPr lang="en-US" altLang="zh-CN" sz="2000" i="1">
                                  <a:latin typeface="Cambria Math" panose="02040503050406030204" pitchFamily="18" charset="0"/>
                                  <a:ea typeface="Cambria Math" panose="02040503050406030204" pitchFamily="18" charset="0"/>
                                  <a:cs typeface="Arial" panose="020B0604020202020204" pitchFamily="34" charset="0"/>
                                </a:rPr>
                                <m:t>1</m:t>
                              </m:r>
                              <m:d>
                                <m:dPr>
                                  <m:begChr m:val="{"/>
                                  <m:endChr m:val="}"/>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dPr>
                                <m:e>
                                  <m:r>
                                    <a:rPr lang="en-US" altLang="zh-CN" sz="2000" i="1">
                                      <a:latin typeface="Cambria Math" panose="02040503050406030204" pitchFamily="18" charset="0"/>
                                      <a:ea typeface="Cambria Math" panose="02040503050406030204" pitchFamily="18" charset="0"/>
                                      <a:cs typeface="Arial" panose="020B0604020202020204" pitchFamily="34" charset="0"/>
                                    </a:rPr>
                                    <m:t>𝑖</m:t>
                                  </m:r>
                                  <m:r>
                                    <a:rPr lang="en-US" altLang="zh-CN" sz="2000" i="1">
                                      <a:latin typeface="Cambria Math" panose="02040503050406030204" pitchFamily="18" charset="0"/>
                                      <a:ea typeface="Cambria Math" panose="02040503050406030204" pitchFamily="18" charset="0"/>
                                      <a:cs typeface="Arial" panose="020B0604020202020204" pitchFamily="34" charset="0"/>
                                    </a:rPr>
                                    <m:t>≤</m:t>
                                  </m:r>
                                  <m:r>
                                    <a:rPr lang="en-US" altLang="zh-CN" sz="2000" i="1">
                                      <a:latin typeface="Cambria Math" panose="02040503050406030204" pitchFamily="18" charset="0"/>
                                      <a:ea typeface="Cambria Math" panose="02040503050406030204" pitchFamily="18" charset="0"/>
                                      <a:cs typeface="Arial" panose="020B0604020202020204" pitchFamily="34" charset="0"/>
                                    </a:rPr>
                                    <m:t>𝑁</m:t>
                                  </m:r>
                                  <m:r>
                                    <a:rPr lang="en-US" altLang="zh-CN"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latin typeface="Cambria Math" panose="02040503050406030204" pitchFamily="18" charset="0"/>
                                          <a:ea typeface="Cambria Math" panose="02040503050406030204" pitchFamily="18" charset="0"/>
                                          <a:cs typeface="Arial" panose="020B0604020202020204" pitchFamily="34" charset="0"/>
                                        </a:rPr>
                                        <m:t>𝑝</m:t>
                                      </m:r>
                                    </m:e>
                                    <m:sub>
                                      <m:r>
                                        <a:rPr lang="en-US" altLang="zh-CN" sz="2000" i="1">
                                          <a:latin typeface="Cambria Math" panose="02040503050406030204" pitchFamily="18" charset="0"/>
                                          <a:ea typeface="Cambria Math" panose="02040503050406030204" pitchFamily="18" charset="0"/>
                                          <a:cs typeface="Arial" panose="020B0604020202020204" pitchFamily="34" charset="0"/>
                                        </a:rPr>
                                        <m:t>𝑖</m:t>
                                      </m:r>
                                    </m:sub>
                                  </m:sSub>
                                  <m:r>
                                    <a:rPr lang="en-US" altLang="zh-CN" sz="2000" i="1">
                                      <a:latin typeface="Cambria Math" panose="02040503050406030204" pitchFamily="18" charset="0"/>
                                      <a:ea typeface="Cambria Math" panose="02040503050406030204" pitchFamily="18" charset="0"/>
                                      <a:cs typeface="Arial" panose="020B0604020202020204" pitchFamily="34" charset="0"/>
                                    </a:rPr>
                                    <m:t>&lt;</m:t>
                                  </m:r>
                                  <m:r>
                                    <a:rPr lang="en-US" altLang="zh-CN" sz="2000" i="1">
                                      <a:latin typeface="Cambria Math" panose="02040503050406030204" pitchFamily="18" charset="0"/>
                                      <a:ea typeface="Cambria Math" panose="02040503050406030204" pitchFamily="18" charset="0"/>
                                      <a:cs typeface="Arial" panose="020B0604020202020204" pitchFamily="34" charset="0"/>
                                    </a:rPr>
                                    <m:t>𝑝</m:t>
                                  </m:r>
                                </m:e>
                              </m:d>
                              <m:r>
                                <a:rPr lang="en-US" altLang="zh-CN" sz="2000" i="1">
                                  <a:latin typeface="Cambria Math" panose="02040503050406030204" pitchFamily="18" charset="0"/>
                                  <a:ea typeface="Cambria Math" panose="02040503050406030204" pitchFamily="18" charset="0"/>
                                  <a:cs typeface="Arial" panose="020B0604020202020204" pitchFamily="34" charset="0"/>
                                </a:rPr>
                                <m:t>,   </m:t>
                              </m:r>
                            </m:e>
                          </m:nary>
                        </m:e>
                      </m:nary>
                    </m:oMath>
                  </m:oMathPara>
                </a14:m>
                <a:endParaRPr lang="en-US" altLang="zh-CN" sz="2000" dirty="0">
                  <a:latin typeface="Arial" panose="020B0604020202020204" pitchFamily="34" charset="0"/>
                  <a:cs typeface="Arial" panose="020B0604020202020204" pitchFamily="34" charset="0"/>
                </a:endParaRPr>
              </a:p>
              <a:p>
                <a:pPr marL="0" indent="0">
                  <a:lnSpc>
                    <a:spcPct val="100000"/>
                  </a:lnSpc>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cs typeface="Arial" panose="020B0604020202020204" pitchFamily="34" charset="0"/>
                        </a:rPr>
                        <m:t>𝐹𝐷𝑃</m:t>
                      </m:r>
                      <m:r>
                        <a:rPr lang="en-US" altLang="zh-CN" sz="2000" b="0" i="1" smtClean="0">
                          <a:latin typeface="Cambria Math" panose="02040503050406030204" pitchFamily="18" charset="0"/>
                          <a:cs typeface="Arial" panose="020B0604020202020204" pitchFamily="34" charset="0"/>
                        </a:rPr>
                        <m:t>=</m:t>
                      </m:r>
                      <m:f>
                        <m:fPr>
                          <m:ctrlPr>
                            <a:rPr lang="en-US" altLang="zh-CN" sz="2000" b="0" i="1" smtClean="0">
                              <a:latin typeface="Cambria Math" panose="02040503050406030204" pitchFamily="18" charset="0"/>
                              <a:cs typeface="Arial" panose="020B0604020202020204" pitchFamily="34" charset="0"/>
                            </a:rPr>
                          </m:ctrlPr>
                        </m:fPr>
                        <m:num>
                          <m:r>
                            <a:rPr lang="en-US" altLang="zh-CN" sz="2000" b="0" i="1" smtClean="0">
                              <a:latin typeface="Cambria Math" panose="02040503050406030204" pitchFamily="18" charset="0"/>
                              <a:cs typeface="Arial" panose="020B0604020202020204" pitchFamily="34" charset="0"/>
                            </a:rPr>
                            <m:t>𝐹</m:t>
                          </m:r>
                          <m:r>
                            <a:rPr lang="en-US" altLang="zh-CN" sz="2000" b="0" i="1" smtClean="0">
                              <a:latin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cs typeface="Arial" panose="020B0604020202020204" pitchFamily="34" charset="0"/>
                            </a:rPr>
                            <m:t>𝑝</m:t>
                          </m:r>
                          <m:r>
                            <a:rPr lang="en-US" altLang="zh-CN" sz="2000" b="0" i="1" smtClean="0">
                              <a:latin typeface="Cambria Math" panose="02040503050406030204" pitchFamily="18" charset="0"/>
                              <a:cs typeface="Arial" panose="020B0604020202020204" pitchFamily="34" charset="0"/>
                            </a:rPr>
                            <m:t>)</m:t>
                          </m:r>
                        </m:num>
                        <m:den>
                          <m:func>
                            <m:funcPr>
                              <m:ctrlPr>
                                <a:rPr lang="en-US" altLang="zh-CN" sz="2000" b="0" i="1" smtClean="0">
                                  <a:latin typeface="Cambria Math" panose="02040503050406030204" pitchFamily="18" charset="0"/>
                                  <a:cs typeface="Arial" panose="020B0604020202020204" pitchFamily="34" charset="0"/>
                                </a:rPr>
                              </m:ctrlPr>
                            </m:funcPr>
                            <m:fName>
                              <m:r>
                                <m:rPr>
                                  <m:sty m:val="p"/>
                                </m:rPr>
                                <a:rPr lang="en-US" altLang="zh-CN" sz="2000" b="0" i="0" smtClean="0">
                                  <a:latin typeface="Cambria Math" panose="02040503050406030204" pitchFamily="18" charset="0"/>
                                  <a:cs typeface="Arial" panose="020B0604020202020204" pitchFamily="34" charset="0"/>
                                </a:rPr>
                                <m:t>max</m:t>
                              </m:r>
                            </m:fName>
                            <m:e>
                              <m:d>
                                <m:dPr>
                                  <m:begChr m:val="{"/>
                                  <m:endChr m:val="}"/>
                                  <m:ctrlPr>
                                    <a:rPr lang="en-US" altLang="zh-CN" sz="2000" b="0" i="1" smtClean="0">
                                      <a:latin typeface="Cambria Math" panose="02040503050406030204" pitchFamily="18" charset="0"/>
                                      <a:cs typeface="Arial" panose="020B0604020202020204" pitchFamily="34" charset="0"/>
                                    </a:rPr>
                                  </m:ctrlPr>
                                </m:dPr>
                                <m:e>
                                  <m:r>
                                    <a:rPr lang="en-US" altLang="zh-CN" sz="2000" b="0" i="1" smtClean="0">
                                      <a:latin typeface="Cambria Math" panose="02040503050406030204" pitchFamily="18" charset="0"/>
                                      <a:cs typeface="Arial" panose="020B0604020202020204" pitchFamily="34" charset="0"/>
                                    </a:rPr>
                                    <m:t>𝑅</m:t>
                                  </m:r>
                                  <m:r>
                                    <a:rPr lang="en-US" altLang="zh-CN" sz="2000" b="0" i="1" smtClean="0">
                                      <a:latin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cs typeface="Arial" panose="020B0604020202020204" pitchFamily="34" charset="0"/>
                                    </a:rPr>
                                    <m:t>𝑝</m:t>
                                  </m:r>
                                  <m:r>
                                    <a:rPr lang="en-US" altLang="zh-CN" sz="2000" b="0" i="1" smtClean="0">
                                      <a:latin typeface="Cambria Math" panose="02040503050406030204" pitchFamily="18" charset="0"/>
                                      <a:cs typeface="Arial" panose="020B0604020202020204" pitchFamily="34" charset="0"/>
                                    </a:rPr>
                                    <m:t>),1</m:t>
                                  </m:r>
                                </m:e>
                              </m:d>
                            </m:e>
                          </m:func>
                        </m:den>
                      </m:f>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r>
                        <a:rPr lang="zh-CN" altLang="en-US" sz="2000" b="0" i="1" smtClean="0">
                          <a:latin typeface="Cambria Math" panose="02040503050406030204" pitchFamily="18" charset="0"/>
                          <a:ea typeface="Cambria Math" panose="02040503050406030204" pitchFamily="18" charset="0"/>
                          <a:cs typeface="Arial" panose="020B0604020202020204" pitchFamily="34" charset="0"/>
                        </a:rPr>
                        <m:t>𝜏</m:t>
                      </m:r>
                    </m:oMath>
                  </m:oMathPara>
                </a14:m>
                <a:endParaRPr lang="en-US" altLang="zh-CN" sz="2000" b="0" dirty="0">
                  <a:latin typeface="Arial" panose="020B0604020202020204" pitchFamily="34" charset="0"/>
                  <a:ea typeface="Cambria Math" panose="02040503050406030204" pitchFamily="18" charset="0"/>
                  <a:cs typeface="Arial" panose="020B0604020202020204" pitchFamily="34" charset="0"/>
                </a:endParaRPr>
              </a:p>
              <a:p>
                <a:pPr marL="0" indent="0">
                  <a:lnSpc>
                    <a:spcPct val="100000"/>
                  </a:lnSpc>
                  <a:buNone/>
                </a:pPr>
                <a:endParaRPr lang="en-US" altLang="zh-CN" sz="2000" dirty="0">
                  <a:latin typeface="Arial" panose="020B0604020202020204" pitchFamily="34" charset="0"/>
                  <a:cs typeface="Arial" panose="020B0604020202020204" pitchFamily="34" charset="0"/>
                </a:endParaRPr>
              </a:p>
            </p:txBody>
          </p:sp>
        </mc:Choice>
        <mc:Fallback xmlns="">
          <p:sp>
            <p:nvSpPr>
              <p:cNvPr id="8" name="内容占位符 2">
                <a:extLst>
                  <a:ext uri="{FF2B5EF4-FFF2-40B4-BE49-F238E27FC236}">
                    <a16:creationId xmlns:a16="http://schemas.microsoft.com/office/drawing/2014/main" id="{62BB2DDE-FA80-4CB0-8129-804C7171C4FD}"/>
                  </a:ext>
                </a:extLst>
              </p:cNvPr>
              <p:cNvSpPr>
                <a:spLocks noGrp="1" noRot="1" noChangeAspect="1" noMove="1" noResize="1" noEditPoints="1" noAdjustHandles="1" noChangeArrowheads="1" noChangeShapeType="1" noTextEdit="1"/>
              </p:cNvSpPr>
              <p:nvPr>
                <p:ph idx="1"/>
              </p:nvPr>
            </p:nvSpPr>
            <p:spPr>
              <a:xfrm>
                <a:off x="467360" y="1325563"/>
                <a:ext cx="8493758" cy="5030788"/>
              </a:xfrm>
              <a:blipFill>
                <a:blip r:embed="rId2"/>
                <a:stretch>
                  <a:fillRect l="-646" r="-2369"/>
                </a:stretch>
              </a:blipFill>
            </p:spPr>
            <p:txBody>
              <a:bodyPr/>
              <a:lstStyle/>
              <a:p>
                <a:r>
                  <a:rPr lang="zh-CN" altLang="en-US">
                    <a:noFill/>
                  </a:rPr>
                  <a:t> </a:t>
                </a:r>
              </a:p>
            </p:txBody>
          </p:sp>
        </mc:Fallback>
      </mc:AlternateContent>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114239775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pt-BR" altLang="zh-CN" sz="4400" dirty="0">
                <a:latin typeface="Arial" panose="020B0604020202020204" pitchFamily="34" charset="0"/>
                <a:cs typeface="Arial" panose="020B0604020202020204" pitchFamily="34" charset="0"/>
              </a:rPr>
              <a:t>Estimating alpha</a:t>
            </a:r>
            <a:endParaRPr lang="en-US" altLang="zh-CN" dirty="0">
              <a:latin typeface="Arial" panose="020B0604020202020204" pitchFamily="34" charset="0"/>
              <a:cs typeface="Arial" panose="020B0604020202020204" pitchFamily="34" charset="0"/>
            </a:endParaRP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160</a:t>
            </a:fld>
            <a:endParaRPr lang="zh-CN" altLang="en-US"/>
          </a:p>
        </p:txBody>
      </p:sp>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345440" y="1325562"/>
            <a:ext cx="8707120" cy="5395914"/>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When the benchmark includes non-tradable factors, estimating Equation (1) requires two-pass </a:t>
            </a:r>
            <a:r>
              <a:rPr lang="en-US" altLang="zh-CN" sz="2000" dirty="0" err="1">
                <a:latin typeface="Arial" panose="020B0604020202020204" pitchFamily="34" charset="0"/>
                <a:cs typeface="Arial" panose="020B0604020202020204" pitchFamily="34" charset="0"/>
              </a:rPr>
              <a:t>Fama-MacBeth</a:t>
            </a:r>
            <a:r>
              <a:rPr lang="en-US" altLang="zh-CN" sz="2000" dirty="0">
                <a:latin typeface="Arial" panose="020B0604020202020204" pitchFamily="34" charset="0"/>
                <a:cs typeface="Arial" panose="020B0604020202020204" pitchFamily="34" charset="0"/>
              </a:rPr>
              <a:t> regressions. </a:t>
            </a:r>
          </a:p>
          <a:p>
            <a:pPr>
              <a:lnSpc>
                <a:spcPct val="150000"/>
              </a:lnSpc>
            </a:pPr>
            <a:r>
              <a:rPr lang="en-US" altLang="zh-CN" sz="2000" dirty="0">
                <a:latin typeface="Arial" panose="020B0604020202020204" pitchFamily="34" charset="0"/>
                <a:cs typeface="Arial" panose="020B0604020202020204" pitchFamily="34" charset="0"/>
              </a:rPr>
              <a:t>The first stage estimates using time-series regressions of individual fund returns onto the benchmark factors, and the second stage involves a cross-sectional regression of average returns onto the estimated, where the residuals of this regression yield estimates of alpha, denoted as b</a:t>
            </a:r>
            <a:br>
              <a:rPr lang="en-US" altLang="zh-CN" sz="2000" dirty="0">
                <a:latin typeface="Arial" panose="020B0604020202020204" pitchFamily="34" charset="0"/>
                <a:cs typeface="Arial" panose="020B0604020202020204" pitchFamily="34" charset="0"/>
              </a:rPr>
            </a:br>
            <a:endParaRPr lang="en-US" altLang="zh-CN" sz="2000" dirty="0">
              <a:latin typeface="Arial" panose="020B0604020202020204" pitchFamily="34" charset="0"/>
              <a:cs typeface="Arial" panose="020B0604020202020204" pitchFamily="34" charset="0"/>
            </a:endParaRPr>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314269251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pt-BR" altLang="zh-CN" sz="4400" dirty="0">
                <a:latin typeface="Arial" panose="020B0604020202020204" pitchFamily="34" charset="0"/>
                <a:cs typeface="Arial" panose="020B0604020202020204" pitchFamily="34" charset="0"/>
              </a:rPr>
              <a:t>Estimating obstacles</a:t>
            </a:r>
            <a:endParaRPr lang="en-US" altLang="zh-CN" dirty="0">
              <a:latin typeface="Arial" panose="020B0604020202020204" pitchFamily="34" charset="0"/>
              <a:cs typeface="Arial" panose="020B0604020202020204" pitchFamily="34" charset="0"/>
            </a:endParaRP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161</a:t>
            </a:fld>
            <a:endParaRPr lang="zh-CN" altLang="en-US"/>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345440" y="1325562"/>
                <a:ext cx="8707120" cy="5395914"/>
              </a:xfrm>
            </p:spPr>
            <p:txBody>
              <a:bodyPr>
                <a:normAutofit fontScale="92500"/>
              </a:bodyPr>
              <a:lstStyle/>
              <a:p>
                <a:pPr>
                  <a:lnSpc>
                    <a:spcPct val="150000"/>
                  </a:lnSpc>
                </a:pPr>
                <a:r>
                  <a:rPr lang="en-US" altLang="zh-CN" sz="2000" dirty="0">
                    <a:latin typeface="Arial" panose="020B0604020202020204" pitchFamily="34" charset="0"/>
                    <a:cs typeface="Arial" panose="020B0604020202020204" pitchFamily="34" charset="0"/>
                  </a:rPr>
                  <a:t>When the benchmark includes non-tradable factors, estimating Equation (1) requires two-pass </a:t>
                </a:r>
                <a:r>
                  <a:rPr lang="en-US" altLang="zh-CN" sz="2000" dirty="0" err="1">
                    <a:latin typeface="Arial" panose="020B0604020202020204" pitchFamily="34" charset="0"/>
                    <a:cs typeface="Arial" panose="020B0604020202020204" pitchFamily="34" charset="0"/>
                  </a:rPr>
                  <a:t>Fama-MacBeth</a:t>
                </a:r>
                <a:r>
                  <a:rPr lang="en-US" altLang="zh-CN" sz="2000" dirty="0">
                    <a:latin typeface="Arial" panose="020B0604020202020204" pitchFamily="34" charset="0"/>
                    <a:cs typeface="Arial" panose="020B0604020202020204" pitchFamily="34" charset="0"/>
                  </a:rPr>
                  <a:t> regressions. </a:t>
                </a:r>
              </a:p>
              <a:p>
                <a:pPr>
                  <a:lnSpc>
                    <a:spcPct val="150000"/>
                  </a:lnSpc>
                </a:pPr>
                <a:endParaRPr lang="en-US" altLang="zh-CN" sz="2000" dirty="0">
                  <a:latin typeface="Arial" panose="020B0604020202020204" pitchFamily="34" charset="0"/>
                  <a:cs typeface="Arial" panose="020B0604020202020204" pitchFamily="34" charset="0"/>
                </a:endParaRPr>
              </a:p>
              <a:p>
                <a:pPr>
                  <a:lnSpc>
                    <a:spcPct val="150000"/>
                  </a:lnSpc>
                </a:pPr>
                <a:endParaRPr lang="en-US" altLang="zh-CN" sz="500" dirty="0">
                  <a:latin typeface="Arial" panose="020B0604020202020204" pitchFamily="34" charset="0"/>
                  <a:cs typeface="Arial" panose="020B0604020202020204" pitchFamily="34" charset="0"/>
                </a:endParaRPr>
              </a:p>
              <a:p>
                <a:pPr>
                  <a:lnSpc>
                    <a:spcPct val="150000"/>
                  </a:lnSpc>
                </a:pPr>
                <a:r>
                  <a:rPr lang="en-US" altLang="zh-CN" sz="2000" dirty="0">
                    <a:latin typeface="Arial" panose="020B0604020202020204" pitchFamily="34" charset="0"/>
                    <a:cs typeface="Arial" panose="020B0604020202020204" pitchFamily="34" charset="0"/>
                  </a:rPr>
                  <a:t>As long as the latent factors in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𝑓</m:t>
                        </m:r>
                      </m:e>
                      <m:sub>
                        <m:r>
                          <a:rPr lang="en-US" altLang="zh-CN" sz="2000" i="1" dirty="0" smtClean="0">
                            <a:latin typeface="Cambria Math" panose="02040503050406030204" pitchFamily="18" charset="0"/>
                            <a:cs typeface="Arial" panose="020B0604020202020204" pitchFamily="34" charset="0"/>
                          </a:rPr>
                          <m:t>𝑙</m:t>
                        </m:r>
                      </m:sub>
                    </m:sSub>
                  </m:oMath>
                </a14:m>
                <a:r>
                  <a:rPr lang="en-US" altLang="zh-CN" sz="2000" dirty="0">
                    <a:latin typeface="Arial" panose="020B0604020202020204" pitchFamily="34" charset="0"/>
                    <a:cs typeface="Arial" panose="020B0604020202020204" pitchFamily="34" charset="0"/>
                  </a:rPr>
                  <a:t> contribute to the total risk premiums, then a bias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zh-CN" altLang="en-US" sz="2000" i="1" dirty="0" smtClean="0">
                            <a:latin typeface="Cambria Math" panose="02040503050406030204" pitchFamily="18" charset="0"/>
                            <a:cs typeface="Arial" panose="020B0604020202020204" pitchFamily="34" charset="0"/>
                          </a:rPr>
                          <m:t>𝛽</m:t>
                        </m:r>
                      </m:e>
                      <m:sub>
                        <m:r>
                          <a:rPr lang="en-US" altLang="zh-CN" sz="2000" b="0" i="1" dirty="0" smtClean="0">
                            <a:latin typeface="Cambria Math" panose="02040503050406030204" pitchFamily="18" charset="0"/>
                            <a:cs typeface="Arial" panose="020B0604020202020204" pitchFamily="34" charset="0"/>
                          </a:rPr>
                          <m:t>𝑙</m:t>
                        </m:r>
                      </m:sub>
                    </m:sSub>
                    <m:sSub>
                      <m:sSubPr>
                        <m:ctrlPr>
                          <a:rPr lang="en-US" altLang="zh-CN" sz="2000" b="0" i="1" dirty="0" smtClean="0">
                            <a:latin typeface="Cambria Math" panose="02040503050406030204" pitchFamily="18" charset="0"/>
                            <a:cs typeface="Arial" panose="020B0604020202020204" pitchFamily="34" charset="0"/>
                          </a:rPr>
                        </m:ctrlPr>
                      </m:sSubPr>
                      <m:e>
                        <m:r>
                          <a:rPr lang="zh-CN" altLang="en-US" sz="2000" b="0" i="1" dirty="0" smtClean="0">
                            <a:latin typeface="Cambria Math" panose="02040503050406030204" pitchFamily="18" charset="0"/>
                            <a:cs typeface="Arial" panose="020B0604020202020204" pitchFamily="34" charset="0"/>
                          </a:rPr>
                          <m:t>𝜆</m:t>
                        </m:r>
                      </m:e>
                      <m:sub>
                        <m:r>
                          <a:rPr lang="en-US" altLang="zh-CN" sz="2000" b="0" i="1" dirty="0" smtClean="0">
                            <a:latin typeface="Cambria Math" panose="02040503050406030204" pitchFamily="18" charset="0"/>
                            <a:cs typeface="Arial" panose="020B0604020202020204" pitchFamily="34" charset="0"/>
                          </a:rPr>
                          <m:t>𝑙</m:t>
                        </m:r>
                      </m:sub>
                    </m:sSub>
                  </m:oMath>
                </a14:m>
                <a:r>
                  <a:rPr lang="en-US" altLang="zh-CN" sz="2000" dirty="0">
                    <a:latin typeface="Arial" panose="020B0604020202020204" pitchFamily="34" charset="0"/>
                    <a:cs typeface="Arial" panose="020B0604020202020204" pitchFamily="34" charset="0"/>
                  </a:rPr>
                  <a:t> would arise in the estimated “alpha“. Even if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𝑓</m:t>
                        </m:r>
                      </m:e>
                      <m:sub>
                        <m:r>
                          <a:rPr lang="en-US" altLang="zh-CN" sz="2000" i="1" dirty="0" smtClean="0">
                            <a:latin typeface="Cambria Math" panose="02040503050406030204" pitchFamily="18" charset="0"/>
                            <a:cs typeface="Arial" panose="020B0604020202020204" pitchFamily="34" charset="0"/>
                          </a:rPr>
                          <m:t>𝑙</m:t>
                        </m:r>
                      </m:sub>
                    </m:sSub>
                  </m:oMath>
                </a14:m>
                <a:r>
                  <a:rPr lang="en-US" altLang="zh-CN" sz="2000" dirty="0">
                    <a:latin typeface="Arial" panose="020B0604020202020204" pitchFamily="34" charset="0"/>
                    <a:cs typeface="Arial" panose="020B0604020202020204" pitchFamily="34" charset="0"/>
                  </a:rPr>
                  <a:t> is not priced, omitting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𝑓</m:t>
                        </m:r>
                      </m:e>
                      <m:sub>
                        <m:r>
                          <a:rPr lang="en-US" altLang="zh-CN" sz="2000" i="1" dirty="0" smtClean="0">
                            <a:latin typeface="Cambria Math" panose="02040503050406030204" pitchFamily="18" charset="0"/>
                            <a:cs typeface="Arial" panose="020B0604020202020204" pitchFamily="34" charset="0"/>
                          </a:rPr>
                          <m:t>𝑙</m:t>
                        </m:r>
                      </m:sub>
                    </m:sSub>
                  </m:oMath>
                </a14:m>
                <a:r>
                  <a:rPr lang="en-US" altLang="zh-CN" sz="2000" dirty="0">
                    <a:latin typeface="Arial" panose="020B0604020202020204" pitchFamily="34" charset="0"/>
                    <a:cs typeface="Arial" panose="020B0604020202020204" pitchFamily="34" charset="0"/>
                  </a:rPr>
                  <a:t> would still lead to an omitted variable bias for when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𝑓</m:t>
                        </m:r>
                      </m:e>
                      <m:sub>
                        <m:r>
                          <a:rPr lang="en-US" altLang="zh-CN" sz="2000" i="1" dirty="0" smtClean="0">
                            <a:latin typeface="Cambria Math" panose="02040503050406030204" pitchFamily="18" charset="0"/>
                            <a:cs typeface="Arial" panose="020B0604020202020204" pitchFamily="34" charset="0"/>
                          </a:rPr>
                          <m:t>𝑙</m:t>
                        </m:r>
                      </m:sub>
                    </m:sSub>
                  </m:oMath>
                </a14:m>
                <a:r>
                  <a:rPr lang="en-US" altLang="zh-CN" sz="2000" dirty="0">
                    <a:latin typeface="Arial" panose="020B0604020202020204" pitchFamily="34" charset="0"/>
                    <a:cs typeface="Arial" panose="020B0604020202020204" pitchFamily="34" charset="0"/>
                  </a:rPr>
                  <a:t> is correlated with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𝑓</m:t>
                        </m:r>
                      </m:e>
                      <m:sub>
                        <m:r>
                          <a:rPr lang="en-US" altLang="zh-CN" sz="2000" i="1" dirty="0" smtClean="0">
                            <a:latin typeface="Cambria Math" panose="02040503050406030204" pitchFamily="18" charset="0"/>
                            <a:cs typeface="Arial" panose="020B0604020202020204" pitchFamily="34" charset="0"/>
                          </a:rPr>
                          <m:t>𝑜</m:t>
                        </m:r>
                      </m:sub>
                    </m:sSub>
                  </m:oMath>
                </a14:m>
                <a:r>
                  <a:rPr lang="en-US" altLang="zh-CN" sz="2000" dirty="0">
                    <a:latin typeface="Arial" panose="020B0604020202020204" pitchFamily="34" charset="0"/>
                    <a:cs typeface="Arial" panose="020B0604020202020204" pitchFamily="34" charset="0"/>
                  </a:rPr>
                  <a:t>.</a:t>
                </a:r>
              </a:p>
              <a:p>
                <a:pPr>
                  <a:lnSpc>
                    <a:spcPct val="150000"/>
                  </a:lnSpc>
                </a:pPr>
                <a:r>
                  <a:rPr lang="en-US" altLang="zh-CN" sz="2000" dirty="0">
                    <a:latin typeface="Arial" panose="020B0604020202020204" pitchFamily="34" charset="0"/>
                    <a:cs typeface="Arial" panose="020B0604020202020204" pitchFamily="34" charset="0"/>
                  </a:rPr>
                  <a:t>Secondly,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𝑓</m:t>
                        </m:r>
                      </m:e>
                      <m:sub>
                        <m:r>
                          <a:rPr lang="en-US" altLang="zh-CN" sz="2000" i="1" dirty="0" smtClean="0">
                            <a:latin typeface="Cambria Math" panose="02040503050406030204" pitchFamily="18" charset="0"/>
                            <a:cs typeface="Arial" panose="020B0604020202020204" pitchFamily="34" charset="0"/>
                          </a:rPr>
                          <m:t>𝑙</m:t>
                        </m:r>
                      </m:sub>
                    </m:sSub>
                    <m:r>
                      <a:rPr lang="en-US" altLang="zh-CN" sz="2000" i="1" dirty="0" smtClean="0">
                        <a:latin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cs typeface="Arial" panose="020B0604020202020204" pitchFamily="34" charset="0"/>
                  </a:rPr>
                  <a:t>plays the role of “idiosyncratic" error.</a:t>
                </a:r>
              </a:p>
              <a:p>
                <a:pPr>
                  <a:lnSpc>
                    <a:spcPct val="150000"/>
                  </a:lnSpc>
                </a:pPr>
                <a:r>
                  <a:rPr lang="en-US" altLang="zh-CN" sz="2000" dirty="0">
                    <a:latin typeface="Arial" panose="020B0604020202020204" pitchFamily="34" charset="0"/>
                    <a:cs typeface="Arial" panose="020B0604020202020204" pitchFamily="34" charset="0"/>
                  </a:rPr>
                  <a:t>Thirdly, leaving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𝑓</m:t>
                        </m:r>
                      </m:e>
                      <m:sub>
                        <m:r>
                          <a:rPr lang="en-US" altLang="zh-CN" sz="2000" i="1" dirty="0" smtClean="0">
                            <a:latin typeface="Cambria Math" panose="02040503050406030204" pitchFamily="18" charset="0"/>
                            <a:cs typeface="Arial" panose="020B0604020202020204" pitchFamily="34" charset="0"/>
                          </a:rPr>
                          <m:t>𝑙</m:t>
                        </m:r>
                      </m:sub>
                    </m:sSub>
                    <m:r>
                      <a:rPr lang="en-US" altLang="zh-CN" sz="2000" i="1" dirty="0" smtClean="0">
                        <a:latin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cs typeface="Arial" panose="020B0604020202020204" pitchFamily="34" charset="0"/>
                  </a:rPr>
                  <a:t>in the residuals produces strong correlation among the alpha test statistics, which invalidates the independence assumption.</a:t>
                </a:r>
                <a:br>
                  <a:rPr lang="en-US" altLang="zh-CN" sz="2000" dirty="0">
                    <a:latin typeface="Arial" panose="020B0604020202020204" pitchFamily="34" charset="0"/>
                    <a:cs typeface="Arial" panose="020B0604020202020204" pitchFamily="34" charset="0"/>
                  </a:rPr>
                </a:br>
                <a:endParaRPr lang="en-US" altLang="zh-CN" sz="2000" dirty="0">
                  <a:latin typeface="Arial" panose="020B0604020202020204" pitchFamily="34" charset="0"/>
                  <a:cs typeface="Arial" panose="020B0604020202020204" pitchFamily="34" charset="0"/>
                </a:endParaRPr>
              </a:p>
            </p:txBody>
          </p:sp>
        </mc:Choice>
        <mc:Fallback xmlns="">
          <p:sp>
            <p:nvSpPr>
              <p:cNvPr id="8" name="内容占位符 2">
                <a:extLst>
                  <a:ext uri="{FF2B5EF4-FFF2-40B4-BE49-F238E27FC236}">
                    <a16:creationId xmlns:a16="http://schemas.microsoft.com/office/drawing/2014/main" id="{62BB2DDE-FA80-4CB0-8129-804C7171C4FD}"/>
                  </a:ext>
                </a:extLst>
              </p:cNvPr>
              <p:cNvSpPr>
                <a:spLocks noGrp="1" noRot="1" noChangeAspect="1" noMove="1" noResize="1" noEditPoints="1" noAdjustHandles="1" noChangeArrowheads="1" noChangeShapeType="1" noTextEdit="1"/>
              </p:cNvSpPr>
              <p:nvPr>
                <p:ph idx="1"/>
              </p:nvPr>
            </p:nvSpPr>
            <p:spPr>
              <a:xfrm>
                <a:off x="345440" y="1325562"/>
                <a:ext cx="8707120" cy="5395914"/>
              </a:xfrm>
              <a:blipFill>
                <a:blip r:embed="rId2"/>
                <a:stretch>
                  <a:fillRect l="-560" r="-1261"/>
                </a:stretch>
              </a:blipFill>
            </p:spPr>
            <p:txBody>
              <a:bodyPr/>
              <a:lstStyle/>
              <a:p>
                <a:r>
                  <a:rPr lang="zh-CN" altLang="en-US">
                    <a:noFill/>
                  </a:rPr>
                  <a:t> </a:t>
                </a:r>
              </a:p>
            </p:txBody>
          </p:sp>
        </mc:Fallback>
      </mc:AlternateContent>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pic>
        <p:nvPicPr>
          <p:cNvPr id="4" name="图片 3">
            <a:extLst>
              <a:ext uri="{FF2B5EF4-FFF2-40B4-BE49-F238E27FC236}">
                <a16:creationId xmlns:a16="http://schemas.microsoft.com/office/drawing/2014/main" id="{D1FC0CB9-E357-42A9-B210-C44473799B38}"/>
              </a:ext>
            </a:extLst>
          </p:cNvPr>
          <p:cNvPicPr>
            <a:picLocks noChangeAspect="1"/>
          </p:cNvPicPr>
          <p:nvPr/>
        </p:nvPicPr>
        <p:blipFill>
          <a:blip r:embed="rId3"/>
          <a:stretch>
            <a:fillRect/>
          </a:stretch>
        </p:blipFill>
        <p:spPr>
          <a:xfrm>
            <a:off x="965200" y="2277289"/>
            <a:ext cx="7274560" cy="869592"/>
          </a:xfrm>
          <a:prstGeom prst="rect">
            <a:avLst/>
          </a:prstGeom>
        </p:spPr>
      </p:pic>
    </p:spTree>
    <p:extLst>
      <p:ext uri="{BB962C8B-B14F-4D97-AF65-F5344CB8AC3E}">
        <p14:creationId xmlns:p14="http://schemas.microsoft.com/office/powerpoint/2010/main" val="49482591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pt-BR" altLang="zh-CN" sz="4400" dirty="0">
                <a:latin typeface="Arial" panose="020B0604020202020204" pitchFamily="34" charset="0"/>
                <a:cs typeface="Arial" panose="020B0604020202020204" pitchFamily="34" charset="0"/>
              </a:rPr>
              <a:t>Observable factors only</a:t>
            </a:r>
            <a:endParaRPr lang="en-US" altLang="zh-CN" dirty="0">
              <a:latin typeface="Arial" panose="020B0604020202020204" pitchFamily="34" charset="0"/>
              <a:cs typeface="Arial" panose="020B0604020202020204" pitchFamily="34" charset="0"/>
            </a:endParaRP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162</a:t>
            </a:fld>
            <a:endParaRPr lang="zh-CN" altLang="en-US"/>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345440" y="1325562"/>
                <a:ext cx="8707120" cy="5395914"/>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When all factors are observable (not necessarily tradable), we can directly estimate using the classical two-pass regression</a:t>
                </a:r>
              </a:p>
              <a:p>
                <a:pPr>
                  <a:lnSpc>
                    <a:spcPct val="150000"/>
                  </a:lnSpc>
                </a:pPr>
                <a:r>
                  <a:rPr lang="en-US" altLang="zh-CN" sz="2000" dirty="0">
                    <a:latin typeface="Arial" panose="020B0604020202020204" pitchFamily="34" charset="0"/>
                    <a:cs typeface="Arial" panose="020B0604020202020204" pitchFamily="34" charset="0"/>
                  </a:rPr>
                  <a:t>S1a. Run time-series regressions and obtain the OLS estimator </a:t>
                </a:r>
                <a14:m>
                  <m:oMath xmlns:m="http://schemas.openxmlformats.org/officeDocument/2006/math">
                    <m:r>
                      <a:rPr lang="zh-CN" altLang="en-US" sz="2000" i="1" dirty="0" smtClean="0">
                        <a:latin typeface="Cambria Math" panose="02040503050406030204" pitchFamily="18" charset="0"/>
                        <a:cs typeface="Arial" panose="020B0604020202020204" pitchFamily="34" charset="0"/>
                      </a:rPr>
                      <m:t>𝛽</m:t>
                    </m:r>
                  </m:oMath>
                </a14:m>
                <a:endParaRPr lang="en-US" altLang="zh-CN" sz="2000" dirty="0">
                  <a:latin typeface="Arial" panose="020B0604020202020204" pitchFamily="34" charset="0"/>
                  <a:cs typeface="Arial" panose="020B0604020202020204" pitchFamily="34" charset="0"/>
                </a:endParaRPr>
              </a:p>
              <a:p>
                <a:pPr marL="0" indent="0">
                  <a:lnSpc>
                    <a:spcPct val="150000"/>
                  </a:lnSpc>
                  <a:buNone/>
                </a:pPr>
                <a14:m>
                  <m:oMathPara xmlns:m="http://schemas.openxmlformats.org/officeDocument/2006/math">
                    <m:oMathParaPr>
                      <m:jc m:val="centerGroup"/>
                    </m:oMathParaPr>
                    <m:oMath xmlns:m="http://schemas.openxmlformats.org/officeDocument/2006/math">
                      <m:acc>
                        <m:accPr>
                          <m:chr m:val="̂"/>
                          <m:ctrlPr>
                            <a:rPr lang="en-US" altLang="zh-CN" sz="2000" i="1" smtClean="0">
                              <a:latin typeface="Cambria Math" panose="02040503050406030204" pitchFamily="18" charset="0"/>
                              <a:cs typeface="Arial" panose="020B0604020202020204" pitchFamily="34" charset="0"/>
                            </a:rPr>
                          </m:ctrlPr>
                        </m:accPr>
                        <m:e>
                          <m:r>
                            <a:rPr lang="zh-CN" altLang="en-US" sz="2000" i="1" smtClean="0">
                              <a:latin typeface="Cambria Math" panose="02040503050406030204" pitchFamily="18" charset="0"/>
                              <a:cs typeface="Arial" panose="020B0604020202020204" pitchFamily="34" charset="0"/>
                            </a:rPr>
                            <m:t>𝛽</m:t>
                          </m:r>
                        </m:e>
                      </m:acc>
                      <m:r>
                        <a:rPr lang="en-US" altLang="zh-CN" sz="2000" b="0" i="1" smtClean="0">
                          <a:latin typeface="Cambria Math" panose="02040503050406030204" pitchFamily="18" charset="0"/>
                          <a:cs typeface="Arial" panose="020B0604020202020204" pitchFamily="34" charset="0"/>
                        </a:rPr>
                        <m:t>=</m:t>
                      </m:r>
                      <m:d>
                        <m:dPr>
                          <m:ctrlPr>
                            <a:rPr lang="en-US" altLang="zh-CN" sz="2000" b="0" i="1" smtClean="0">
                              <a:latin typeface="Cambria Math" panose="02040503050406030204" pitchFamily="18" charset="0"/>
                              <a:cs typeface="Arial" panose="020B0604020202020204" pitchFamily="34" charset="0"/>
                            </a:rPr>
                          </m:ctrlPr>
                        </m:dPr>
                        <m:e>
                          <m:r>
                            <a:rPr lang="en-US" altLang="zh-CN" sz="2000" b="0" i="1" smtClean="0">
                              <a:latin typeface="Cambria Math" panose="02040503050406030204" pitchFamily="18" charset="0"/>
                              <a:cs typeface="Arial" panose="020B0604020202020204" pitchFamily="34" charset="0"/>
                            </a:rPr>
                            <m:t>𝑅</m:t>
                          </m:r>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𝑀</m:t>
                              </m:r>
                            </m:e>
                            <m:sub>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1</m:t>
                                  </m:r>
                                </m:e>
                                <m:sub>
                                  <m:r>
                                    <a:rPr lang="en-US" altLang="zh-CN" sz="2000" b="0" i="1" smtClean="0">
                                      <a:latin typeface="Cambria Math" panose="02040503050406030204" pitchFamily="18" charset="0"/>
                                      <a:cs typeface="Arial" panose="020B0604020202020204" pitchFamily="34" charset="0"/>
                                    </a:rPr>
                                    <m:t>𝑇</m:t>
                                  </m:r>
                                </m:sub>
                              </m:sSub>
                            </m:sub>
                          </m:sSub>
                          <m:sSup>
                            <m:sSupPr>
                              <m:ctrlPr>
                                <a:rPr lang="en-US" altLang="zh-CN" sz="2000" b="0" i="1" smtClean="0">
                                  <a:latin typeface="Cambria Math" panose="02040503050406030204" pitchFamily="18" charset="0"/>
                                  <a:cs typeface="Arial" panose="020B0604020202020204" pitchFamily="34" charset="0"/>
                                </a:rPr>
                              </m:ctrlPr>
                            </m:sSupPr>
                            <m:e>
                              <m:r>
                                <a:rPr lang="en-US" altLang="zh-CN" sz="2000" b="0" i="1" smtClean="0">
                                  <a:latin typeface="Cambria Math" panose="02040503050406030204" pitchFamily="18" charset="0"/>
                                  <a:cs typeface="Arial" panose="020B0604020202020204" pitchFamily="34" charset="0"/>
                                </a:rPr>
                                <m:t>𝐹</m:t>
                              </m:r>
                            </m:e>
                            <m:sup>
                              <m:r>
                                <a:rPr lang="en-US" altLang="zh-CN" sz="2000" b="0" i="1" smtClean="0">
                                  <a:latin typeface="Cambria Math" panose="02040503050406030204" pitchFamily="18" charset="0"/>
                                  <a:cs typeface="Arial" panose="020B0604020202020204" pitchFamily="34" charset="0"/>
                                </a:rPr>
                                <m:t>′</m:t>
                              </m:r>
                            </m:sup>
                          </m:sSup>
                        </m:e>
                      </m:d>
                      <m:sSup>
                        <m:sSupPr>
                          <m:ctrlPr>
                            <a:rPr lang="en-US" altLang="zh-CN" sz="2000" b="0" i="1" smtClean="0">
                              <a:latin typeface="Cambria Math" panose="02040503050406030204" pitchFamily="18" charset="0"/>
                              <a:cs typeface="Arial" panose="020B0604020202020204" pitchFamily="34" charset="0"/>
                            </a:rPr>
                          </m:ctrlPr>
                        </m:sSupPr>
                        <m:e>
                          <m:d>
                            <m:dPr>
                              <m:ctrlPr>
                                <a:rPr lang="en-US" altLang="zh-CN" sz="2000" b="0" i="1" smtClean="0">
                                  <a:latin typeface="Cambria Math" panose="02040503050406030204" pitchFamily="18" charset="0"/>
                                  <a:cs typeface="Arial" panose="020B0604020202020204" pitchFamily="34" charset="0"/>
                                </a:rPr>
                              </m:ctrlPr>
                            </m:dPr>
                            <m:e>
                              <m:r>
                                <a:rPr lang="en-US" altLang="zh-CN" sz="2000" b="0" i="1" smtClean="0">
                                  <a:latin typeface="Cambria Math" panose="02040503050406030204" pitchFamily="18" charset="0"/>
                                  <a:cs typeface="Arial" panose="020B0604020202020204" pitchFamily="34" charset="0"/>
                                </a:rPr>
                                <m:t>𝐹</m:t>
                              </m:r>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𝑀</m:t>
                                  </m:r>
                                </m:e>
                                <m:sub>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1</m:t>
                                      </m:r>
                                    </m:e>
                                    <m:sub>
                                      <m:r>
                                        <a:rPr lang="en-US" altLang="zh-CN" sz="2000" b="0" i="1" smtClean="0">
                                          <a:latin typeface="Cambria Math" panose="02040503050406030204" pitchFamily="18" charset="0"/>
                                          <a:cs typeface="Arial" panose="020B0604020202020204" pitchFamily="34" charset="0"/>
                                        </a:rPr>
                                        <m:t>𝑇</m:t>
                                      </m:r>
                                    </m:sub>
                                  </m:sSub>
                                </m:sub>
                              </m:sSub>
                              <m:sSup>
                                <m:sSupPr>
                                  <m:ctrlPr>
                                    <a:rPr lang="en-US" altLang="zh-CN" sz="2000" b="0" i="1" smtClean="0">
                                      <a:latin typeface="Cambria Math" panose="02040503050406030204" pitchFamily="18" charset="0"/>
                                      <a:cs typeface="Arial" panose="020B0604020202020204" pitchFamily="34" charset="0"/>
                                    </a:rPr>
                                  </m:ctrlPr>
                                </m:sSupPr>
                                <m:e>
                                  <m:r>
                                    <a:rPr lang="en-US" altLang="zh-CN" sz="2000" b="0" i="1" smtClean="0">
                                      <a:latin typeface="Cambria Math" panose="02040503050406030204" pitchFamily="18" charset="0"/>
                                      <a:cs typeface="Arial" panose="020B0604020202020204" pitchFamily="34" charset="0"/>
                                    </a:rPr>
                                    <m:t>𝐹</m:t>
                                  </m:r>
                                </m:e>
                                <m:sup>
                                  <m:r>
                                    <a:rPr lang="en-US" altLang="zh-CN" sz="2000" b="0" i="1" smtClean="0">
                                      <a:latin typeface="Cambria Math" panose="02040503050406030204" pitchFamily="18" charset="0"/>
                                      <a:cs typeface="Arial" panose="020B0604020202020204" pitchFamily="34" charset="0"/>
                                    </a:rPr>
                                    <m:t>′</m:t>
                                  </m:r>
                                </m:sup>
                              </m:sSup>
                            </m:e>
                          </m:d>
                        </m:e>
                        <m:sup>
                          <m:r>
                            <a:rPr lang="en-US" altLang="zh-CN" sz="2000" b="0" i="1" smtClean="0">
                              <a:latin typeface="Cambria Math" panose="02040503050406030204" pitchFamily="18" charset="0"/>
                              <a:cs typeface="Arial" panose="020B0604020202020204" pitchFamily="34" charset="0"/>
                            </a:rPr>
                            <m:t>−1</m:t>
                          </m:r>
                        </m:sup>
                      </m:sSup>
                    </m:oMath>
                  </m:oMathPara>
                </a14:m>
                <a:endParaRPr lang="en-US" altLang="zh-CN" sz="2000" dirty="0">
                  <a:latin typeface="Arial" panose="020B0604020202020204" pitchFamily="34" charset="0"/>
                  <a:cs typeface="Arial" panose="020B0604020202020204" pitchFamily="34" charset="0"/>
                </a:endParaRPr>
              </a:p>
              <a:p>
                <a:pPr>
                  <a:lnSpc>
                    <a:spcPct val="150000"/>
                  </a:lnSpc>
                </a:pPr>
                <a:r>
                  <a:rPr lang="en-US" altLang="zh-CN" sz="2000" dirty="0">
                    <a:latin typeface="Arial" panose="020B0604020202020204" pitchFamily="34" charset="0"/>
                    <a:cs typeface="Arial" panose="020B0604020202020204" pitchFamily="34" charset="0"/>
                  </a:rPr>
                  <a:t>S2. Run a cross-sectional regression of </a:t>
                </a:r>
                <a14:m>
                  <m:oMath xmlns:m="http://schemas.openxmlformats.org/officeDocument/2006/math">
                    <m:acc>
                      <m:accPr>
                        <m:chr m:val="̅"/>
                        <m:ctrlPr>
                          <a:rPr lang="en-US" altLang="zh-CN" sz="2000" i="1" dirty="0" smtClean="0">
                            <a:latin typeface="Cambria Math" panose="02040503050406030204" pitchFamily="18" charset="0"/>
                            <a:cs typeface="Arial" panose="020B0604020202020204" pitchFamily="34" charset="0"/>
                          </a:rPr>
                        </m:ctrlPr>
                      </m:accPr>
                      <m:e>
                        <m:r>
                          <a:rPr lang="en-US" altLang="zh-CN" sz="2000" b="0" i="1" dirty="0" smtClean="0">
                            <a:latin typeface="Cambria Math" panose="02040503050406030204" pitchFamily="18" charset="0"/>
                            <a:cs typeface="Arial" panose="020B0604020202020204" pitchFamily="34" charset="0"/>
                          </a:rPr>
                          <m:t>𝑟</m:t>
                        </m:r>
                      </m:e>
                    </m:acc>
                  </m:oMath>
                </a14:m>
                <a:r>
                  <a:rPr lang="en-US" altLang="zh-CN" sz="2000" dirty="0">
                    <a:latin typeface="Arial" panose="020B0604020202020204" pitchFamily="34" charset="0"/>
                    <a:cs typeface="Arial" panose="020B0604020202020204" pitchFamily="34" charset="0"/>
                  </a:rPr>
                  <a:t> on the estimated </a:t>
                </a:r>
                <a14:m>
                  <m:oMath xmlns:m="http://schemas.openxmlformats.org/officeDocument/2006/math">
                    <m:acc>
                      <m:accPr>
                        <m:chr m:val="̂"/>
                        <m:ctrlPr>
                          <a:rPr lang="en-US" altLang="zh-CN" sz="2000" i="1" smtClean="0">
                            <a:latin typeface="Cambria Math" panose="02040503050406030204" pitchFamily="18" charset="0"/>
                            <a:cs typeface="Arial" panose="020B0604020202020204" pitchFamily="34" charset="0"/>
                          </a:rPr>
                        </m:ctrlPr>
                      </m:accPr>
                      <m:e>
                        <m:r>
                          <a:rPr lang="zh-CN" altLang="en-US" sz="2000" i="1">
                            <a:latin typeface="Cambria Math" panose="02040503050406030204" pitchFamily="18" charset="0"/>
                            <a:cs typeface="Arial" panose="020B0604020202020204" pitchFamily="34" charset="0"/>
                          </a:rPr>
                          <m:t>𝛽</m:t>
                        </m:r>
                      </m:e>
                    </m:acc>
                    <m:r>
                      <a:rPr lang="zh-CN" altLang="en-US" sz="2000" i="1">
                        <a:latin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cs typeface="Arial" panose="020B0604020202020204" pitchFamily="34" charset="0"/>
                  </a:rPr>
                  <a:t>to obtain </a:t>
                </a:r>
                <a14:m>
                  <m:oMath xmlns:m="http://schemas.openxmlformats.org/officeDocument/2006/math">
                    <m:acc>
                      <m:accPr>
                        <m:chr m:val="̂"/>
                        <m:ctrlPr>
                          <a:rPr lang="en-US" altLang="zh-CN" sz="2000" i="1" smtClean="0">
                            <a:latin typeface="Cambria Math" panose="02040503050406030204" pitchFamily="18" charset="0"/>
                            <a:cs typeface="Arial" panose="020B0604020202020204" pitchFamily="34" charset="0"/>
                          </a:rPr>
                        </m:ctrlPr>
                      </m:accPr>
                      <m:e>
                        <m:r>
                          <a:rPr lang="zh-CN" altLang="en-US" sz="2000" i="1" smtClean="0">
                            <a:latin typeface="Cambria Math" panose="02040503050406030204" pitchFamily="18" charset="0"/>
                            <a:cs typeface="Arial" panose="020B0604020202020204" pitchFamily="34" charset="0"/>
                          </a:rPr>
                          <m:t>𝜆</m:t>
                        </m:r>
                      </m:e>
                    </m:acc>
                  </m:oMath>
                </a14:m>
                <a:endParaRPr lang="en-US" altLang="zh-CN" sz="2000" dirty="0">
                  <a:latin typeface="Arial" panose="020B0604020202020204" pitchFamily="34" charset="0"/>
                  <a:cs typeface="Arial" panose="020B0604020202020204" pitchFamily="34" charset="0"/>
                </a:endParaRPr>
              </a:p>
              <a:p>
                <a:pPr marL="0" indent="0">
                  <a:lnSpc>
                    <a:spcPct val="150000"/>
                  </a:lnSpc>
                  <a:buNone/>
                </a:pPr>
                <a14:m>
                  <m:oMathPara xmlns:m="http://schemas.openxmlformats.org/officeDocument/2006/math">
                    <m:oMathParaPr>
                      <m:jc m:val="centerGroup"/>
                    </m:oMathParaPr>
                    <m:oMath xmlns:m="http://schemas.openxmlformats.org/officeDocument/2006/math">
                      <m:acc>
                        <m:accPr>
                          <m:chr m:val="̂"/>
                          <m:ctrlPr>
                            <a:rPr lang="en-US" altLang="zh-CN" sz="2000" i="1" smtClean="0">
                              <a:latin typeface="Cambria Math" panose="02040503050406030204" pitchFamily="18" charset="0"/>
                              <a:cs typeface="Arial" panose="020B0604020202020204" pitchFamily="34" charset="0"/>
                            </a:rPr>
                          </m:ctrlPr>
                        </m:accPr>
                        <m:e>
                          <m:r>
                            <a:rPr lang="zh-CN" altLang="en-US" sz="2000" i="1" smtClean="0">
                              <a:latin typeface="Cambria Math" panose="02040503050406030204" pitchFamily="18" charset="0"/>
                              <a:cs typeface="Arial" panose="020B0604020202020204" pitchFamily="34" charset="0"/>
                            </a:rPr>
                            <m:t>𝜆</m:t>
                          </m:r>
                        </m:e>
                      </m:acc>
                      <m:r>
                        <a:rPr lang="en-US" altLang="zh-CN" sz="2000" b="0" i="1" smtClean="0">
                          <a:latin typeface="Cambria Math" panose="02040503050406030204" pitchFamily="18" charset="0"/>
                          <a:cs typeface="Arial" panose="020B0604020202020204" pitchFamily="34" charset="0"/>
                        </a:rPr>
                        <m:t>=</m:t>
                      </m:r>
                      <m:sSup>
                        <m:sSupPr>
                          <m:ctrlPr>
                            <a:rPr lang="en-US" altLang="zh-CN" sz="2000" i="1">
                              <a:latin typeface="Cambria Math" panose="02040503050406030204" pitchFamily="18" charset="0"/>
                              <a:cs typeface="Arial" panose="020B0604020202020204" pitchFamily="34" charset="0"/>
                            </a:rPr>
                          </m:ctrlPr>
                        </m:sSupPr>
                        <m:e>
                          <m:d>
                            <m:dPr>
                              <m:ctrlPr>
                                <a:rPr lang="en-US" altLang="zh-CN" sz="2000" i="1">
                                  <a:latin typeface="Cambria Math" panose="02040503050406030204" pitchFamily="18" charset="0"/>
                                  <a:cs typeface="Arial" panose="020B0604020202020204" pitchFamily="34" charset="0"/>
                                </a:rPr>
                              </m:ctrlPr>
                            </m:dPr>
                            <m:e>
                              <m:sSup>
                                <m:sSupPr>
                                  <m:ctrlPr>
                                    <a:rPr lang="en-US" altLang="zh-CN" sz="2000" i="1">
                                      <a:latin typeface="Cambria Math" panose="02040503050406030204" pitchFamily="18" charset="0"/>
                                      <a:cs typeface="Arial" panose="020B0604020202020204" pitchFamily="34" charset="0"/>
                                    </a:rPr>
                                  </m:ctrlPr>
                                </m:sSupPr>
                                <m:e>
                                  <m:acc>
                                    <m:accPr>
                                      <m:chr m:val="̂"/>
                                      <m:ctrlPr>
                                        <a:rPr lang="en-US" altLang="zh-CN" sz="2000" i="1">
                                          <a:latin typeface="Cambria Math" panose="02040503050406030204" pitchFamily="18" charset="0"/>
                                          <a:cs typeface="Arial" panose="020B0604020202020204" pitchFamily="34" charset="0"/>
                                        </a:rPr>
                                      </m:ctrlPr>
                                    </m:accPr>
                                    <m:e>
                                      <m:r>
                                        <a:rPr lang="zh-CN" altLang="en-US" sz="2000" i="1">
                                          <a:latin typeface="Cambria Math" panose="02040503050406030204" pitchFamily="18" charset="0"/>
                                          <a:cs typeface="Arial" panose="020B0604020202020204" pitchFamily="34" charset="0"/>
                                        </a:rPr>
                                        <m:t>𝛽</m:t>
                                      </m:r>
                                    </m:e>
                                  </m:acc>
                                </m:e>
                                <m:sup>
                                  <m:r>
                                    <a:rPr lang="en-US" altLang="zh-CN" sz="2000" i="1">
                                      <a:latin typeface="Cambria Math" panose="02040503050406030204" pitchFamily="18" charset="0"/>
                                      <a:cs typeface="Arial" panose="020B0604020202020204" pitchFamily="34" charset="0"/>
                                    </a:rPr>
                                    <m:t>′</m:t>
                                  </m:r>
                                </m:sup>
                              </m:sSup>
                              <m:sSub>
                                <m:sSubPr>
                                  <m:ctrlPr>
                                    <a:rPr lang="en-US" altLang="zh-CN" sz="2000" i="1">
                                      <a:latin typeface="Cambria Math" panose="02040503050406030204" pitchFamily="18" charset="0"/>
                                      <a:cs typeface="Arial" panose="020B0604020202020204" pitchFamily="34" charset="0"/>
                                    </a:rPr>
                                  </m:ctrlPr>
                                </m:sSubPr>
                                <m:e>
                                  <m:r>
                                    <a:rPr lang="en-US" altLang="zh-CN" sz="2000" i="1">
                                      <a:latin typeface="Cambria Math" panose="02040503050406030204" pitchFamily="18" charset="0"/>
                                      <a:cs typeface="Arial" panose="020B0604020202020204" pitchFamily="34" charset="0"/>
                                    </a:rPr>
                                    <m:t>𝑀</m:t>
                                  </m:r>
                                </m:e>
                                <m:sub>
                                  <m:sSub>
                                    <m:sSubPr>
                                      <m:ctrlPr>
                                        <a:rPr lang="en-US" altLang="zh-CN" sz="2000" i="1">
                                          <a:latin typeface="Cambria Math" panose="02040503050406030204" pitchFamily="18" charset="0"/>
                                          <a:cs typeface="Arial" panose="020B0604020202020204" pitchFamily="34" charset="0"/>
                                        </a:rPr>
                                      </m:ctrlPr>
                                    </m:sSubPr>
                                    <m:e>
                                      <m:r>
                                        <a:rPr lang="en-US" altLang="zh-CN" sz="2000" i="1">
                                          <a:latin typeface="Cambria Math" panose="02040503050406030204" pitchFamily="18" charset="0"/>
                                          <a:cs typeface="Arial" panose="020B0604020202020204" pitchFamily="34" charset="0"/>
                                        </a:rPr>
                                        <m:t>1</m:t>
                                      </m:r>
                                    </m:e>
                                    <m:sub>
                                      <m:r>
                                        <a:rPr lang="en-US" altLang="zh-CN" sz="2000" i="1">
                                          <a:latin typeface="Cambria Math" panose="02040503050406030204" pitchFamily="18" charset="0"/>
                                          <a:cs typeface="Arial" panose="020B0604020202020204" pitchFamily="34" charset="0"/>
                                        </a:rPr>
                                        <m:t>𝑁</m:t>
                                      </m:r>
                                    </m:sub>
                                  </m:sSub>
                                </m:sub>
                              </m:sSub>
                              <m:acc>
                                <m:accPr>
                                  <m:chr m:val="̂"/>
                                  <m:ctrlPr>
                                    <a:rPr lang="en-US" altLang="zh-CN" sz="2000" i="1">
                                      <a:latin typeface="Cambria Math" panose="02040503050406030204" pitchFamily="18" charset="0"/>
                                      <a:cs typeface="Arial" panose="020B0604020202020204" pitchFamily="34" charset="0"/>
                                    </a:rPr>
                                  </m:ctrlPr>
                                </m:accPr>
                                <m:e>
                                  <m:r>
                                    <a:rPr lang="zh-CN" altLang="en-US" sz="2000" i="1">
                                      <a:latin typeface="Cambria Math" panose="02040503050406030204" pitchFamily="18" charset="0"/>
                                      <a:cs typeface="Arial" panose="020B0604020202020204" pitchFamily="34" charset="0"/>
                                    </a:rPr>
                                    <m:t>𝛽</m:t>
                                  </m:r>
                                </m:e>
                              </m:acc>
                            </m:e>
                          </m:d>
                        </m:e>
                        <m:sup>
                          <m:r>
                            <a:rPr lang="en-US" altLang="zh-CN" sz="2000" i="1">
                              <a:latin typeface="Cambria Math" panose="02040503050406030204" pitchFamily="18" charset="0"/>
                              <a:cs typeface="Arial" panose="020B0604020202020204" pitchFamily="34" charset="0"/>
                            </a:rPr>
                            <m:t>−1</m:t>
                          </m:r>
                        </m:sup>
                      </m:sSup>
                      <m:d>
                        <m:dPr>
                          <m:ctrlPr>
                            <a:rPr lang="en-US" altLang="zh-CN" sz="2000" b="0" i="1" smtClean="0">
                              <a:latin typeface="Cambria Math" panose="02040503050406030204" pitchFamily="18" charset="0"/>
                              <a:cs typeface="Arial" panose="020B0604020202020204" pitchFamily="34" charset="0"/>
                            </a:rPr>
                          </m:ctrlPr>
                        </m:dPr>
                        <m:e>
                          <m:sSup>
                            <m:sSupPr>
                              <m:ctrlPr>
                                <a:rPr lang="en-US" altLang="zh-CN" sz="2000" i="1">
                                  <a:latin typeface="Cambria Math" panose="02040503050406030204" pitchFamily="18" charset="0"/>
                                  <a:cs typeface="Arial" panose="020B0604020202020204" pitchFamily="34" charset="0"/>
                                </a:rPr>
                              </m:ctrlPr>
                            </m:sSupPr>
                            <m:e>
                              <m:acc>
                                <m:accPr>
                                  <m:chr m:val="̂"/>
                                  <m:ctrlPr>
                                    <a:rPr lang="en-US" altLang="zh-CN" sz="2000" i="1">
                                      <a:latin typeface="Cambria Math" panose="02040503050406030204" pitchFamily="18" charset="0"/>
                                      <a:cs typeface="Arial" panose="020B0604020202020204" pitchFamily="34" charset="0"/>
                                    </a:rPr>
                                  </m:ctrlPr>
                                </m:accPr>
                                <m:e>
                                  <m:r>
                                    <a:rPr lang="zh-CN" altLang="en-US" sz="2000" i="1">
                                      <a:latin typeface="Cambria Math" panose="02040503050406030204" pitchFamily="18" charset="0"/>
                                      <a:cs typeface="Arial" panose="020B0604020202020204" pitchFamily="34" charset="0"/>
                                    </a:rPr>
                                    <m:t>𝛽</m:t>
                                  </m:r>
                                </m:e>
                              </m:acc>
                            </m:e>
                            <m:sup>
                              <m:r>
                                <a:rPr lang="en-US" altLang="zh-CN" sz="2000" i="1">
                                  <a:latin typeface="Cambria Math" panose="02040503050406030204" pitchFamily="18" charset="0"/>
                                  <a:cs typeface="Arial" panose="020B0604020202020204" pitchFamily="34" charset="0"/>
                                </a:rPr>
                                <m:t>′</m:t>
                              </m:r>
                            </m:sup>
                          </m:sSup>
                          <m:sSub>
                            <m:sSubPr>
                              <m:ctrlPr>
                                <a:rPr lang="en-US" altLang="zh-CN" sz="2000" i="1">
                                  <a:latin typeface="Cambria Math" panose="02040503050406030204" pitchFamily="18" charset="0"/>
                                  <a:cs typeface="Arial" panose="020B0604020202020204" pitchFamily="34" charset="0"/>
                                </a:rPr>
                              </m:ctrlPr>
                            </m:sSubPr>
                            <m:e>
                              <m:r>
                                <a:rPr lang="en-US" altLang="zh-CN" sz="2000" i="1">
                                  <a:latin typeface="Cambria Math" panose="02040503050406030204" pitchFamily="18" charset="0"/>
                                  <a:cs typeface="Arial" panose="020B0604020202020204" pitchFamily="34" charset="0"/>
                                </a:rPr>
                                <m:t>𝑀</m:t>
                              </m:r>
                            </m:e>
                            <m:sub>
                              <m:sSub>
                                <m:sSubPr>
                                  <m:ctrlPr>
                                    <a:rPr lang="en-US" altLang="zh-CN" sz="2000" i="1">
                                      <a:latin typeface="Cambria Math" panose="02040503050406030204" pitchFamily="18" charset="0"/>
                                      <a:cs typeface="Arial" panose="020B0604020202020204" pitchFamily="34" charset="0"/>
                                    </a:rPr>
                                  </m:ctrlPr>
                                </m:sSubPr>
                                <m:e>
                                  <m:r>
                                    <a:rPr lang="en-US" altLang="zh-CN" sz="2000" i="1">
                                      <a:latin typeface="Cambria Math" panose="02040503050406030204" pitchFamily="18" charset="0"/>
                                      <a:cs typeface="Arial" panose="020B0604020202020204" pitchFamily="34" charset="0"/>
                                    </a:rPr>
                                    <m:t>1</m:t>
                                  </m:r>
                                </m:e>
                                <m:sub>
                                  <m:r>
                                    <a:rPr lang="en-US" altLang="zh-CN" sz="2000" i="1">
                                      <a:latin typeface="Cambria Math" panose="02040503050406030204" pitchFamily="18" charset="0"/>
                                      <a:cs typeface="Arial" panose="020B0604020202020204" pitchFamily="34" charset="0"/>
                                    </a:rPr>
                                    <m:t>𝑁</m:t>
                                  </m:r>
                                </m:sub>
                              </m:sSub>
                            </m:sub>
                          </m:sSub>
                          <m:acc>
                            <m:accPr>
                              <m:chr m:val="̅"/>
                              <m:ctrlPr>
                                <a:rPr lang="en-US" altLang="zh-CN" sz="2000" i="1">
                                  <a:latin typeface="Cambria Math" panose="02040503050406030204" pitchFamily="18" charset="0"/>
                                  <a:cs typeface="Arial" panose="020B0604020202020204" pitchFamily="34" charset="0"/>
                                </a:rPr>
                              </m:ctrlPr>
                            </m:accPr>
                            <m:e>
                              <m:r>
                                <a:rPr lang="en-US" altLang="zh-CN" sz="2000" i="1">
                                  <a:latin typeface="Cambria Math" panose="02040503050406030204" pitchFamily="18" charset="0"/>
                                  <a:cs typeface="Arial" panose="020B0604020202020204" pitchFamily="34" charset="0"/>
                                </a:rPr>
                                <m:t>𝑟</m:t>
                              </m:r>
                            </m:e>
                          </m:acc>
                        </m:e>
                      </m:d>
                    </m:oMath>
                  </m:oMathPara>
                </a14:m>
                <a:endParaRPr lang="en-US" altLang="zh-CN" sz="2000" dirty="0">
                  <a:latin typeface="Arial" panose="020B0604020202020204" pitchFamily="34" charset="0"/>
                  <a:cs typeface="Arial" panose="020B0604020202020204" pitchFamily="34" charset="0"/>
                </a:endParaRPr>
              </a:p>
              <a:p>
                <a:pPr>
                  <a:lnSpc>
                    <a:spcPct val="150000"/>
                  </a:lnSpc>
                </a:pPr>
                <a:r>
                  <a:rPr lang="en-US" altLang="zh-CN" sz="2000" dirty="0">
                    <a:latin typeface="Arial" panose="020B0604020202020204" pitchFamily="34" charset="0"/>
                    <a:cs typeface="Arial" panose="020B0604020202020204" pitchFamily="34" charset="0"/>
                  </a:rPr>
                  <a:t>S3. Estimate the estimated risk premiums from average returns:</a:t>
                </a:r>
                <a:br>
                  <a:rPr lang="en-US" altLang="zh-CN" sz="2000" dirty="0">
                    <a:latin typeface="Arial" panose="020B0604020202020204" pitchFamily="34" charset="0"/>
                    <a:cs typeface="Arial" panose="020B0604020202020204" pitchFamily="34" charset="0"/>
                  </a:rPr>
                </a:br>
                <a14:m>
                  <m:oMath xmlns:m="http://schemas.openxmlformats.org/officeDocument/2006/math">
                    <m:acc>
                      <m:accPr>
                        <m:chr m:val="̂"/>
                        <m:ctrlPr>
                          <a:rPr lang="en-US" altLang="zh-CN" sz="2000" i="1" smtClean="0">
                            <a:latin typeface="Cambria Math" panose="02040503050406030204" pitchFamily="18" charset="0"/>
                            <a:cs typeface="Arial" panose="020B0604020202020204" pitchFamily="34" charset="0"/>
                          </a:rPr>
                        </m:ctrlPr>
                      </m:accPr>
                      <m:e>
                        <m:r>
                          <a:rPr lang="zh-CN" altLang="en-US" sz="2000" i="1" smtClean="0">
                            <a:latin typeface="Cambria Math" panose="02040503050406030204" pitchFamily="18" charset="0"/>
                            <a:cs typeface="Arial" panose="020B0604020202020204" pitchFamily="34" charset="0"/>
                          </a:rPr>
                          <m:t>𝛼</m:t>
                        </m:r>
                      </m:e>
                    </m:acc>
                    <m:r>
                      <a:rPr lang="en-US" altLang="zh-CN" sz="2000" b="0" i="1" smtClean="0">
                        <a:latin typeface="Cambria Math" panose="02040503050406030204" pitchFamily="18" charset="0"/>
                        <a:cs typeface="Arial" panose="020B0604020202020204" pitchFamily="34" charset="0"/>
                      </a:rPr>
                      <m:t>=</m:t>
                    </m:r>
                    <m:acc>
                      <m:accPr>
                        <m:chr m:val="̅"/>
                        <m:ctrlPr>
                          <a:rPr lang="en-US" altLang="zh-CN" sz="2000" b="0" i="1" smtClean="0">
                            <a:latin typeface="Cambria Math" panose="02040503050406030204" pitchFamily="18" charset="0"/>
                            <a:cs typeface="Arial" panose="020B0604020202020204" pitchFamily="34" charset="0"/>
                          </a:rPr>
                        </m:ctrlPr>
                      </m:accPr>
                      <m:e>
                        <m:r>
                          <a:rPr lang="en-US" altLang="zh-CN" sz="2000" b="0" i="1" smtClean="0">
                            <a:latin typeface="Cambria Math" panose="02040503050406030204" pitchFamily="18" charset="0"/>
                            <a:cs typeface="Arial" panose="020B0604020202020204" pitchFamily="34" charset="0"/>
                          </a:rPr>
                          <m:t>𝑟</m:t>
                        </m:r>
                      </m:e>
                    </m:acc>
                    <m:r>
                      <a:rPr lang="en-US" altLang="zh-CN" sz="2000" b="0" i="1" smtClean="0">
                        <a:latin typeface="Cambria Math" panose="02040503050406030204" pitchFamily="18" charset="0"/>
                        <a:cs typeface="Arial" panose="020B0604020202020204" pitchFamily="34" charset="0"/>
                      </a:rPr>
                      <m:t>−</m:t>
                    </m:r>
                    <m:acc>
                      <m:accPr>
                        <m:chr m:val="̂"/>
                        <m:ctrlPr>
                          <a:rPr lang="en-US" altLang="zh-CN" sz="2000" b="0" i="1" smtClean="0">
                            <a:latin typeface="Cambria Math" panose="02040503050406030204" pitchFamily="18" charset="0"/>
                            <a:cs typeface="Arial" panose="020B0604020202020204" pitchFamily="34" charset="0"/>
                          </a:rPr>
                        </m:ctrlPr>
                      </m:accPr>
                      <m:e>
                        <m:r>
                          <a:rPr lang="zh-CN" altLang="en-US" sz="2000" b="0" i="1" smtClean="0">
                            <a:latin typeface="Cambria Math" panose="02040503050406030204" pitchFamily="18" charset="0"/>
                            <a:cs typeface="Arial" panose="020B0604020202020204" pitchFamily="34" charset="0"/>
                          </a:rPr>
                          <m:t>𝛽</m:t>
                        </m:r>
                      </m:e>
                    </m:acc>
                    <m:acc>
                      <m:accPr>
                        <m:chr m:val="̂"/>
                        <m:ctrlPr>
                          <a:rPr lang="en-US" altLang="zh-CN" sz="2000" i="1" smtClean="0">
                            <a:latin typeface="Cambria Math" panose="02040503050406030204" pitchFamily="18" charset="0"/>
                            <a:cs typeface="Arial" panose="020B0604020202020204" pitchFamily="34" charset="0"/>
                          </a:rPr>
                        </m:ctrlPr>
                      </m:accPr>
                      <m:e>
                        <m:r>
                          <a:rPr lang="zh-CN" altLang="en-US" sz="2000" i="1" smtClean="0">
                            <a:latin typeface="Cambria Math" panose="02040503050406030204" pitchFamily="18" charset="0"/>
                            <a:cs typeface="Arial" panose="020B0604020202020204" pitchFamily="34" charset="0"/>
                          </a:rPr>
                          <m:t>𝜆</m:t>
                        </m:r>
                      </m:e>
                    </m:acc>
                  </m:oMath>
                </a14:m>
                <a:endParaRPr lang="en-US" altLang="zh-CN" sz="2000" dirty="0">
                  <a:latin typeface="Arial" panose="020B0604020202020204" pitchFamily="34" charset="0"/>
                  <a:cs typeface="Arial" panose="020B0604020202020204" pitchFamily="34" charset="0"/>
                </a:endParaRPr>
              </a:p>
            </p:txBody>
          </p:sp>
        </mc:Choice>
        <mc:Fallback xmlns="">
          <p:sp>
            <p:nvSpPr>
              <p:cNvPr id="8" name="内容占位符 2">
                <a:extLst>
                  <a:ext uri="{FF2B5EF4-FFF2-40B4-BE49-F238E27FC236}">
                    <a16:creationId xmlns:a16="http://schemas.microsoft.com/office/drawing/2014/main" id="{62BB2DDE-FA80-4CB0-8129-804C7171C4FD}"/>
                  </a:ext>
                </a:extLst>
              </p:cNvPr>
              <p:cNvSpPr>
                <a:spLocks noGrp="1" noRot="1" noChangeAspect="1" noMove="1" noResize="1" noEditPoints="1" noAdjustHandles="1" noChangeArrowheads="1" noChangeShapeType="1" noTextEdit="1"/>
              </p:cNvSpPr>
              <p:nvPr>
                <p:ph idx="1"/>
              </p:nvPr>
            </p:nvSpPr>
            <p:spPr>
              <a:xfrm>
                <a:off x="345440" y="1325562"/>
                <a:ext cx="8707120" cy="5395914"/>
              </a:xfrm>
              <a:blipFill>
                <a:blip r:embed="rId2"/>
                <a:stretch>
                  <a:fillRect l="-630"/>
                </a:stretch>
              </a:blipFill>
            </p:spPr>
            <p:txBody>
              <a:bodyPr/>
              <a:lstStyle/>
              <a:p>
                <a:r>
                  <a:rPr lang="zh-CN" altLang="en-US">
                    <a:noFill/>
                  </a:rPr>
                  <a:t> </a:t>
                </a:r>
              </a:p>
            </p:txBody>
          </p:sp>
        </mc:Fallback>
      </mc:AlternateContent>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7294496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pt-BR" altLang="zh-CN" sz="4400" dirty="0">
                <a:latin typeface="Arial" panose="020B0604020202020204" pitchFamily="34" charset="0"/>
                <a:cs typeface="Arial" panose="020B0604020202020204" pitchFamily="34" charset="0"/>
              </a:rPr>
              <a:t>Latent factors only</a:t>
            </a:r>
            <a:endParaRPr lang="en-US" altLang="zh-CN" dirty="0">
              <a:latin typeface="Arial" panose="020B0604020202020204" pitchFamily="34" charset="0"/>
              <a:cs typeface="Arial" panose="020B0604020202020204" pitchFamily="34" charset="0"/>
            </a:endParaRP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163</a:t>
            </a:fld>
            <a:endParaRPr lang="zh-CN" altLang="en-US"/>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345440" y="1325562"/>
                <a:ext cx="8707120" cy="5395914"/>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In the case that some factors are missing from an observable factor model, the first-step time-series regressions are no longer consistent.</a:t>
                </a:r>
              </a:p>
              <a:p>
                <a:pPr>
                  <a:lnSpc>
                    <a:spcPct val="150000"/>
                  </a:lnSpc>
                </a:pPr>
                <a:r>
                  <a:rPr lang="en-US" altLang="zh-CN" sz="2000" dirty="0">
                    <a:latin typeface="Arial" panose="020B0604020202020204" pitchFamily="34" charset="0"/>
                    <a:cs typeface="Arial" panose="020B0604020202020204" pitchFamily="34" charset="0"/>
                  </a:rPr>
                  <a:t>In this case, we follow Giglio and </a:t>
                </a:r>
                <a:r>
                  <a:rPr lang="en-US" altLang="zh-CN" sz="2000" dirty="0" err="1">
                    <a:latin typeface="Arial" panose="020B0604020202020204" pitchFamily="34" charset="0"/>
                    <a:cs typeface="Arial" panose="020B0604020202020204" pitchFamily="34" charset="0"/>
                  </a:rPr>
                  <a:t>Xiu</a:t>
                </a:r>
                <a:r>
                  <a:rPr lang="en-US" altLang="zh-CN" sz="2000" dirty="0">
                    <a:latin typeface="Arial" panose="020B0604020202020204" pitchFamily="34" charset="0"/>
                    <a:cs typeface="Arial" panose="020B0604020202020204" pitchFamily="34" charset="0"/>
                  </a:rPr>
                  <a:t> (2017) and proceed by rewriting Equation(1) into a statistical factor model:</a:t>
                </a:r>
              </a:p>
              <a:p>
                <a:pPr marL="0" indent="0">
                  <a:lnSpc>
                    <a:spcPct val="150000"/>
                  </a:lnSpc>
                  <a:buNone/>
                </a:pPr>
                <a14:m>
                  <m:oMathPara xmlns:m="http://schemas.openxmlformats.org/officeDocument/2006/math">
                    <m:oMathParaPr>
                      <m:jc m:val="centerGroup"/>
                    </m:oMathParaPr>
                    <m:oMath xmlns:m="http://schemas.openxmlformats.org/officeDocument/2006/math">
                      <m:acc>
                        <m:accPr>
                          <m:chr m:val="̅"/>
                          <m:ctrlPr>
                            <a:rPr lang="en-US" altLang="zh-CN" sz="2000" i="1" smtClean="0">
                              <a:latin typeface="Cambria Math" panose="02040503050406030204" pitchFamily="18" charset="0"/>
                              <a:cs typeface="Arial" panose="020B0604020202020204" pitchFamily="34" charset="0"/>
                            </a:rPr>
                          </m:ctrlPr>
                        </m:accPr>
                        <m:e>
                          <m:r>
                            <a:rPr lang="en-US" altLang="zh-CN" sz="2000" b="0" i="1" smtClean="0">
                              <a:latin typeface="Cambria Math" panose="02040503050406030204" pitchFamily="18" charset="0"/>
                              <a:cs typeface="Arial" panose="020B0604020202020204" pitchFamily="34" charset="0"/>
                            </a:rPr>
                            <m:t>𝑅</m:t>
                          </m:r>
                        </m:e>
                      </m:acc>
                      <m:r>
                        <a:rPr lang="en-US" altLang="zh-CN" sz="2000" b="0" i="1" smtClean="0">
                          <a:latin typeface="Cambria Math" panose="02040503050406030204" pitchFamily="18" charset="0"/>
                          <a:cs typeface="Arial" panose="020B0604020202020204" pitchFamily="34" charset="0"/>
                        </a:rPr>
                        <m:t>=</m:t>
                      </m:r>
                      <m:r>
                        <a:rPr lang="zh-CN" altLang="en-US" sz="2000" b="0" i="1" smtClean="0">
                          <a:latin typeface="Cambria Math" panose="02040503050406030204" pitchFamily="18" charset="0"/>
                          <a:cs typeface="Arial" panose="020B0604020202020204" pitchFamily="34" charset="0"/>
                        </a:rPr>
                        <m:t>𝛽</m:t>
                      </m:r>
                      <m:acc>
                        <m:accPr>
                          <m:chr m:val="̅"/>
                          <m:ctrlPr>
                            <a:rPr lang="zh-CN" altLang="en-US" sz="2000" b="0" i="1" smtClean="0">
                              <a:latin typeface="Cambria Math" panose="02040503050406030204" pitchFamily="18" charset="0"/>
                              <a:cs typeface="Arial" panose="020B0604020202020204" pitchFamily="34" charset="0"/>
                            </a:rPr>
                          </m:ctrlPr>
                        </m:accPr>
                        <m:e>
                          <m:r>
                            <a:rPr lang="en-US" altLang="zh-CN" sz="2000" b="0" i="1" smtClean="0">
                              <a:latin typeface="Cambria Math" panose="02040503050406030204" pitchFamily="18" charset="0"/>
                              <a:cs typeface="Arial" panose="020B0604020202020204" pitchFamily="34" charset="0"/>
                            </a:rPr>
                            <m:t>𝑉</m:t>
                          </m:r>
                        </m:e>
                      </m:acc>
                      <m:r>
                        <a:rPr lang="en-US" altLang="zh-CN" sz="2000" b="0" i="1" smtClean="0">
                          <a:latin typeface="Cambria Math" panose="02040503050406030204" pitchFamily="18" charset="0"/>
                          <a:cs typeface="Arial" panose="020B0604020202020204" pitchFamily="34" charset="0"/>
                        </a:rPr>
                        <m:t>+</m:t>
                      </m:r>
                      <m:acc>
                        <m:accPr>
                          <m:chr m:val="̅"/>
                          <m:ctrlPr>
                            <a:rPr lang="en-US" altLang="zh-CN" sz="2000" b="0" i="1" smtClean="0">
                              <a:latin typeface="Cambria Math" panose="02040503050406030204" pitchFamily="18" charset="0"/>
                              <a:cs typeface="Arial" panose="020B0604020202020204" pitchFamily="34" charset="0"/>
                            </a:rPr>
                          </m:ctrlPr>
                        </m:accPr>
                        <m:e>
                          <m:r>
                            <a:rPr lang="en-US" altLang="zh-CN" sz="2000" b="0" i="1" smtClean="0">
                              <a:latin typeface="Cambria Math" panose="02040503050406030204" pitchFamily="18" charset="0"/>
                              <a:cs typeface="Arial" panose="020B0604020202020204" pitchFamily="34" charset="0"/>
                            </a:rPr>
                            <m:t>𝑈</m:t>
                          </m:r>
                        </m:e>
                      </m:acc>
                    </m:oMath>
                  </m:oMathPara>
                </a14:m>
                <a:endParaRPr lang="en-US" altLang="zh-CN" sz="2000" dirty="0">
                  <a:latin typeface="Arial" panose="020B0604020202020204" pitchFamily="34" charset="0"/>
                  <a:cs typeface="Arial" panose="020B0604020202020204" pitchFamily="34" charset="0"/>
                </a:endParaRPr>
              </a:p>
              <a:p>
                <a:pPr>
                  <a:lnSpc>
                    <a:spcPct val="150000"/>
                  </a:lnSpc>
                </a:pPr>
                <a:r>
                  <a:rPr lang="en-US" altLang="zh-CN" sz="2000" dirty="0">
                    <a:latin typeface="Arial" panose="020B0604020202020204" pitchFamily="34" charset="0"/>
                    <a:cs typeface="Arial" panose="020B0604020202020204" pitchFamily="34" charset="0"/>
                  </a:rPr>
                  <a:t>Simply replacing S1a in Algorithm 3 with S1b below leads to a new algorithm for estimating in this scenario:</a:t>
                </a:r>
              </a:p>
              <a:p>
                <a:pPr>
                  <a:lnSpc>
                    <a:spcPct val="150000"/>
                  </a:lnSpc>
                </a:pPr>
                <a:r>
                  <a:rPr lang="en-US" altLang="zh-CN" sz="2000" dirty="0">
                    <a:latin typeface="Arial" panose="020B0604020202020204" pitchFamily="34" charset="0"/>
                    <a:cs typeface="Arial" panose="020B0604020202020204" pitchFamily="34" charset="0"/>
                  </a:rPr>
                  <a:t>S1b. Let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𝑆</m:t>
                        </m:r>
                      </m:e>
                      <m:sub>
                        <m:r>
                          <a:rPr lang="en-US" altLang="zh-CN" sz="2000" i="1" dirty="0" smtClean="0">
                            <a:latin typeface="Cambria Math" panose="02040503050406030204" pitchFamily="18" charset="0"/>
                            <a:cs typeface="Arial" panose="020B0604020202020204" pitchFamily="34" charset="0"/>
                          </a:rPr>
                          <m:t>𝑅</m:t>
                        </m:r>
                      </m:sub>
                    </m:sSub>
                    <m:r>
                      <a:rPr lang="en-US" altLang="zh-CN" sz="2000" i="1" dirty="0" smtClean="0">
                        <a:latin typeface="Cambria Math" panose="02040503050406030204" pitchFamily="18" charset="0"/>
                        <a:cs typeface="Arial" panose="020B0604020202020204" pitchFamily="34" charset="0"/>
                      </a:rPr>
                      <m:t>=</m:t>
                    </m:r>
                    <m:f>
                      <m:fPr>
                        <m:ctrlPr>
                          <a:rPr lang="en-US" altLang="zh-CN" sz="2000" b="0" i="1" dirty="0" smtClean="0">
                            <a:latin typeface="Cambria Math" panose="02040503050406030204" pitchFamily="18" charset="0"/>
                            <a:cs typeface="Arial" panose="020B0604020202020204" pitchFamily="34" charset="0"/>
                          </a:rPr>
                        </m:ctrlPr>
                      </m:fPr>
                      <m:num>
                        <m:r>
                          <a:rPr lang="en-US" altLang="zh-CN" sz="2000" i="1" dirty="0" smtClean="0">
                            <a:latin typeface="Cambria Math" panose="02040503050406030204" pitchFamily="18" charset="0"/>
                            <a:cs typeface="Arial" panose="020B0604020202020204" pitchFamily="34" charset="0"/>
                          </a:rPr>
                          <m:t>1</m:t>
                        </m:r>
                      </m:num>
                      <m:den>
                        <m:r>
                          <a:rPr lang="en-US" altLang="zh-CN" sz="2000" i="1" dirty="0" smtClean="0">
                            <a:latin typeface="Cambria Math" panose="02040503050406030204" pitchFamily="18" charset="0"/>
                            <a:cs typeface="Arial" panose="020B0604020202020204" pitchFamily="34" charset="0"/>
                          </a:rPr>
                          <m:t>𝑇</m:t>
                        </m:r>
                      </m:den>
                    </m:f>
                    <m:acc>
                      <m:accPr>
                        <m:chr m:val="̅"/>
                        <m:ctrlPr>
                          <a:rPr lang="en-US" altLang="zh-CN" sz="2000" b="0" i="1" dirty="0" smtClean="0">
                            <a:latin typeface="Cambria Math" panose="02040503050406030204" pitchFamily="18" charset="0"/>
                            <a:cs typeface="Arial" panose="020B0604020202020204" pitchFamily="34" charset="0"/>
                          </a:rPr>
                        </m:ctrlPr>
                      </m:accPr>
                      <m:e>
                        <m:r>
                          <a:rPr lang="en-US" altLang="zh-CN" sz="2000" i="1" dirty="0">
                            <a:latin typeface="Cambria Math" panose="02040503050406030204" pitchFamily="18" charset="0"/>
                            <a:cs typeface="Arial" panose="020B0604020202020204" pitchFamily="34" charset="0"/>
                          </a:rPr>
                          <m:t>𝑅</m:t>
                        </m:r>
                      </m:e>
                    </m:acc>
                    <m:sSup>
                      <m:sSupPr>
                        <m:ctrlPr>
                          <a:rPr lang="en-US" altLang="zh-CN" sz="2000" b="0" i="1" dirty="0" smtClean="0">
                            <a:latin typeface="Cambria Math" panose="02040503050406030204" pitchFamily="18" charset="0"/>
                            <a:cs typeface="Arial" panose="020B0604020202020204" pitchFamily="34" charset="0"/>
                          </a:rPr>
                        </m:ctrlPr>
                      </m:sSupPr>
                      <m:e>
                        <m:acc>
                          <m:accPr>
                            <m:chr m:val="̅"/>
                            <m:ctrlPr>
                              <a:rPr lang="en-US" altLang="zh-CN" sz="2000" b="0" i="1" dirty="0" smtClean="0">
                                <a:latin typeface="Cambria Math" panose="02040503050406030204" pitchFamily="18" charset="0"/>
                                <a:cs typeface="Arial" panose="020B0604020202020204" pitchFamily="34" charset="0"/>
                              </a:rPr>
                            </m:ctrlPr>
                          </m:accPr>
                          <m:e>
                            <m:r>
                              <a:rPr lang="en-US" altLang="zh-CN" sz="2000" i="1" dirty="0">
                                <a:latin typeface="Cambria Math" panose="02040503050406030204" pitchFamily="18" charset="0"/>
                                <a:cs typeface="Arial" panose="020B0604020202020204" pitchFamily="34" charset="0"/>
                              </a:rPr>
                              <m:t>𝑅</m:t>
                            </m:r>
                          </m:e>
                        </m:acc>
                      </m:e>
                      <m:sup>
                        <m:r>
                          <a:rPr lang="en-US" altLang="zh-CN" sz="2000" b="0" i="1" dirty="0" smtClean="0">
                            <a:latin typeface="Cambria Math" panose="02040503050406030204" pitchFamily="18" charset="0"/>
                            <a:cs typeface="Arial" panose="020B0604020202020204" pitchFamily="34" charset="0"/>
                          </a:rPr>
                          <m:t>′</m:t>
                        </m:r>
                      </m:sup>
                    </m:sSup>
                    <m:r>
                      <a:rPr lang="en-US" altLang="zh-CN" sz="2000" i="1" dirty="0">
                        <a:latin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cs typeface="Arial" panose="020B0604020202020204" pitchFamily="34" charset="0"/>
                  </a:rPr>
                  <a:t>be the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𝑁</m:t>
                    </m:r>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m:t>
                    </m:r>
                    <m:r>
                      <a:rPr lang="en-US" altLang="zh-CN" sz="2000" i="1" dirty="0" smtClean="0">
                        <a:latin typeface="Cambria Math" panose="02040503050406030204" pitchFamily="18" charset="0"/>
                        <a:cs typeface="Arial" panose="020B0604020202020204" pitchFamily="34" charset="0"/>
                      </a:rPr>
                      <m:t>𝑁</m:t>
                    </m:r>
                  </m:oMath>
                </a14:m>
                <a:r>
                  <a:rPr lang="en-US" altLang="zh-CN" sz="2000" dirty="0">
                    <a:latin typeface="Arial" panose="020B0604020202020204" pitchFamily="34" charset="0"/>
                    <a:cs typeface="Arial" panose="020B0604020202020204" pitchFamily="34" charset="0"/>
                  </a:rPr>
                  <a:t> sample covariance matrix of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𝑅</m:t>
                    </m:r>
                  </m:oMath>
                </a14:m>
                <a:r>
                  <a:rPr lang="en-US" altLang="zh-CN" sz="2000" dirty="0">
                    <a:latin typeface="Arial" panose="020B0604020202020204" pitchFamily="34" charset="0"/>
                    <a:cs typeface="Arial" panose="020B0604020202020204" pitchFamily="34" charset="0"/>
                  </a:rPr>
                  <a:t>. Conduct the principal component analysis of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𝑆</m:t>
                        </m:r>
                      </m:e>
                      <m:sub>
                        <m:r>
                          <a:rPr lang="en-US" altLang="zh-CN" sz="2000" i="1" dirty="0" smtClean="0">
                            <a:latin typeface="Cambria Math" panose="02040503050406030204" pitchFamily="18" charset="0"/>
                            <a:cs typeface="Arial" panose="020B0604020202020204" pitchFamily="34" charset="0"/>
                          </a:rPr>
                          <m:t>𝑅</m:t>
                        </m:r>
                      </m:sub>
                    </m:sSub>
                  </m:oMath>
                </a14:m>
                <a:r>
                  <a:rPr lang="en-US" altLang="zh-CN" sz="2000" dirty="0">
                    <a:latin typeface="Arial" panose="020B0604020202020204" pitchFamily="34" charset="0"/>
                    <a:cs typeface="Arial" panose="020B0604020202020204" pitchFamily="34" charset="0"/>
                  </a:rPr>
                  <a:t>:</a:t>
                </a:r>
              </a:p>
            </p:txBody>
          </p:sp>
        </mc:Choice>
        <mc:Fallback xmlns="">
          <p:sp>
            <p:nvSpPr>
              <p:cNvPr id="8" name="内容占位符 2">
                <a:extLst>
                  <a:ext uri="{FF2B5EF4-FFF2-40B4-BE49-F238E27FC236}">
                    <a16:creationId xmlns:a16="http://schemas.microsoft.com/office/drawing/2014/main" id="{62BB2DDE-FA80-4CB0-8129-804C7171C4FD}"/>
                  </a:ext>
                </a:extLst>
              </p:cNvPr>
              <p:cNvSpPr>
                <a:spLocks noGrp="1" noRot="1" noChangeAspect="1" noMove="1" noResize="1" noEditPoints="1" noAdjustHandles="1" noChangeArrowheads="1" noChangeShapeType="1" noTextEdit="1"/>
              </p:cNvSpPr>
              <p:nvPr>
                <p:ph idx="1"/>
              </p:nvPr>
            </p:nvSpPr>
            <p:spPr>
              <a:xfrm>
                <a:off x="345440" y="1325562"/>
                <a:ext cx="8707120" cy="5395914"/>
              </a:xfrm>
              <a:blipFill>
                <a:blip r:embed="rId2"/>
                <a:stretch>
                  <a:fillRect l="-630" r="-980"/>
                </a:stretch>
              </a:blipFill>
            </p:spPr>
            <p:txBody>
              <a:bodyPr/>
              <a:lstStyle/>
              <a:p>
                <a:r>
                  <a:rPr lang="zh-CN" altLang="en-US">
                    <a:noFill/>
                  </a:rPr>
                  <a:t> </a:t>
                </a:r>
              </a:p>
            </p:txBody>
          </p:sp>
        </mc:Fallback>
      </mc:AlternateContent>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334899106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pt-BR" altLang="zh-CN" sz="4400" dirty="0">
                <a:latin typeface="Arial" panose="020B0604020202020204" pitchFamily="34" charset="0"/>
                <a:cs typeface="Arial" panose="020B0604020202020204" pitchFamily="34" charset="0"/>
              </a:rPr>
              <a:t>Latent factors only</a:t>
            </a:r>
            <a:endParaRPr lang="en-US" altLang="zh-CN" dirty="0">
              <a:latin typeface="Arial" panose="020B0604020202020204" pitchFamily="34" charset="0"/>
              <a:cs typeface="Arial" panose="020B0604020202020204" pitchFamily="34" charset="0"/>
            </a:endParaRP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164</a:t>
            </a:fld>
            <a:endParaRPr lang="zh-CN" altLang="en-US"/>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345440" y="1325562"/>
                <a:ext cx="8707120" cy="5395914"/>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In the case that some factors are missing from an observable factor model, the first-step time-series regressions are no longer consistent.</a:t>
                </a:r>
              </a:p>
              <a:p>
                <a:pPr>
                  <a:lnSpc>
                    <a:spcPct val="150000"/>
                  </a:lnSpc>
                </a:pPr>
                <a:r>
                  <a:rPr lang="en-US" altLang="zh-CN" sz="2000" dirty="0">
                    <a:latin typeface="Arial" panose="020B0604020202020204" pitchFamily="34" charset="0"/>
                    <a:cs typeface="Arial" panose="020B0604020202020204" pitchFamily="34" charset="0"/>
                  </a:rPr>
                  <a:t>In this case, we follow Giglio and </a:t>
                </a:r>
                <a:r>
                  <a:rPr lang="en-US" altLang="zh-CN" sz="2000" dirty="0" err="1">
                    <a:latin typeface="Arial" panose="020B0604020202020204" pitchFamily="34" charset="0"/>
                    <a:cs typeface="Arial" panose="020B0604020202020204" pitchFamily="34" charset="0"/>
                  </a:rPr>
                  <a:t>Xiu</a:t>
                </a:r>
                <a:r>
                  <a:rPr lang="en-US" altLang="zh-CN" sz="2000" dirty="0">
                    <a:latin typeface="Arial" panose="020B0604020202020204" pitchFamily="34" charset="0"/>
                    <a:cs typeface="Arial" panose="020B0604020202020204" pitchFamily="34" charset="0"/>
                  </a:rPr>
                  <a:t> (2017) and proceed by rewriting Equation(1) into a statistical factor model:</a:t>
                </a:r>
              </a:p>
              <a:p>
                <a:pPr marL="0" indent="0">
                  <a:lnSpc>
                    <a:spcPct val="150000"/>
                  </a:lnSpc>
                  <a:buNone/>
                </a:pPr>
                <a14:m>
                  <m:oMathPara xmlns:m="http://schemas.openxmlformats.org/officeDocument/2006/math">
                    <m:oMathParaPr>
                      <m:jc m:val="centerGroup"/>
                    </m:oMathParaPr>
                    <m:oMath xmlns:m="http://schemas.openxmlformats.org/officeDocument/2006/math">
                      <m:acc>
                        <m:accPr>
                          <m:chr m:val="̅"/>
                          <m:ctrlPr>
                            <a:rPr lang="en-US" altLang="zh-CN" sz="2000" i="1" smtClean="0">
                              <a:latin typeface="Cambria Math" panose="02040503050406030204" pitchFamily="18" charset="0"/>
                              <a:cs typeface="Arial" panose="020B0604020202020204" pitchFamily="34" charset="0"/>
                            </a:rPr>
                          </m:ctrlPr>
                        </m:accPr>
                        <m:e>
                          <m:r>
                            <a:rPr lang="en-US" altLang="zh-CN" sz="2000" b="0" i="1" smtClean="0">
                              <a:latin typeface="Cambria Math" panose="02040503050406030204" pitchFamily="18" charset="0"/>
                              <a:cs typeface="Arial" panose="020B0604020202020204" pitchFamily="34" charset="0"/>
                            </a:rPr>
                            <m:t>𝑅</m:t>
                          </m:r>
                        </m:e>
                      </m:acc>
                      <m:r>
                        <a:rPr lang="en-US" altLang="zh-CN" sz="2000" b="0" i="1" smtClean="0">
                          <a:latin typeface="Cambria Math" panose="02040503050406030204" pitchFamily="18" charset="0"/>
                          <a:cs typeface="Arial" panose="020B0604020202020204" pitchFamily="34" charset="0"/>
                        </a:rPr>
                        <m:t>=</m:t>
                      </m:r>
                      <m:r>
                        <a:rPr lang="zh-CN" altLang="en-US" sz="2000" b="0" i="1" smtClean="0">
                          <a:latin typeface="Cambria Math" panose="02040503050406030204" pitchFamily="18" charset="0"/>
                          <a:cs typeface="Arial" panose="020B0604020202020204" pitchFamily="34" charset="0"/>
                        </a:rPr>
                        <m:t>𝛽</m:t>
                      </m:r>
                      <m:acc>
                        <m:accPr>
                          <m:chr m:val="̅"/>
                          <m:ctrlPr>
                            <a:rPr lang="zh-CN" altLang="en-US" sz="2000" b="0" i="1" smtClean="0">
                              <a:latin typeface="Cambria Math" panose="02040503050406030204" pitchFamily="18" charset="0"/>
                              <a:cs typeface="Arial" panose="020B0604020202020204" pitchFamily="34" charset="0"/>
                            </a:rPr>
                          </m:ctrlPr>
                        </m:accPr>
                        <m:e>
                          <m:r>
                            <a:rPr lang="en-US" altLang="zh-CN" sz="2000" b="0" i="1" smtClean="0">
                              <a:latin typeface="Cambria Math" panose="02040503050406030204" pitchFamily="18" charset="0"/>
                              <a:cs typeface="Arial" panose="020B0604020202020204" pitchFamily="34" charset="0"/>
                            </a:rPr>
                            <m:t>𝑉</m:t>
                          </m:r>
                        </m:e>
                      </m:acc>
                      <m:r>
                        <a:rPr lang="en-US" altLang="zh-CN" sz="2000" b="0" i="1" smtClean="0">
                          <a:latin typeface="Cambria Math" panose="02040503050406030204" pitchFamily="18" charset="0"/>
                          <a:cs typeface="Arial" panose="020B0604020202020204" pitchFamily="34" charset="0"/>
                        </a:rPr>
                        <m:t>+</m:t>
                      </m:r>
                      <m:acc>
                        <m:accPr>
                          <m:chr m:val="̅"/>
                          <m:ctrlPr>
                            <a:rPr lang="en-US" altLang="zh-CN" sz="2000" b="0" i="1" smtClean="0">
                              <a:latin typeface="Cambria Math" panose="02040503050406030204" pitchFamily="18" charset="0"/>
                              <a:cs typeface="Arial" panose="020B0604020202020204" pitchFamily="34" charset="0"/>
                            </a:rPr>
                          </m:ctrlPr>
                        </m:accPr>
                        <m:e>
                          <m:r>
                            <a:rPr lang="en-US" altLang="zh-CN" sz="2000" b="0" i="1" smtClean="0">
                              <a:latin typeface="Cambria Math" panose="02040503050406030204" pitchFamily="18" charset="0"/>
                              <a:cs typeface="Arial" panose="020B0604020202020204" pitchFamily="34" charset="0"/>
                            </a:rPr>
                            <m:t>𝑈</m:t>
                          </m:r>
                        </m:e>
                      </m:acc>
                    </m:oMath>
                  </m:oMathPara>
                </a14:m>
                <a:endParaRPr lang="en-US" altLang="zh-CN" sz="2000" dirty="0">
                  <a:latin typeface="Arial" panose="020B0604020202020204" pitchFamily="34" charset="0"/>
                  <a:cs typeface="Arial" panose="020B0604020202020204" pitchFamily="34" charset="0"/>
                </a:endParaRPr>
              </a:p>
              <a:p>
                <a:pPr>
                  <a:lnSpc>
                    <a:spcPct val="150000"/>
                  </a:lnSpc>
                </a:pPr>
                <a:r>
                  <a:rPr lang="en-US" altLang="zh-CN" sz="2000" dirty="0">
                    <a:latin typeface="Arial" panose="020B0604020202020204" pitchFamily="34" charset="0"/>
                    <a:cs typeface="Arial" panose="020B0604020202020204" pitchFamily="34" charset="0"/>
                  </a:rPr>
                  <a:t>Simply replacing S1a in Algorithm 3 with S1b below leads to a new algorithm for estimating in this scenario:</a:t>
                </a:r>
              </a:p>
              <a:p>
                <a:pPr>
                  <a:lnSpc>
                    <a:spcPct val="150000"/>
                  </a:lnSpc>
                </a:pPr>
                <a:r>
                  <a:rPr lang="en-US" altLang="zh-CN" sz="2000" dirty="0">
                    <a:latin typeface="Arial" panose="020B0604020202020204" pitchFamily="34" charset="0"/>
                    <a:cs typeface="Arial" panose="020B0604020202020204" pitchFamily="34" charset="0"/>
                  </a:rPr>
                  <a:t>S1b. Let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𝑆</m:t>
                        </m:r>
                      </m:e>
                      <m:sub>
                        <m:r>
                          <a:rPr lang="en-US" altLang="zh-CN" sz="2000" i="1" dirty="0" smtClean="0">
                            <a:latin typeface="Cambria Math" panose="02040503050406030204" pitchFamily="18" charset="0"/>
                            <a:cs typeface="Arial" panose="020B0604020202020204" pitchFamily="34" charset="0"/>
                          </a:rPr>
                          <m:t>𝑅</m:t>
                        </m:r>
                      </m:sub>
                    </m:sSub>
                    <m:r>
                      <a:rPr lang="en-US" altLang="zh-CN" sz="2000" i="1" dirty="0" smtClean="0">
                        <a:latin typeface="Cambria Math" panose="02040503050406030204" pitchFamily="18" charset="0"/>
                        <a:cs typeface="Arial" panose="020B0604020202020204" pitchFamily="34" charset="0"/>
                      </a:rPr>
                      <m:t>=</m:t>
                    </m:r>
                    <m:f>
                      <m:fPr>
                        <m:ctrlPr>
                          <a:rPr lang="en-US" altLang="zh-CN" sz="2000" b="0" i="1" dirty="0" smtClean="0">
                            <a:latin typeface="Cambria Math" panose="02040503050406030204" pitchFamily="18" charset="0"/>
                            <a:cs typeface="Arial" panose="020B0604020202020204" pitchFamily="34" charset="0"/>
                          </a:rPr>
                        </m:ctrlPr>
                      </m:fPr>
                      <m:num>
                        <m:r>
                          <a:rPr lang="en-US" altLang="zh-CN" sz="2000" i="1" dirty="0" smtClean="0">
                            <a:latin typeface="Cambria Math" panose="02040503050406030204" pitchFamily="18" charset="0"/>
                            <a:cs typeface="Arial" panose="020B0604020202020204" pitchFamily="34" charset="0"/>
                          </a:rPr>
                          <m:t>1</m:t>
                        </m:r>
                      </m:num>
                      <m:den>
                        <m:r>
                          <a:rPr lang="en-US" altLang="zh-CN" sz="2000" i="1" dirty="0" smtClean="0">
                            <a:latin typeface="Cambria Math" panose="02040503050406030204" pitchFamily="18" charset="0"/>
                            <a:cs typeface="Arial" panose="020B0604020202020204" pitchFamily="34" charset="0"/>
                          </a:rPr>
                          <m:t>𝑇</m:t>
                        </m:r>
                      </m:den>
                    </m:f>
                    <m:acc>
                      <m:accPr>
                        <m:chr m:val="̅"/>
                        <m:ctrlPr>
                          <a:rPr lang="en-US" altLang="zh-CN" sz="2000" b="0" i="1" dirty="0" smtClean="0">
                            <a:latin typeface="Cambria Math" panose="02040503050406030204" pitchFamily="18" charset="0"/>
                            <a:cs typeface="Arial" panose="020B0604020202020204" pitchFamily="34" charset="0"/>
                          </a:rPr>
                        </m:ctrlPr>
                      </m:accPr>
                      <m:e>
                        <m:r>
                          <a:rPr lang="en-US" altLang="zh-CN" sz="2000" i="1" dirty="0">
                            <a:latin typeface="Cambria Math" panose="02040503050406030204" pitchFamily="18" charset="0"/>
                            <a:cs typeface="Arial" panose="020B0604020202020204" pitchFamily="34" charset="0"/>
                          </a:rPr>
                          <m:t>𝑅</m:t>
                        </m:r>
                      </m:e>
                    </m:acc>
                    <m:sSup>
                      <m:sSupPr>
                        <m:ctrlPr>
                          <a:rPr lang="en-US" altLang="zh-CN" sz="2000" b="0" i="1" dirty="0" smtClean="0">
                            <a:latin typeface="Cambria Math" panose="02040503050406030204" pitchFamily="18" charset="0"/>
                            <a:cs typeface="Arial" panose="020B0604020202020204" pitchFamily="34" charset="0"/>
                          </a:rPr>
                        </m:ctrlPr>
                      </m:sSupPr>
                      <m:e>
                        <m:acc>
                          <m:accPr>
                            <m:chr m:val="̅"/>
                            <m:ctrlPr>
                              <a:rPr lang="en-US" altLang="zh-CN" sz="2000" b="0" i="1" dirty="0" smtClean="0">
                                <a:latin typeface="Cambria Math" panose="02040503050406030204" pitchFamily="18" charset="0"/>
                                <a:cs typeface="Arial" panose="020B0604020202020204" pitchFamily="34" charset="0"/>
                              </a:rPr>
                            </m:ctrlPr>
                          </m:accPr>
                          <m:e>
                            <m:r>
                              <a:rPr lang="en-US" altLang="zh-CN" sz="2000" i="1" dirty="0">
                                <a:latin typeface="Cambria Math" panose="02040503050406030204" pitchFamily="18" charset="0"/>
                                <a:cs typeface="Arial" panose="020B0604020202020204" pitchFamily="34" charset="0"/>
                              </a:rPr>
                              <m:t>𝑅</m:t>
                            </m:r>
                          </m:e>
                        </m:acc>
                      </m:e>
                      <m:sup>
                        <m:r>
                          <a:rPr lang="en-US" altLang="zh-CN" sz="2000" b="0" i="1" dirty="0" smtClean="0">
                            <a:latin typeface="Cambria Math" panose="02040503050406030204" pitchFamily="18" charset="0"/>
                            <a:cs typeface="Arial" panose="020B0604020202020204" pitchFamily="34" charset="0"/>
                          </a:rPr>
                          <m:t>′</m:t>
                        </m:r>
                      </m:sup>
                    </m:sSup>
                    <m:r>
                      <a:rPr lang="en-US" altLang="zh-CN" sz="2000" i="1" dirty="0">
                        <a:latin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cs typeface="Arial" panose="020B0604020202020204" pitchFamily="34" charset="0"/>
                  </a:rPr>
                  <a:t>be the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𝑁</m:t>
                    </m:r>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m:t>
                    </m:r>
                    <m:r>
                      <a:rPr lang="en-US" altLang="zh-CN" sz="2000" i="1" dirty="0" smtClean="0">
                        <a:latin typeface="Cambria Math" panose="02040503050406030204" pitchFamily="18" charset="0"/>
                        <a:cs typeface="Arial" panose="020B0604020202020204" pitchFamily="34" charset="0"/>
                      </a:rPr>
                      <m:t>𝑁</m:t>
                    </m:r>
                  </m:oMath>
                </a14:m>
                <a:r>
                  <a:rPr lang="en-US" altLang="zh-CN" sz="2000" dirty="0">
                    <a:latin typeface="Arial" panose="020B0604020202020204" pitchFamily="34" charset="0"/>
                    <a:cs typeface="Arial" panose="020B0604020202020204" pitchFamily="34" charset="0"/>
                  </a:rPr>
                  <a:t> sample covariance matrix of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𝑅</m:t>
                    </m:r>
                  </m:oMath>
                </a14:m>
                <a:r>
                  <a:rPr lang="en-US" altLang="zh-CN" sz="2000" dirty="0">
                    <a:latin typeface="Arial" panose="020B0604020202020204" pitchFamily="34" charset="0"/>
                    <a:cs typeface="Arial" panose="020B0604020202020204" pitchFamily="34" charset="0"/>
                  </a:rPr>
                  <a:t>. Conduct the principal component analysis of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𝑆</m:t>
                        </m:r>
                      </m:e>
                      <m:sub>
                        <m:r>
                          <a:rPr lang="en-US" altLang="zh-CN" sz="2000" i="1" dirty="0" smtClean="0">
                            <a:latin typeface="Cambria Math" panose="02040503050406030204" pitchFamily="18" charset="0"/>
                            <a:cs typeface="Arial" panose="020B0604020202020204" pitchFamily="34" charset="0"/>
                          </a:rPr>
                          <m:t>𝑅</m:t>
                        </m:r>
                      </m:sub>
                    </m:sSub>
                  </m:oMath>
                </a14:m>
                <a:r>
                  <a:rPr lang="en-US" altLang="zh-CN" sz="2000" dirty="0">
                    <a:latin typeface="Arial" panose="020B0604020202020204" pitchFamily="34" charset="0"/>
                    <a:cs typeface="Arial" panose="020B0604020202020204" pitchFamily="34" charset="0"/>
                  </a:rPr>
                  <a:t>:</a:t>
                </a:r>
              </a:p>
            </p:txBody>
          </p:sp>
        </mc:Choice>
        <mc:Fallback xmlns="">
          <p:sp>
            <p:nvSpPr>
              <p:cNvPr id="8" name="内容占位符 2">
                <a:extLst>
                  <a:ext uri="{FF2B5EF4-FFF2-40B4-BE49-F238E27FC236}">
                    <a16:creationId xmlns:a16="http://schemas.microsoft.com/office/drawing/2014/main" id="{62BB2DDE-FA80-4CB0-8129-804C7171C4FD}"/>
                  </a:ext>
                </a:extLst>
              </p:cNvPr>
              <p:cNvSpPr>
                <a:spLocks noGrp="1" noRot="1" noChangeAspect="1" noMove="1" noResize="1" noEditPoints="1" noAdjustHandles="1" noChangeArrowheads="1" noChangeShapeType="1" noTextEdit="1"/>
              </p:cNvSpPr>
              <p:nvPr>
                <p:ph idx="1"/>
              </p:nvPr>
            </p:nvSpPr>
            <p:spPr>
              <a:xfrm>
                <a:off x="345440" y="1325562"/>
                <a:ext cx="8707120" cy="5395914"/>
              </a:xfrm>
              <a:blipFill>
                <a:blip r:embed="rId2"/>
                <a:stretch>
                  <a:fillRect l="-630" r="-980"/>
                </a:stretch>
              </a:blipFill>
            </p:spPr>
            <p:txBody>
              <a:bodyPr/>
              <a:lstStyle/>
              <a:p>
                <a:r>
                  <a:rPr lang="zh-CN" altLang="en-US">
                    <a:noFill/>
                  </a:rPr>
                  <a:t> </a:t>
                </a:r>
              </a:p>
            </p:txBody>
          </p:sp>
        </mc:Fallback>
      </mc:AlternateContent>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325206302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pt-BR" altLang="zh-CN" sz="4400" dirty="0">
                <a:latin typeface="Arial" panose="020B0604020202020204" pitchFamily="34" charset="0"/>
                <a:cs typeface="Arial" panose="020B0604020202020204" pitchFamily="34" charset="0"/>
              </a:rPr>
              <a:t>Latent factors only</a:t>
            </a:r>
            <a:endParaRPr lang="en-US" altLang="zh-CN" dirty="0">
              <a:latin typeface="Arial" panose="020B0604020202020204" pitchFamily="34" charset="0"/>
              <a:cs typeface="Arial" panose="020B0604020202020204" pitchFamily="34" charset="0"/>
            </a:endParaRP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165</a:t>
            </a:fld>
            <a:endParaRPr lang="zh-CN" altLang="en-US"/>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345440" y="1325562"/>
                <a:ext cx="8707120" cy="5395914"/>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S1b. Let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𝑆</m:t>
                        </m:r>
                      </m:e>
                      <m:sub>
                        <m:r>
                          <a:rPr lang="en-US" altLang="zh-CN" sz="2000" i="1" dirty="0" smtClean="0">
                            <a:latin typeface="Cambria Math" panose="02040503050406030204" pitchFamily="18" charset="0"/>
                            <a:cs typeface="Arial" panose="020B0604020202020204" pitchFamily="34" charset="0"/>
                          </a:rPr>
                          <m:t>𝑅</m:t>
                        </m:r>
                      </m:sub>
                    </m:sSub>
                    <m:r>
                      <a:rPr lang="en-US" altLang="zh-CN" sz="2000" i="1" dirty="0" smtClean="0">
                        <a:latin typeface="Cambria Math" panose="02040503050406030204" pitchFamily="18" charset="0"/>
                        <a:cs typeface="Arial" panose="020B0604020202020204" pitchFamily="34" charset="0"/>
                      </a:rPr>
                      <m:t>=</m:t>
                    </m:r>
                    <m:f>
                      <m:fPr>
                        <m:ctrlPr>
                          <a:rPr lang="en-US" altLang="zh-CN" sz="2000" b="0" i="1" dirty="0" smtClean="0">
                            <a:latin typeface="Cambria Math" panose="02040503050406030204" pitchFamily="18" charset="0"/>
                            <a:cs typeface="Arial" panose="020B0604020202020204" pitchFamily="34" charset="0"/>
                          </a:rPr>
                        </m:ctrlPr>
                      </m:fPr>
                      <m:num>
                        <m:r>
                          <a:rPr lang="en-US" altLang="zh-CN" sz="2000" i="1" dirty="0" smtClean="0">
                            <a:latin typeface="Cambria Math" panose="02040503050406030204" pitchFamily="18" charset="0"/>
                            <a:cs typeface="Arial" panose="020B0604020202020204" pitchFamily="34" charset="0"/>
                          </a:rPr>
                          <m:t>1</m:t>
                        </m:r>
                      </m:num>
                      <m:den>
                        <m:r>
                          <a:rPr lang="en-US" altLang="zh-CN" sz="2000" i="1" dirty="0" smtClean="0">
                            <a:latin typeface="Cambria Math" panose="02040503050406030204" pitchFamily="18" charset="0"/>
                            <a:cs typeface="Arial" panose="020B0604020202020204" pitchFamily="34" charset="0"/>
                          </a:rPr>
                          <m:t>𝑇</m:t>
                        </m:r>
                      </m:den>
                    </m:f>
                    <m:acc>
                      <m:accPr>
                        <m:chr m:val="̅"/>
                        <m:ctrlPr>
                          <a:rPr lang="en-US" altLang="zh-CN" sz="2000" b="0" i="1" dirty="0" smtClean="0">
                            <a:latin typeface="Cambria Math" panose="02040503050406030204" pitchFamily="18" charset="0"/>
                            <a:cs typeface="Arial" panose="020B0604020202020204" pitchFamily="34" charset="0"/>
                          </a:rPr>
                        </m:ctrlPr>
                      </m:accPr>
                      <m:e>
                        <m:r>
                          <a:rPr lang="en-US" altLang="zh-CN" sz="2000" i="1" dirty="0">
                            <a:latin typeface="Cambria Math" panose="02040503050406030204" pitchFamily="18" charset="0"/>
                            <a:cs typeface="Arial" panose="020B0604020202020204" pitchFamily="34" charset="0"/>
                          </a:rPr>
                          <m:t>𝑅</m:t>
                        </m:r>
                      </m:e>
                    </m:acc>
                    <m:sSup>
                      <m:sSupPr>
                        <m:ctrlPr>
                          <a:rPr lang="en-US" altLang="zh-CN" sz="2000" b="0" i="1" dirty="0" smtClean="0">
                            <a:latin typeface="Cambria Math" panose="02040503050406030204" pitchFamily="18" charset="0"/>
                            <a:cs typeface="Arial" panose="020B0604020202020204" pitchFamily="34" charset="0"/>
                          </a:rPr>
                        </m:ctrlPr>
                      </m:sSupPr>
                      <m:e>
                        <m:acc>
                          <m:accPr>
                            <m:chr m:val="̅"/>
                            <m:ctrlPr>
                              <a:rPr lang="en-US" altLang="zh-CN" sz="2000" b="0" i="1" dirty="0" smtClean="0">
                                <a:latin typeface="Cambria Math" panose="02040503050406030204" pitchFamily="18" charset="0"/>
                                <a:cs typeface="Arial" panose="020B0604020202020204" pitchFamily="34" charset="0"/>
                              </a:rPr>
                            </m:ctrlPr>
                          </m:accPr>
                          <m:e>
                            <m:r>
                              <a:rPr lang="en-US" altLang="zh-CN" sz="2000" i="1" dirty="0">
                                <a:latin typeface="Cambria Math" panose="02040503050406030204" pitchFamily="18" charset="0"/>
                                <a:cs typeface="Arial" panose="020B0604020202020204" pitchFamily="34" charset="0"/>
                              </a:rPr>
                              <m:t>𝑅</m:t>
                            </m:r>
                          </m:e>
                        </m:acc>
                      </m:e>
                      <m:sup>
                        <m:r>
                          <a:rPr lang="en-US" altLang="zh-CN" sz="2000" b="0" i="1" dirty="0" smtClean="0">
                            <a:latin typeface="Cambria Math" panose="02040503050406030204" pitchFamily="18" charset="0"/>
                            <a:cs typeface="Arial" panose="020B0604020202020204" pitchFamily="34" charset="0"/>
                          </a:rPr>
                          <m:t>′</m:t>
                        </m:r>
                      </m:sup>
                    </m:sSup>
                    <m:r>
                      <a:rPr lang="en-US" altLang="zh-CN" sz="2000" i="1" dirty="0">
                        <a:latin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cs typeface="Arial" panose="020B0604020202020204" pitchFamily="34" charset="0"/>
                  </a:rPr>
                  <a:t>be the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𝑁</m:t>
                    </m:r>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m:t>
                    </m:r>
                    <m:r>
                      <a:rPr lang="en-US" altLang="zh-CN" sz="2000" i="1" dirty="0" smtClean="0">
                        <a:latin typeface="Cambria Math" panose="02040503050406030204" pitchFamily="18" charset="0"/>
                        <a:cs typeface="Arial" panose="020B0604020202020204" pitchFamily="34" charset="0"/>
                      </a:rPr>
                      <m:t>𝑁</m:t>
                    </m:r>
                  </m:oMath>
                </a14:m>
                <a:r>
                  <a:rPr lang="en-US" altLang="zh-CN" sz="2000" dirty="0">
                    <a:latin typeface="Arial" panose="020B0604020202020204" pitchFamily="34" charset="0"/>
                    <a:cs typeface="Arial" panose="020B0604020202020204" pitchFamily="34" charset="0"/>
                  </a:rPr>
                  <a:t> sample covariance matrix of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𝑅</m:t>
                    </m:r>
                  </m:oMath>
                </a14:m>
                <a:r>
                  <a:rPr lang="en-US" altLang="zh-CN" sz="2000" dirty="0">
                    <a:latin typeface="Arial" panose="020B0604020202020204" pitchFamily="34" charset="0"/>
                    <a:cs typeface="Arial" panose="020B0604020202020204" pitchFamily="34" charset="0"/>
                  </a:rPr>
                  <a:t>. Conduct the principal component analysis of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𝑆</m:t>
                        </m:r>
                      </m:e>
                      <m:sub>
                        <m:r>
                          <a:rPr lang="en-US" altLang="zh-CN" sz="2000" i="1" dirty="0" smtClean="0">
                            <a:latin typeface="Cambria Math" panose="02040503050406030204" pitchFamily="18" charset="0"/>
                            <a:cs typeface="Arial" panose="020B0604020202020204" pitchFamily="34" charset="0"/>
                          </a:rPr>
                          <m:t>𝑅</m:t>
                        </m:r>
                      </m:sub>
                    </m:sSub>
                  </m:oMath>
                </a14:m>
                <a:r>
                  <a:rPr lang="en-US" altLang="zh-CN" sz="2000" dirty="0">
                    <a:latin typeface="Arial" panose="020B0604020202020204" pitchFamily="34" charset="0"/>
                    <a:cs typeface="Arial" panose="020B0604020202020204" pitchFamily="34" charset="0"/>
                  </a:rPr>
                  <a:t>: set</a:t>
                </a:r>
              </a:p>
              <a:p>
                <a:pPr marL="0" indent="0">
                  <a:lnSpc>
                    <a:spcPct val="150000"/>
                  </a:lnSpc>
                  <a:buNone/>
                </a:pPr>
                <a14:m>
                  <m:oMathPara xmlns:m="http://schemas.openxmlformats.org/officeDocument/2006/math">
                    <m:oMathParaPr>
                      <m:jc m:val="centerGroup"/>
                    </m:oMathParaPr>
                    <m:oMath xmlns:m="http://schemas.openxmlformats.org/officeDocument/2006/math">
                      <m:acc>
                        <m:accPr>
                          <m:chr m:val="̂"/>
                          <m:ctrlPr>
                            <a:rPr lang="en-US" altLang="zh-CN" sz="2000" i="1" smtClean="0">
                              <a:latin typeface="Cambria Math" panose="02040503050406030204" pitchFamily="18" charset="0"/>
                              <a:cs typeface="Arial" panose="020B0604020202020204" pitchFamily="34" charset="0"/>
                            </a:rPr>
                          </m:ctrlPr>
                        </m:accPr>
                        <m:e>
                          <m:r>
                            <a:rPr lang="zh-CN" altLang="en-US" sz="2000" i="1" smtClean="0">
                              <a:latin typeface="Cambria Math" panose="02040503050406030204" pitchFamily="18" charset="0"/>
                              <a:cs typeface="Arial" panose="020B0604020202020204" pitchFamily="34" charset="0"/>
                            </a:rPr>
                            <m:t>𝛽</m:t>
                          </m:r>
                        </m:e>
                      </m:acc>
                      <m:r>
                        <a:rPr lang="en-US" altLang="zh-CN" sz="2000" b="0" i="1" smtClean="0">
                          <a:latin typeface="Cambria Math" panose="02040503050406030204" pitchFamily="18" charset="0"/>
                          <a:cs typeface="Arial" panose="020B0604020202020204" pitchFamily="34" charset="0"/>
                        </a:rPr>
                        <m:t>=</m:t>
                      </m:r>
                      <m:rad>
                        <m:radPr>
                          <m:degHide m:val="on"/>
                          <m:ctrlPr>
                            <a:rPr lang="en-US" altLang="zh-CN" sz="2000" b="0" i="1" smtClean="0">
                              <a:latin typeface="Cambria Math" panose="02040503050406030204" pitchFamily="18" charset="0"/>
                              <a:cs typeface="Arial" panose="020B0604020202020204" pitchFamily="34" charset="0"/>
                            </a:rPr>
                          </m:ctrlPr>
                        </m:radPr>
                        <m:deg/>
                        <m:e>
                          <m:r>
                            <a:rPr lang="en-US" altLang="zh-CN" sz="2000" b="0" i="1" smtClean="0">
                              <a:latin typeface="Cambria Math" panose="02040503050406030204" pitchFamily="18" charset="0"/>
                              <a:cs typeface="Arial" panose="020B0604020202020204" pitchFamily="34" charset="0"/>
                            </a:rPr>
                            <m:t>𝑁</m:t>
                          </m:r>
                        </m:e>
                      </m:rad>
                      <m:r>
                        <a:rPr lang="en-US" altLang="zh-CN" sz="2000" b="0" i="1" smtClean="0">
                          <a:latin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cs typeface="Arial" panose="020B0604020202020204" pitchFamily="34" charset="0"/>
                        </a:rPr>
                        <m:t>𝑏</m:t>
                      </m:r>
                      <m:r>
                        <a:rPr lang="en-US" altLang="zh-CN" sz="2000" b="0" i="1" smtClean="0">
                          <a:latin typeface="Cambria Math" panose="02040503050406030204" pitchFamily="18" charset="0"/>
                          <a:cs typeface="Arial" panose="020B0604020202020204" pitchFamily="34" charset="0"/>
                        </a:rPr>
                        <m:t>1,…, </m:t>
                      </m:r>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𝑏</m:t>
                          </m:r>
                        </m:e>
                        <m:sub>
                          <m:r>
                            <a:rPr lang="en-US" altLang="zh-CN" sz="2000" b="0" i="1" smtClean="0">
                              <a:latin typeface="Cambria Math" panose="02040503050406030204" pitchFamily="18" charset="0"/>
                              <a:cs typeface="Arial" panose="020B0604020202020204" pitchFamily="34" charset="0"/>
                            </a:rPr>
                            <m:t>𝐾</m:t>
                          </m:r>
                        </m:sub>
                      </m:sSub>
                      <m:r>
                        <a:rPr lang="en-US" altLang="zh-CN" sz="2000" b="0" i="1" smtClean="0">
                          <a:latin typeface="Cambria Math" panose="02040503050406030204" pitchFamily="18" charset="0"/>
                          <a:cs typeface="Arial" panose="020B0604020202020204" pitchFamily="34" charset="0"/>
                        </a:rPr>
                        <m:t>)</m:t>
                      </m:r>
                    </m:oMath>
                  </m:oMathPara>
                </a14:m>
                <a:endParaRPr lang="en-US" altLang="zh-CN" sz="2000" dirty="0">
                  <a:latin typeface="Arial" panose="020B0604020202020204" pitchFamily="34" charset="0"/>
                  <a:cs typeface="Arial" panose="020B0604020202020204" pitchFamily="34" charset="0"/>
                </a:endParaRPr>
              </a:p>
              <a:p>
                <a:pPr>
                  <a:lnSpc>
                    <a:spcPct val="150000"/>
                  </a:lnSpc>
                </a:pPr>
                <a:r>
                  <a:rPr lang="en-US" altLang="zh-CN" sz="2000" dirty="0">
                    <a:latin typeface="Arial" panose="020B0604020202020204" pitchFamily="34" charset="0"/>
                    <a:cs typeface="Arial" panose="020B0604020202020204" pitchFamily="34" charset="0"/>
                  </a:rPr>
                  <a:t>where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𝑏</m:t>
                        </m:r>
                      </m:e>
                      <m:sub>
                        <m:r>
                          <a:rPr lang="en-US" altLang="zh-CN" sz="2000" i="1" dirty="0" smtClean="0">
                            <a:latin typeface="Cambria Math" panose="02040503050406030204" pitchFamily="18" charset="0"/>
                            <a:cs typeface="Arial" panose="020B0604020202020204" pitchFamily="34" charset="0"/>
                          </a:rPr>
                          <m:t>1</m:t>
                        </m:r>
                      </m:sub>
                    </m:sSub>
                    <m:r>
                      <a:rPr lang="en-US" altLang="zh-CN" sz="2000" b="0" i="1" dirty="0" smtClean="0">
                        <a:latin typeface="Cambria Math" panose="02040503050406030204" pitchFamily="18" charset="0"/>
                        <a:cs typeface="Arial" panose="020B0604020202020204" pitchFamily="34" charset="0"/>
                      </a:rPr>
                      <m:t>,…,</m:t>
                    </m:r>
                    <m:r>
                      <a:rPr lang="en-US" altLang="zh-CN" sz="2000" i="1" dirty="0" smtClean="0">
                        <a:latin typeface="Cambria Math" panose="02040503050406030204" pitchFamily="18" charset="0"/>
                        <a:cs typeface="Arial" panose="020B0604020202020204" pitchFamily="34" charset="0"/>
                      </a:rPr>
                      <m:t> </m:t>
                    </m:r>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err="1" smtClean="0">
                            <a:latin typeface="Cambria Math" panose="02040503050406030204" pitchFamily="18" charset="0"/>
                            <a:cs typeface="Arial" panose="020B0604020202020204" pitchFamily="34" charset="0"/>
                          </a:rPr>
                          <m:t>𝑏</m:t>
                        </m:r>
                      </m:e>
                      <m:sub>
                        <m:r>
                          <a:rPr lang="en-US" altLang="zh-CN" sz="2000" i="1" dirty="0" err="1" smtClean="0">
                            <a:latin typeface="Cambria Math" panose="02040503050406030204" pitchFamily="18" charset="0"/>
                            <a:cs typeface="Arial" panose="020B0604020202020204" pitchFamily="34" charset="0"/>
                          </a:rPr>
                          <m:t>𝐾</m:t>
                        </m:r>
                      </m:sub>
                    </m:sSub>
                    <m:r>
                      <a:rPr lang="en-US" altLang="zh-CN" sz="2000" i="1" dirty="0" smtClean="0">
                        <a:latin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cs typeface="Arial" panose="020B0604020202020204" pitchFamily="34" charset="0"/>
                  </a:rPr>
                  <a:t>are the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𝐾</m:t>
                    </m:r>
                  </m:oMath>
                </a14:m>
                <a:r>
                  <a:rPr lang="en-US" altLang="zh-CN" sz="2000" dirty="0">
                    <a:latin typeface="Arial" panose="020B0604020202020204" pitchFamily="34" charset="0"/>
                    <a:cs typeface="Arial" panose="020B0604020202020204" pitchFamily="34" charset="0"/>
                  </a:rPr>
                  <a:t> eigenvectors of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𝑆</m:t>
                        </m:r>
                      </m:e>
                      <m:sub>
                        <m:r>
                          <a:rPr lang="en-US" altLang="zh-CN" sz="2000" i="1" dirty="0" smtClean="0">
                            <a:latin typeface="Cambria Math" panose="02040503050406030204" pitchFamily="18" charset="0"/>
                            <a:cs typeface="Arial" panose="020B0604020202020204" pitchFamily="34" charset="0"/>
                          </a:rPr>
                          <m:t>𝑅</m:t>
                        </m:r>
                      </m:sub>
                    </m:sSub>
                  </m:oMath>
                </a14:m>
                <a:r>
                  <a:rPr lang="en-US" altLang="zh-CN" sz="2000" dirty="0">
                    <a:latin typeface="Arial" panose="020B0604020202020204" pitchFamily="34" charset="0"/>
                    <a:cs typeface="Arial" panose="020B0604020202020204" pitchFamily="34" charset="0"/>
                  </a:rPr>
                  <a:t>, corresponding to its largest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𝐾</m:t>
                    </m:r>
                  </m:oMath>
                </a14:m>
                <a:r>
                  <a:rPr lang="en-US" altLang="zh-CN" sz="2000" dirty="0">
                    <a:latin typeface="Arial" panose="020B0604020202020204" pitchFamily="34" charset="0"/>
                    <a:cs typeface="Arial" panose="020B0604020202020204" pitchFamily="34" charset="0"/>
                  </a:rPr>
                  <a:t> eigenvalues.</a:t>
                </a:r>
              </a:p>
              <a:p>
                <a:pPr>
                  <a:lnSpc>
                    <a:spcPct val="150000"/>
                  </a:lnSpc>
                </a:pPr>
                <a:r>
                  <a:rPr lang="en-US" altLang="zh-CN" sz="2000" dirty="0">
                    <a:latin typeface="Arial" panose="020B0604020202020204" pitchFamily="34" charset="0"/>
                    <a:cs typeface="Arial" panose="020B0604020202020204" pitchFamily="34" charset="0"/>
                  </a:rPr>
                  <a:t>S2 &amp; S3 are the same as in Algorithm 3.</a:t>
                </a:r>
              </a:p>
              <a:p>
                <a:pPr>
                  <a:lnSpc>
                    <a:spcPct val="150000"/>
                  </a:lnSpc>
                </a:pPr>
                <a:r>
                  <a:rPr lang="en-US" altLang="zh-CN" sz="2000" dirty="0">
                    <a:latin typeface="Arial" panose="020B0604020202020204" pitchFamily="34" charset="0"/>
                    <a:cs typeface="Arial" panose="020B0604020202020204" pitchFamily="34" charset="0"/>
                  </a:rPr>
                  <a:t>This procedure therefore uses the principal components of returns as factors and uses them as a benchmark to estimate the alphas.</a:t>
                </a:r>
              </a:p>
              <a:p>
                <a:pPr>
                  <a:lnSpc>
                    <a:spcPct val="150000"/>
                  </a:lnSpc>
                </a:pPr>
                <a:endParaRPr lang="en-US" altLang="zh-CN" sz="2000" dirty="0">
                  <a:latin typeface="Arial" panose="020B0604020202020204" pitchFamily="34" charset="0"/>
                  <a:cs typeface="Arial" panose="020B0604020202020204" pitchFamily="34" charset="0"/>
                </a:endParaRPr>
              </a:p>
              <a:p>
                <a:pPr>
                  <a:lnSpc>
                    <a:spcPct val="150000"/>
                  </a:lnSpc>
                  <a:spcBef>
                    <a:spcPts val="0"/>
                  </a:spcBef>
                </a:pPr>
                <a:endParaRPr lang="en-US" altLang="zh-CN" sz="2000" dirty="0">
                  <a:latin typeface="Arial" panose="020B0604020202020204" pitchFamily="34" charset="0"/>
                  <a:cs typeface="Arial" panose="020B0604020202020204" pitchFamily="34" charset="0"/>
                </a:endParaRPr>
              </a:p>
            </p:txBody>
          </p:sp>
        </mc:Choice>
        <mc:Fallback xmlns="">
          <p:sp>
            <p:nvSpPr>
              <p:cNvPr id="8" name="内容占位符 2">
                <a:extLst>
                  <a:ext uri="{FF2B5EF4-FFF2-40B4-BE49-F238E27FC236}">
                    <a16:creationId xmlns:a16="http://schemas.microsoft.com/office/drawing/2014/main" id="{62BB2DDE-FA80-4CB0-8129-804C7171C4FD}"/>
                  </a:ext>
                </a:extLst>
              </p:cNvPr>
              <p:cNvSpPr>
                <a:spLocks noGrp="1" noRot="1" noChangeAspect="1" noMove="1" noResize="1" noEditPoints="1" noAdjustHandles="1" noChangeArrowheads="1" noChangeShapeType="1" noTextEdit="1"/>
              </p:cNvSpPr>
              <p:nvPr>
                <p:ph idx="1"/>
              </p:nvPr>
            </p:nvSpPr>
            <p:spPr>
              <a:xfrm>
                <a:off x="345440" y="1325562"/>
                <a:ext cx="8707120" cy="5395914"/>
              </a:xfrm>
              <a:blipFill>
                <a:blip r:embed="rId2"/>
                <a:stretch>
                  <a:fillRect l="-630" r="-980"/>
                </a:stretch>
              </a:blipFill>
            </p:spPr>
            <p:txBody>
              <a:bodyPr/>
              <a:lstStyle/>
              <a:p>
                <a:r>
                  <a:rPr lang="zh-CN" altLang="en-US">
                    <a:noFill/>
                  </a:rPr>
                  <a:t> </a:t>
                </a:r>
              </a:p>
            </p:txBody>
          </p:sp>
        </mc:Fallback>
      </mc:AlternateContent>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339200688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pt-BR" altLang="zh-CN" sz="4400" dirty="0">
                <a:latin typeface="Arial" panose="020B0604020202020204" pitchFamily="34" charset="0"/>
                <a:cs typeface="Arial" panose="020B0604020202020204" pitchFamily="34" charset="0"/>
              </a:rPr>
              <a:t>General case</a:t>
            </a:r>
            <a:endParaRPr lang="en-US" altLang="zh-CN" dirty="0">
              <a:latin typeface="Arial" panose="020B0604020202020204" pitchFamily="34" charset="0"/>
              <a:cs typeface="Arial" panose="020B0604020202020204" pitchFamily="34" charset="0"/>
            </a:endParaRP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166</a:t>
            </a:fld>
            <a:endParaRPr lang="zh-CN" altLang="en-US"/>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345440" y="1325562"/>
                <a:ext cx="8707120" cy="5395914"/>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We now present the most general case, where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𝑓</m:t>
                        </m:r>
                      </m:e>
                      <m:sub>
                        <m:r>
                          <a:rPr lang="en-US" altLang="zh-CN" sz="2000" i="1" dirty="0" smtClean="0">
                            <a:latin typeface="Cambria Math" panose="02040503050406030204" pitchFamily="18" charset="0"/>
                            <a:cs typeface="Arial" panose="020B0604020202020204" pitchFamily="34" charset="0"/>
                          </a:rPr>
                          <m:t>𝑜</m:t>
                        </m:r>
                        <m:r>
                          <a:rPr lang="en-US" altLang="zh-CN" sz="2000" b="0" i="1" dirty="0" smtClean="0">
                            <a:latin typeface="Cambria Math" panose="02040503050406030204" pitchFamily="18" charset="0"/>
                            <a:cs typeface="Arial" panose="020B0604020202020204" pitchFamily="34" charset="0"/>
                          </a:rPr>
                          <m:t>,</m:t>
                        </m:r>
                        <m:r>
                          <a:rPr lang="en-US" altLang="zh-CN" sz="2000" i="1" dirty="0" smtClean="0">
                            <a:latin typeface="Cambria Math" panose="02040503050406030204" pitchFamily="18" charset="0"/>
                            <a:cs typeface="Arial" panose="020B0604020202020204" pitchFamily="34" charset="0"/>
                          </a:rPr>
                          <m:t>𝑡</m:t>
                        </m:r>
                      </m:sub>
                    </m:sSub>
                    <m:r>
                      <a:rPr lang="en-US" altLang="zh-CN" sz="2000" i="1" dirty="0" smtClean="0">
                        <a:latin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cs typeface="Arial" panose="020B0604020202020204" pitchFamily="34" charset="0"/>
                  </a:rPr>
                  <a:t>is a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𝐾</m:t>
                        </m:r>
                      </m:e>
                      <m:sub>
                        <m:r>
                          <a:rPr lang="en-US" altLang="zh-CN" sz="2000" i="1" dirty="0" smtClean="0">
                            <a:latin typeface="Cambria Math" panose="02040503050406030204" pitchFamily="18" charset="0"/>
                            <a:cs typeface="Arial" panose="020B0604020202020204" pitchFamily="34" charset="0"/>
                          </a:rPr>
                          <m:t>𝑜</m:t>
                        </m:r>
                      </m:sub>
                    </m:sSub>
                    <m:r>
                      <a:rPr lang="en-US" altLang="zh-CN" sz="2000" i="1" dirty="0">
                        <a:latin typeface="Cambria Math" panose="02040503050406030204" pitchFamily="18" charset="0"/>
                        <a:ea typeface="Cambria Math" panose="02040503050406030204" pitchFamily="18" charset="0"/>
                        <a:cs typeface="Arial" panose="020B0604020202020204" pitchFamily="34" charset="0"/>
                      </a:rPr>
                      <m:t>×</m:t>
                    </m:r>
                    <m:r>
                      <a:rPr lang="en-US" altLang="zh-CN" sz="2000" i="1" dirty="0" smtClean="0">
                        <a:latin typeface="Cambria Math" panose="02040503050406030204" pitchFamily="18" charset="0"/>
                        <a:cs typeface="Arial" panose="020B0604020202020204" pitchFamily="34" charset="0"/>
                      </a:rPr>
                      <m:t>1 </m:t>
                    </m:r>
                  </m:oMath>
                </a14:m>
                <a:r>
                  <a:rPr lang="en-US" altLang="zh-CN" sz="2000" dirty="0">
                    <a:latin typeface="Arial" panose="020B0604020202020204" pitchFamily="34" charset="0"/>
                    <a:cs typeface="Arial" panose="020B0604020202020204" pitchFamily="34" charset="0"/>
                  </a:rPr>
                  <a:t>vector of observable factors, and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𝑓</m:t>
                        </m:r>
                      </m:e>
                      <m:sub>
                        <m:r>
                          <a:rPr lang="en-US" altLang="zh-CN" sz="2000" i="1" dirty="0" smtClean="0">
                            <a:latin typeface="Cambria Math" panose="02040503050406030204" pitchFamily="18" charset="0"/>
                            <a:cs typeface="Arial" panose="020B0604020202020204" pitchFamily="34" charset="0"/>
                          </a:rPr>
                          <m:t>𝑙</m:t>
                        </m:r>
                        <m:r>
                          <a:rPr lang="en-US" altLang="zh-CN" sz="2000" b="0" i="1" dirty="0" smtClean="0">
                            <a:latin typeface="Cambria Math" panose="02040503050406030204" pitchFamily="18" charset="0"/>
                            <a:cs typeface="Arial" panose="020B0604020202020204" pitchFamily="34" charset="0"/>
                          </a:rPr>
                          <m:t>,</m:t>
                        </m:r>
                        <m:r>
                          <a:rPr lang="en-US" altLang="zh-CN" sz="2000" i="1" dirty="0" smtClean="0">
                            <a:latin typeface="Cambria Math" panose="02040503050406030204" pitchFamily="18" charset="0"/>
                            <a:cs typeface="Arial" panose="020B0604020202020204" pitchFamily="34" charset="0"/>
                          </a:rPr>
                          <m:t>𝑡</m:t>
                        </m:r>
                      </m:sub>
                    </m:sSub>
                  </m:oMath>
                </a14:m>
                <a:r>
                  <a:rPr lang="en-US" altLang="zh-CN" sz="2000" dirty="0">
                    <a:latin typeface="Arial" panose="020B0604020202020204" pitchFamily="34" charset="0"/>
                    <a:cs typeface="Arial" panose="020B0604020202020204" pitchFamily="34" charset="0"/>
                  </a:rPr>
                  <a:t> is a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𝐾</m:t>
                        </m:r>
                      </m:e>
                      <m:sub>
                        <m:r>
                          <a:rPr lang="en-US" altLang="zh-CN" sz="2000" i="1" dirty="0" smtClean="0">
                            <a:latin typeface="Cambria Math" panose="02040503050406030204" pitchFamily="18" charset="0"/>
                            <a:cs typeface="Arial" panose="020B0604020202020204" pitchFamily="34" charset="0"/>
                          </a:rPr>
                          <m:t>𝑙</m:t>
                        </m:r>
                      </m:sub>
                    </m:sSub>
                    <m:r>
                      <a:rPr lang="en-US" altLang="zh-CN" sz="2000" i="1" dirty="0">
                        <a:latin typeface="Cambria Math" panose="02040503050406030204" pitchFamily="18" charset="0"/>
                        <a:ea typeface="Cambria Math" panose="02040503050406030204" pitchFamily="18" charset="0"/>
                        <a:cs typeface="Arial" panose="020B0604020202020204" pitchFamily="34" charset="0"/>
                      </a:rPr>
                      <m:t>×</m:t>
                    </m:r>
                    <m:r>
                      <a:rPr lang="en-US" altLang="zh-CN" sz="2000" i="1" dirty="0" smtClean="0">
                        <a:latin typeface="Cambria Math" panose="02040503050406030204" pitchFamily="18" charset="0"/>
                        <a:cs typeface="Arial" panose="020B0604020202020204" pitchFamily="34" charset="0"/>
                      </a:rPr>
                      <m:t>1 </m:t>
                    </m:r>
                  </m:oMath>
                </a14:m>
                <a:r>
                  <a:rPr lang="en-US" altLang="zh-CN" sz="2000" dirty="0">
                    <a:latin typeface="Arial" panose="020B0604020202020204" pitchFamily="34" charset="0"/>
                    <a:cs typeface="Arial" panose="020B0604020202020204" pitchFamily="34" charset="0"/>
                  </a:rPr>
                  <a:t>vector of latent factors,</a:t>
                </a:r>
              </a:p>
              <a:p>
                <a:pPr>
                  <a:lnSpc>
                    <a:spcPct val="150000"/>
                  </a:lnSpc>
                  <a:spcBef>
                    <a:spcPts val="0"/>
                  </a:spcBef>
                </a:pPr>
                <a:endParaRPr lang="en-US" altLang="zh-CN" sz="2000" dirty="0">
                  <a:latin typeface="Arial" panose="020B0604020202020204" pitchFamily="34" charset="0"/>
                  <a:cs typeface="Arial" panose="020B0604020202020204" pitchFamily="34" charset="0"/>
                </a:endParaRPr>
              </a:p>
              <a:p>
                <a:pPr>
                  <a:lnSpc>
                    <a:spcPct val="150000"/>
                  </a:lnSpc>
                  <a:spcBef>
                    <a:spcPts val="0"/>
                  </a:spcBef>
                </a:pPr>
                <a:endParaRPr lang="en-US" altLang="zh-CN" sz="2000" dirty="0">
                  <a:latin typeface="Arial" panose="020B0604020202020204" pitchFamily="34" charset="0"/>
                  <a:cs typeface="Arial" panose="020B0604020202020204" pitchFamily="34" charset="0"/>
                </a:endParaRPr>
              </a:p>
              <a:p>
                <a:pPr>
                  <a:lnSpc>
                    <a:spcPct val="150000"/>
                  </a:lnSpc>
                  <a:spcBef>
                    <a:spcPts val="0"/>
                  </a:spcBef>
                </a:pPr>
                <a:r>
                  <a:rPr lang="en-US" altLang="zh-CN" sz="2000" dirty="0">
                    <a:latin typeface="Arial" panose="020B0604020202020204" pitchFamily="34" charset="0"/>
                    <a:cs typeface="Arial" panose="020B0604020202020204" pitchFamily="34" charset="0"/>
                  </a:rPr>
                  <a:t>To estimate in this case, we combine S1a and S1b, and then proceed with S2 and S3 as in Algorithm 3.</a:t>
                </a:r>
              </a:p>
              <a:p>
                <a:pPr>
                  <a:lnSpc>
                    <a:spcPct val="150000"/>
                  </a:lnSpc>
                  <a:spcBef>
                    <a:spcPts val="0"/>
                  </a:spcBef>
                </a:pPr>
                <a:r>
                  <a:rPr lang="en-US" altLang="zh-CN" sz="2000" dirty="0">
                    <a:latin typeface="Arial" panose="020B0604020202020204" pitchFamily="34" charset="0"/>
                    <a:cs typeface="Arial" panose="020B0604020202020204" pitchFamily="34" charset="0"/>
                  </a:rPr>
                  <a:t>Specifically, we first obtain </a:t>
                </a:r>
                <a14:m>
                  <m:oMath xmlns:m="http://schemas.openxmlformats.org/officeDocument/2006/math">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acc>
                          <m:accPr>
                            <m:chr m:val="̂"/>
                            <m:ctrlPr>
                              <a:rPr lang="en-US" altLang="zh-CN" sz="2000" i="1" dirty="0">
                                <a:latin typeface="Cambria Math" panose="02040503050406030204" pitchFamily="18" charset="0"/>
                                <a:cs typeface="Arial" panose="020B0604020202020204" pitchFamily="34" charset="0"/>
                              </a:rPr>
                            </m:ctrlPr>
                          </m:accPr>
                          <m:e>
                            <m:r>
                              <a:rPr lang="zh-CN" altLang="en-US" sz="2000" i="1" dirty="0">
                                <a:latin typeface="Cambria Math" panose="02040503050406030204" pitchFamily="18" charset="0"/>
                                <a:cs typeface="Arial" panose="020B0604020202020204" pitchFamily="34" charset="0"/>
                              </a:rPr>
                              <m:t>𝛽</m:t>
                            </m:r>
                          </m:e>
                        </m:acc>
                      </m:e>
                      <m:sub>
                        <m:r>
                          <a:rPr lang="en-US" altLang="zh-CN" sz="2000" i="1" dirty="0" smtClean="0">
                            <a:latin typeface="Cambria Math" panose="02040503050406030204" pitchFamily="18" charset="0"/>
                            <a:cs typeface="Arial" panose="020B0604020202020204" pitchFamily="34" charset="0"/>
                          </a:rPr>
                          <m:t>𝑜</m:t>
                        </m:r>
                      </m:sub>
                    </m:sSub>
                  </m:oMath>
                </a14:m>
                <a:r>
                  <a:rPr lang="en-US" altLang="zh-CN" sz="2000" dirty="0">
                    <a:latin typeface="Arial" panose="020B0604020202020204" pitchFamily="34" charset="0"/>
                    <a:cs typeface="Arial" panose="020B0604020202020204" pitchFamily="34" charset="0"/>
                  </a:rPr>
                  <a:t> from time-series regressions using observable factors alone, and then obtain </a:t>
                </a:r>
                <a14:m>
                  <m:oMath xmlns:m="http://schemas.openxmlformats.org/officeDocument/2006/math">
                    <m:sSub>
                      <m:sSubPr>
                        <m:ctrlPr>
                          <a:rPr lang="en-US" altLang="zh-CN" sz="2000" b="0" i="1" smtClean="0">
                            <a:latin typeface="Cambria Math" panose="02040503050406030204" pitchFamily="18" charset="0"/>
                            <a:cs typeface="Arial" panose="020B0604020202020204" pitchFamily="34" charset="0"/>
                          </a:rPr>
                        </m:ctrlPr>
                      </m:sSubPr>
                      <m:e>
                        <m:acc>
                          <m:accPr>
                            <m:chr m:val="̂"/>
                            <m:ctrlPr>
                              <a:rPr lang="en-US" altLang="zh-CN" sz="2000" i="1" dirty="0">
                                <a:latin typeface="Cambria Math" panose="02040503050406030204" pitchFamily="18" charset="0"/>
                                <a:cs typeface="Arial" panose="020B0604020202020204" pitchFamily="34" charset="0"/>
                              </a:rPr>
                            </m:ctrlPr>
                          </m:accPr>
                          <m:e>
                            <m:r>
                              <a:rPr lang="zh-CN" altLang="en-US" sz="2000" i="1" dirty="0">
                                <a:latin typeface="Cambria Math" panose="02040503050406030204" pitchFamily="18" charset="0"/>
                                <a:cs typeface="Arial" panose="020B0604020202020204" pitchFamily="34" charset="0"/>
                              </a:rPr>
                              <m:t>𝛽</m:t>
                            </m:r>
                          </m:e>
                        </m:acc>
                      </m:e>
                      <m:sub>
                        <m:r>
                          <a:rPr lang="en-US" altLang="zh-CN" sz="2000" b="0" i="1" smtClean="0">
                            <a:latin typeface="Cambria Math" panose="02040503050406030204" pitchFamily="18" charset="0"/>
                            <a:cs typeface="Arial" panose="020B0604020202020204" pitchFamily="34" charset="0"/>
                          </a:rPr>
                          <m:t>𝑙</m:t>
                        </m:r>
                      </m:sub>
                    </m:sSub>
                  </m:oMath>
                </a14:m>
                <a:r>
                  <a:rPr lang="en-US" altLang="zh-CN" sz="2000" dirty="0">
                    <a:latin typeface="Arial" panose="020B0604020202020204" pitchFamily="34" charset="0"/>
                    <a:cs typeface="Arial" panose="020B0604020202020204" pitchFamily="34" charset="0"/>
                  </a:rPr>
                  <a:t> by applying PCA to the covariance matrix of residuals from time-series regressions. The estimated </a:t>
                </a:r>
                <a14:m>
                  <m:oMath xmlns:m="http://schemas.openxmlformats.org/officeDocument/2006/math">
                    <m:sSub>
                      <m:sSubPr>
                        <m:ctrlPr>
                          <a:rPr lang="en-US" altLang="zh-CN" sz="2000" i="1" dirty="0">
                            <a:latin typeface="Cambria Math" panose="02040503050406030204" pitchFamily="18" charset="0"/>
                            <a:ea typeface="Cambria Math" panose="02040503050406030204" pitchFamily="18" charset="0"/>
                            <a:cs typeface="Arial" panose="020B0604020202020204" pitchFamily="34" charset="0"/>
                          </a:rPr>
                        </m:ctrlPr>
                      </m:sSubPr>
                      <m:e>
                        <m:acc>
                          <m:accPr>
                            <m:chr m:val="̂"/>
                            <m:ctrlPr>
                              <a:rPr lang="en-US" altLang="zh-CN" sz="2000" i="1" dirty="0">
                                <a:latin typeface="Cambria Math" panose="02040503050406030204" pitchFamily="18" charset="0"/>
                                <a:cs typeface="Arial" panose="020B0604020202020204" pitchFamily="34" charset="0"/>
                              </a:rPr>
                            </m:ctrlPr>
                          </m:accPr>
                          <m:e>
                            <m:r>
                              <a:rPr lang="zh-CN" altLang="en-US" sz="2000" i="1" dirty="0">
                                <a:latin typeface="Cambria Math" panose="02040503050406030204" pitchFamily="18" charset="0"/>
                                <a:cs typeface="Arial" panose="020B0604020202020204" pitchFamily="34" charset="0"/>
                              </a:rPr>
                              <m:t>𝛽</m:t>
                            </m:r>
                          </m:e>
                        </m:acc>
                      </m:e>
                      <m:sub>
                        <m:r>
                          <a:rPr lang="en-US" altLang="zh-CN" sz="2000" i="1" dirty="0">
                            <a:latin typeface="Cambria Math" panose="02040503050406030204" pitchFamily="18" charset="0"/>
                            <a:cs typeface="Arial" panose="020B0604020202020204" pitchFamily="34" charset="0"/>
                          </a:rPr>
                          <m:t>𝑜</m:t>
                        </m:r>
                      </m:sub>
                    </m:sSub>
                  </m:oMath>
                </a14:m>
                <a:r>
                  <a:rPr lang="en-US" altLang="zh-CN" sz="2000" dirty="0">
                    <a:latin typeface="Arial" panose="020B0604020202020204" pitchFamily="34" charset="0"/>
                    <a:cs typeface="Arial" panose="020B0604020202020204" pitchFamily="34" charset="0"/>
                  </a:rPr>
                  <a:t> and </a:t>
                </a:r>
                <a14:m>
                  <m:oMath xmlns:m="http://schemas.openxmlformats.org/officeDocument/2006/math">
                    <m:sSub>
                      <m:sSubPr>
                        <m:ctrlPr>
                          <a:rPr lang="en-US" altLang="zh-CN" sz="2000" i="1">
                            <a:latin typeface="Cambria Math" panose="02040503050406030204" pitchFamily="18" charset="0"/>
                            <a:cs typeface="Arial" panose="020B0604020202020204" pitchFamily="34" charset="0"/>
                          </a:rPr>
                        </m:ctrlPr>
                      </m:sSubPr>
                      <m:e>
                        <m:acc>
                          <m:accPr>
                            <m:chr m:val="̂"/>
                            <m:ctrlPr>
                              <a:rPr lang="en-US" altLang="zh-CN" sz="2000" i="1" dirty="0">
                                <a:latin typeface="Cambria Math" panose="02040503050406030204" pitchFamily="18" charset="0"/>
                                <a:cs typeface="Arial" panose="020B0604020202020204" pitchFamily="34" charset="0"/>
                              </a:rPr>
                            </m:ctrlPr>
                          </m:accPr>
                          <m:e>
                            <m:r>
                              <a:rPr lang="zh-CN" altLang="en-US" sz="2000" i="1" dirty="0">
                                <a:latin typeface="Cambria Math" panose="02040503050406030204" pitchFamily="18" charset="0"/>
                                <a:cs typeface="Arial" panose="020B0604020202020204" pitchFamily="34" charset="0"/>
                              </a:rPr>
                              <m:t>𝛽</m:t>
                            </m:r>
                          </m:e>
                        </m:acc>
                      </m:e>
                      <m:sub>
                        <m:r>
                          <a:rPr lang="en-US" altLang="zh-CN" sz="2000" i="1">
                            <a:latin typeface="Cambria Math" panose="02040503050406030204" pitchFamily="18" charset="0"/>
                            <a:cs typeface="Arial" panose="020B0604020202020204" pitchFamily="34" charset="0"/>
                          </a:rPr>
                          <m:t>𝑙</m:t>
                        </m:r>
                      </m:sub>
                    </m:sSub>
                  </m:oMath>
                </a14:m>
                <a:r>
                  <a:rPr lang="en-US" altLang="zh-CN" sz="2000" dirty="0">
                    <a:latin typeface="Arial" panose="020B0604020202020204" pitchFamily="34" charset="0"/>
                    <a:cs typeface="Arial" panose="020B0604020202020204" pitchFamily="34" charset="0"/>
                  </a:rPr>
                  <a:t> are stacked together as </a:t>
                </a:r>
                <a14:m>
                  <m:oMath xmlns:m="http://schemas.openxmlformats.org/officeDocument/2006/math">
                    <m:acc>
                      <m:accPr>
                        <m:chr m:val="̂"/>
                        <m:ctrlPr>
                          <a:rPr lang="en-US" altLang="zh-CN" sz="2000" i="1" dirty="0" smtClean="0">
                            <a:latin typeface="Cambria Math" panose="02040503050406030204" pitchFamily="18" charset="0"/>
                            <a:cs typeface="Arial" panose="020B0604020202020204" pitchFamily="34" charset="0"/>
                          </a:rPr>
                        </m:ctrlPr>
                      </m:accPr>
                      <m:e>
                        <m:r>
                          <a:rPr lang="zh-CN" altLang="en-US" sz="2000" i="1" dirty="0" smtClean="0">
                            <a:latin typeface="Cambria Math" panose="02040503050406030204" pitchFamily="18" charset="0"/>
                            <a:cs typeface="Arial" panose="020B0604020202020204" pitchFamily="34" charset="0"/>
                          </a:rPr>
                          <m:t>𝛽</m:t>
                        </m:r>
                      </m:e>
                    </m:acc>
                  </m:oMath>
                </a14:m>
                <a:r>
                  <a:rPr lang="en-US" altLang="zh-CN" sz="2000" dirty="0">
                    <a:latin typeface="Arial" panose="020B0604020202020204" pitchFamily="34" charset="0"/>
                    <a:cs typeface="Arial" panose="020B0604020202020204" pitchFamily="34" charset="0"/>
                  </a:rPr>
                  <a:t>.</a:t>
                </a:r>
              </a:p>
            </p:txBody>
          </p:sp>
        </mc:Choice>
        <mc:Fallback xmlns="">
          <p:sp>
            <p:nvSpPr>
              <p:cNvPr id="8" name="内容占位符 2">
                <a:extLst>
                  <a:ext uri="{FF2B5EF4-FFF2-40B4-BE49-F238E27FC236}">
                    <a16:creationId xmlns:a16="http://schemas.microsoft.com/office/drawing/2014/main" id="{62BB2DDE-FA80-4CB0-8129-804C7171C4FD}"/>
                  </a:ext>
                </a:extLst>
              </p:cNvPr>
              <p:cNvSpPr>
                <a:spLocks noGrp="1" noRot="1" noChangeAspect="1" noMove="1" noResize="1" noEditPoints="1" noAdjustHandles="1" noChangeArrowheads="1" noChangeShapeType="1" noTextEdit="1"/>
              </p:cNvSpPr>
              <p:nvPr>
                <p:ph idx="1"/>
              </p:nvPr>
            </p:nvSpPr>
            <p:spPr>
              <a:xfrm>
                <a:off x="345440" y="1325562"/>
                <a:ext cx="8707120" cy="5395914"/>
              </a:xfrm>
              <a:blipFill>
                <a:blip r:embed="rId2"/>
                <a:stretch>
                  <a:fillRect l="-630"/>
                </a:stretch>
              </a:blipFill>
            </p:spPr>
            <p:txBody>
              <a:bodyPr/>
              <a:lstStyle/>
              <a:p>
                <a:r>
                  <a:rPr lang="zh-CN" altLang="en-US">
                    <a:noFill/>
                  </a:rPr>
                  <a:t> </a:t>
                </a:r>
              </a:p>
            </p:txBody>
          </p:sp>
        </mc:Fallback>
      </mc:AlternateContent>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pic>
        <p:nvPicPr>
          <p:cNvPr id="11" name="图片 10">
            <a:extLst>
              <a:ext uri="{FF2B5EF4-FFF2-40B4-BE49-F238E27FC236}">
                <a16:creationId xmlns:a16="http://schemas.microsoft.com/office/drawing/2014/main" id="{12C39450-4BC6-4D1C-B539-4D01FED5BC80}"/>
              </a:ext>
            </a:extLst>
          </p:cNvPr>
          <p:cNvPicPr>
            <a:picLocks noChangeAspect="1"/>
          </p:cNvPicPr>
          <p:nvPr/>
        </p:nvPicPr>
        <p:blipFill>
          <a:blip r:embed="rId3"/>
          <a:stretch>
            <a:fillRect/>
          </a:stretch>
        </p:blipFill>
        <p:spPr>
          <a:xfrm>
            <a:off x="1198880" y="2363704"/>
            <a:ext cx="6573520" cy="786659"/>
          </a:xfrm>
          <a:prstGeom prst="rect">
            <a:avLst/>
          </a:prstGeom>
        </p:spPr>
      </p:pic>
    </p:spTree>
    <p:extLst>
      <p:ext uri="{BB962C8B-B14F-4D97-AF65-F5344CB8AC3E}">
        <p14:creationId xmlns:p14="http://schemas.microsoft.com/office/powerpoint/2010/main" val="11397427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pt-BR" altLang="zh-CN" sz="4400" dirty="0">
                <a:latin typeface="Arial" panose="020B0604020202020204" pitchFamily="34" charset="0"/>
                <a:cs typeface="Arial" panose="020B0604020202020204" pitchFamily="34" charset="0"/>
              </a:rPr>
              <a:t>General case</a:t>
            </a:r>
            <a:endParaRPr lang="en-US" altLang="zh-CN" dirty="0">
              <a:latin typeface="Arial" panose="020B0604020202020204" pitchFamily="34" charset="0"/>
              <a:cs typeface="Arial" panose="020B0604020202020204" pitchFamily="34" charset="0"/>
            </a:endParaRP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167</a:t>
            </a:fld>
            <a:endParaRPr lang="zh-CN" altLang="en-US"/>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345440" y="1325562"/>
                <a:ext cx="8707120" cy="5395914"/>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S1.a. Run time-series regressions and obtain the OLS estimator </a:t>
                </a:r>
                <a14:m>
                  <m:oMath xmlns:m="http://schemas.openxmlformats.org/officeDocument/2006/math">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acc>
                          <m:accPr>
                            <m:chr m:val="̂"/>
                            <m:ctrlPr>
                              <a:rPr lang="en-US" altLang="zh-CN" sz="2000" i="1" dirty="0">
                                <a:latin typeface="Cambria Math" panose="02040503050406030204" pitchFamily="18" charset="0"/>
                                <a:cs typeface="Arial" panose="020B0604020202020204" pitchFamily="34" charset="0"/>
                              </a:rPr>
                            </m:ctrlPr>
                          </m:accPr>
                          <m:e>
                            <m:r>
                              <a:rPr lang="zh-CN" altLang="en-US" sz="2000" i="1" dirty="0">
                                <a:latin typeface="Cambria Math" panose="02040503050406030204" pitchFamily="18" charset="0"/>
                                <a:cs typeface="Arial" panose="020B0604020202020204" pitchFamily="34" charset="0"/>
                              </a:rPr>
                              <m:t>𝛽</m:t>
                            </m:r>
                          </m:e>
                        </m:acc>
                      </m:e>
                      <m:sub>
                        <m:r>
                          <a:rPr lang="en-US" altLang="zh-CN" sz="2000" i="1" dirty="0" smtClean="0">
                            <a:latin typeface="Cambria Math" panose="02040503050406030204" pitchFamily="18" charset="0"/>
                            <a:cs typeface="Arial" panose="020B0604020202020204" pitchFamily="34" charset="0"/>
                          </a:rPr>
                          <m:t>𝑜</m:t>
                        </m:r>
                      </m:sub>
                    </m:sSub>
                  </m:oMath>
                </a14:m>
                <a:r>
                  <a:rPr lang="en-US" altLang="zh-CN" sz="2000" dirty="0">
                    <a:latin typeface="Arial" panose="020B0604020202020204" pitchFamily="34" charset="0"/>
                    <a:cs typeface="Arial" panose="020B0604020202020204" pitchFamily="34" charset="0"/>
                  </a:rPr>
                  <a:t> and residual matrix Z, where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𝐹</m:t>
                        </m:r>
                      </m:e>
                      <m:sub>
                        <m:r>
                          <a:rPr lang="en-US" altLang="zh-CN" sz="2000" i="1" dirty="0" smtClean="0">
                            <a:latin typeface="Cambria Math" panose="02040503050406030204" pitchFamily="18" charset="0"/>
                            <a:cs typeface="Arial" panose="020B0604020202020204" pitchFamily="34" charset="0"/>
                          </a:rPr>
                          <m:t>𝑜</m:t>
                        </m:r>
                      </m:sub>
                    </m:sSub>
                    <m:r>
                      <a:rPr lang="en-US" altLang="zh-CN" sz="2000" i="1" dirty="0">
                        <a:latin typeface="Cambria Math" panose="02040503050406030204" pitchFamily="18" charset="0"/>
                        <a:cs typeface="Arial" panose="020B0604020202020204" pitchFamily="34" charset="0"/>
                      </a:rPr>
                      <m:t>=(</m:t>
                    </m:r>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a:latin typeface="Cambria Math" panose="02040503050406030204" pitchFamily="18" charset="0"/>
                            <a:cs typeface="Arial" panose="020B0604020202020204" pitchFamily="34" charset="0"/>
                          </a:rPr>
                          <m:t>𝑓</m:t>
                        </m:r>
                      </m:e>
                      <m:sub>
                        <m:r>
                          <a:rPr lang="en-US" altLang="zh-CN" sz="2000" i="1" dirty="0">
                            <a:latin typeface="Cambria Math" panose="02040503050406030204" pitchFamily="18" charset="0"/>
                            <a:cs typeface="Arial" panose="020B0604020202020204" pitchFamily="34" charset="0"/>
                          </a:rPr>
                          <m:t>𝑜</m:t>
                        </m:r>
                        <m:r>
                          <a:rPr lang="en-US" altLang="zh-CN" sz="2000" b="0" i="1" dirty="0" smtClean="0">
                            <a:latin typeface="Cambria Math" panose="02040503050406030204" pitchFamily="18" charset="0"/>
                            <a:cs typeface="Arial" panose="020B0604020202020204" pitchFamily="34" charset="0"/>
                          </a:rPr>
                          <m:t>,</m:t>
                        </m:r>
                        <m:r>
                          <a:rPr lang="en-US" altLang="zh-CN" sz="2000" i="1" dirty="0">
                            <a:latin typeface="Cambria Math" panose="02040503050406030204" pitchFamily="18" charset="0"/>
                            <a:cs typeface="Arial" panose="020B0604020202020204" pitchFamily="34" charset="0"/>
                          </a:rPr>
                          <m:t>1</m:t>
                        </m:r>
                      </m:sub>
                    </m:sSub>
                    <m:r>
                      <a:rPr lang="en-US" altLang="zh-CN" sz="2000" b="0" i="1" dirty="0" smtClean="0">
                        <a:latin typeface="Cambria Math" panose="02040503050406030204" pitchFamily="18" charset="0"/>
                        <a:cs typeface="Arial" panose="020B0604020202020204" pitchFamily="34" charset="0"/>
                      </a:rPr>
                      <m:t>,</m:t>
                    </m:r>
                    <m:r>
                      <a:rPr lang="en-US" altLang="zh-CN" sz="2000" i="1" dirty="0">
                        <a:latin typeface="Cambria Math" panose="02040503050406030204" pitchFamily="18" charset="0"/>
                        <a:cs typeface="Arial" panose="020B0604020202020204" pitchFamily="34" charset="0"/>
                      </a:rPr>
                      <m:t> </m:t>
                    </m:r>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a:latin typeface="Cambria Math" panose="02040503050406030204" pitchFamily="18" charset="0"/>
                            <a:cs typeface="Arial" panose="020B0604020202020204" pitchFamily="34" charset="0"/>
                          </a:rPr>
                          <m:t>𝑓</m:t>
                        </m:r>
                      </m:e>
                      <m:sub>
                        <m:r>
                          <a:rPr lang="en-US" altLang="zh-CN" sz="2000" i="1" dirty="0">
                            <a:latin typeface="Cambria Math" panose="02040503050406030204" pitchFamily="18" charset="0"/>
                            <a:cs typeface="Arial" panose="020B0604020202020204" pitchFamily="34" charset="0"/>
                          </a:rPr>
                          <m:t>𝑜</m:t>
                        </m:r>
                        <m:r>
                          <a:rPr lang="en-US" altLang="zh-CN" sz="2000" b="0" i="1" dirty="0" smtClean="0">
                            <a:latin typeface="Cambria Math" panose="02040503050406030204" pitchFamily="18" charset="0"/>
                            <a:cs typeface="Arial" panose="020B0604020202020204" pitchFamily="34" charset="0"/>
                          </a:rPr>
                          <m:t>,</m:t>
                        </m:r>
                        <m:r>
                          <a:rPr lang="en-US" altLang="zh-CN" sz="2000" i="1" dirty="0">
                            <a:latin typeface="Cambria Math" panose="02040503050406030204" pitchFamily="18" charset="0"/>
                            <a:cs typeface="Arial" panose="020B0604020202020204" pitchFamily="34" charset="0"/>
                          </a:rPr>
                          <m:t>2</m:t>
                        </m:r>
                      </m:sub>
                    </m:sSub>
                    <m:r>
                      <a:rPr lang="en-US" altLang="zh-CN" sz="2000" b="0" i="1" dirty="0" smtClean="0">
                        <a:latin typeface="Cambria Math" panose="02040503050406030204" pitchFamily="18" charset="0"/>
                        <a:cs typeface="Arial" panose="020B0604020202020204" pitchFamily="34" charset="0"/>
                      </a:rPr>
                      <m:t>,…,</m:t>
                    </m:r>
                    <m:r>
                      <a:rPr lang="en-US" altLang="zh-CN" sz="2000" i="1" dirty="0">
                        <a:latin typeface="Cambria Math" panose="02040503050406030204" pitchFamily="18" charset="0"/>
                        <a:cs typeface="Arial" panose="020B0604020202020204" pitchFamily="34" charset="0"/>
                      </a:rPr>
                      <m:t> </m:t>
                    </m:r>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err="1">
                            <a:latin typeface="Cambria Math" panose="02040503050406030204" pitchFamily="18" charset="0"/>
                            <a:cs typeface="Arial" panose="020B0604020202020204" pitchFamily="34" charset="0"/>
                          </a:rPr>
                          <m:t>𝑓</m:t>
                        </m:r>
                      </m:e>
                      <m:sub>
                        <m:r>
                          <a:rPr lang="en-US" altLang="zh-CN" sz="2000" i="1" dirty="0" err="1">
                            <a:latin typeface="Cambria Math" panose="02040503050406030204" pitchFamily="18" charset="0"/>
                            <a:cs typeface="Arial" panose="020B0604020202020204" pitchFamily="34" charset="0"/>
                          </a:rPr>
                          <m:t>𝑜</m:t>
                        </m:r>
                        <m:r>
                          <a:rPr lang="en-US" altLang="zh-CN" sz="2000" b="0" i="1" dirty="0" smtClean="0">
                            <a:latin typeface="Cambria Math" panose="02040503050406030204" pitchFamily="18" charset="0"/>
                            <a:cs typeface="Arial" panose="020B0604020202020204" pitchFamily="34" charset="0"/>
                          </a:rPr>
                          <m:t>,</m:t>
                        </m:r>
                        <m:r>
                          <a:rPr lang="en-US" altLang="zh-CN" sz="2000" i="1" dirty="0" err="1">
                            <a:latin typeface="Cambria Math" panose="02040503050406030204" pitchFamily="18" charset="0"/>
                            <a:cs typeface="Arial" panose="020B0604020202020204" pitchFamily="34" charset="0"/>
                          </a:rPr>
                          <m:t>𝑇</m:t>
                        </m:r>
                      </m:sub>
                    </m:sSub>
                    <m:r>
                      <a:rPr lang="en-US" altLang="zh-CN" sz="2000" i="1" dirty="0">
                        <a:latin typeface="Cambria Math" panose="02040503050406030204" pitchFamily="18" charset="0"/>
                        <a:cs typeface="Arial" panose="020B0604020202020204" pitchFamily="34" charset="0"/>
                      </a:rPr>
                      <m:t>):</m:t>
                    </m:r>
                  </m:oMath>
                </a14:m>
                <a:endParaRPr lang="en-US" altLang="zh-CN" sz="2000" dirty="0">
                  <a:latin typeface="Arial" panose="020B0604020202020204" pitchFamily="34" charset="0"/>
                  <a:cs typeface="Arial" panose="020B0604020202020204" pitchFamily="34" charset="0"/>
                </a:endParaRPr>
              </a:p>
              <a:p>
                <a:pPr marL="0" indent="0">
                  <a:lnSpc>
                    <a:spcPct val="150000"/>
                  </a:lnSpc>
                  <a:spcBef>
                    <a:spcPts val="0"/>
                  </a:spcBef>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cs typeface="Arial" panose="020B0604020202020204" pitchFamily="34" charset="0"/>
                            </a:rPr>
                          </m:ctrlPr>
                        </m:sSubPr>
                        <m:e>
                          <m:acc>
                            <m:accPr>
                              <m:chr m:val="̂"/>
                              <m:ctrlPr>
                                <a:rPr lang="en-US" altLang="zh-CN" sz="2000" i="1" smtClean="0">
                                  <a:latin typeface="Cambria Math" panose="02040503050406030204" pitchFamily="18" charset="0"/>
                                  <a:cs typeface="Arial" panose="020B0604020202020204" pitchFamily="34" charset="0"/>
                                </a:rPr>
                              </m:ctrlPr>
                            </m:accPr>
                            <m:e>
                              <m:r>
                                <a:rPr lang="zh-CN" altLang="en-US" sz="2000" i="1" smtClean="0">
                                  <a:latin typeface="Cambria Math" panose="02040503050406030204" pitchFamily="18" charset="0"/>
                                  <a:cs typeface="Arial" panose="020B0604020202020204" pitchFamily="34" charset="0"/>
                                </a:rPr>
                                <m:t>𝛽</m:t>
                              </m:r>
                            </m:e>
                          </m:acc>
                        </m:e>
                        <m:sub>
                          <m:r>
                            <a:rPr lang="en-US" altLang="zh-CN" sz="2000" b="0" i="1" smtClean="0">
                              <a:latin typeface="Cambria Math" panose="02040503050406030204" pitchFamily="18" charset="0"/>
                              <a:cs typeface="Arial" panose="020B0604020202020204" pitchFamily="34" charset="0"/>
                            </a:rPr>
                            <m:t>𝑜</m:t>
                          </m:r>
                        </m:sub>
                      </m:sSub>
                      <m:r>
                        <a:rPr lang="en-US" altLang="zh-CN" sz="2000" b="0" i="1" smtClean="0">
                          <a:latin typeface="Cambria Math" panose="02040503050406030204" pitchFamily="18" charset="0"/>
                          <a:cs typeface="Arial" panose="020B0604020202020204" pitchFamily="34" charset="0"/>
                        </a:rPr>
                        <m:t>=</m:t>
                      </m:r>
                      <m:d>
                        <m:dPr>
                          <m:ctrlPr>
                            <a:rPr lang="en-US" altLang="zh-CN" sz="2000" b="0" i="1" smtClean="0">
                              <a:latin typeface="Cambria Math" panose="02040503050406030204" pitchFamily="18" charset="0"/>
                              <a:cs typeface="Arial" panose="020B0604020202020204" pitchFamily="34" charset="0"/>
                            </a:rPr>
                          </m:ctrlPr>
                        </m:dPr>
                        <m:e>
                          <m:r>
                            <a:rPr lang="en-US" altLang="zh-CN" sz="2000" b="0" i="1" smtClean="0">
                              <a:latin typeface="Cambria Math" panose="02040503050406030204" pitchFamily="18" charset="0"/>
                              <a:cs typeface="Arial" panose="020B0604020202020204" pitchFamily="34" charset="0"/>
                            </a:rPr>
                            <m:t>𝑅</m:t>
                          </m:r>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𝑀</m:t>
                              </m:r>
                            </m:e>
                            <m:sub>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1</m:t>
                                  </m:r>
                                </m:e>
                                <m:sub>
                                  <m:r>
                                    <a:rPr lang="en-US" altLang="zh-CN" sz="2000" b="0" i="1" smtClean="0">
                                      <a:latin typeface="Cambria Math" panose="02040503050406030204" pitchFamily="18" charset="0"/>
                                      <a:cs typeface="Arial" panose="020B0604020202020204" pitchFamily="34" charset="0"/>
                                    </a:rPr>
                                    <m:t>𝑇</m:t>
                                  </m:r>
                                </m:sub>
                              </m:sSub>
                            </m:sub>
                          </m:sSub>
                          <m:sSubSup>
                            <m:sSubSupPr>
                              <m:ctrlPr>
                                <a:rPr lang="en-US" altLang="zh-CN" sz="2000" b="0" i="1" smtClean="0">
                                  <a:latin typeface="Cambria Math" panose="02040503050406030204" pitchFamily="18" charset="0"/>
                                  <a:cs typeface="Arial" panose="020B0604020202020204" pitchFamily="34" charset="0"/>
                                </a:rPr>
                              </m:ctrlPr>
                            </m:sSubSupPr>
                            <m:e>
                              <m:r>
                                <a:rPr lang="en-US" altLang="zh-CN" sz="2000" b="0" i="1" smtClean="0">
                                  <a:latin typeface="Cambria Math" panose="02040503050406030204" pitchFamily="18" charset="0"/>
                                  <a:cs typeface="Arial" panose="020B0604020202020204" pitchFamily="34" charset="0"/>
                                </a:rPr>
                                <m:t>𝐹</m:t>
                              </m:r>
                            </m:e>
                            <m:sub>
                              <m:r>
                                <a:rPr lang="en-US" altLang="zh-CN" sz="2000" b="0" i="1" smtClean="0">
                                  <a:latin typeface="Cambria Math" panose="02040503050406030204" pitchFamily="18" charset="0"/>
                                  <a:cs typeface="Arial" panose="020B0604020202020204" pitchFamily="34" charset="0"/>
                                </a:rPr>
                                <m:t>𝑜</m:t>
                              </m:r>
                            </m:sub>
                            <m:sup>
                              <m:r>
                                <a:rPr lang="en-US" altLang="zh-CN" sz="2000" b="0" i="1" smtClean="0">
                                  <a:latin typeface="Cambria Math" panose="02040503050406030204" pitchFamily="18" charset="0"/>
                                  <a:cs typeface="Arial" panose="020B0604020202020204" pitchFamily="34" charset="0"/>
                                </a:rPr>
                                <m:t>′</m:t>
                              </m:r>
                            </m:sup>
                          </m:sSubSup>
                        </m:e>
                      </m:d>
                      <m:sSup>
                        <m:sSupPr>
                          <m:ctrlPr>
                            <a:rPr lang="en-US" altLang="zh-CN" sz="2000" b="0" i="1" smtClean="0">
                              <a:latin typeface="Cambria Math" panose="02040503050406030204" pitchFamily="18" charset="0"/>
                              <a:cs typeface="Arial" panose="020B0604020202020204" pitchFamily="34" charset="0"/>
                            </a:rPr>
                          </m:ctrlPr>
                        </m:sSupPr>
                        <m:e>
                          <m:d>
                            <m:dPr>
                              <m:ctrlPr>
                                <a:rPr lang="en-US" altLang="zh-CN" sz="2000" b="0" i="1" smtClean="0">
                                  <a:latin typeface="Cambria Math" panose="02040503050406030204" pitchFamily="18" charset="0"/>
                                  <a:cs typeface="Arial" panose="020B0604020202020204" pitchFamily="34" charset="0"/>
                                </a:rPr>
                              </m:ctrlPr>
                            </m:dPr>
                            <m:e>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𝐹</m:t>
                                  </m:r>
                                </m:e>
                                <m:sub>
                                  <m:r>
                                    <a:rPr lang="en-US" altLang="zh-CN" sz="2000" b="0" i="1" smtClean="0">
                                      <a:latin typeface="Cambria Math" panose="02040503050406030204" pitchFamily="18" charset="0"/>
                                      <a:cs typeface="Arial" panose="020B0604020202020204" pitchFamily="34" charset="0"/>
                                    </a:rPr>
                                    <m:t>𝑜</m:t>
                                  </m:r>
                                </m:sub>
                              </m:sSub>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𝑀</m:t>
                                  </m:r>
                                </m:e>
                                <m:sub>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1</m:t>
                                      </m:r>
                                    </m:e>
                                    <m:sub>
                                      <m:r>
                                        <a:rPr lang="en-US" altLang="zh-CN" sz="2000" b="0" i="1" smtClean="0">
                                          <a:latin typeface="Cambria Math" panose="02040503050406030204" pitchFamily="18" charset="0"/>
                                          <a:cs typeface="Arial" panose="020B0604020202020204" pitchFamily="34" charset="0"/>
                                        </a:rPr>
                                        <m:t>𝑇</m:t>
                                      </m:r>
                                    </m:sub>
                                  </m:sSub>
                                </m:sub>
                              </m:sSub>
                              <m:sSubSup>
                                <m:sSubSupPr>
                                  <m:ctrlPr>
                                    <a:rPr lang="en-US" altLang="zh-CN" sz="2000" b="0" i="1" smtClean="0">
                                      <a:latin typeface="Cambria Math" panose="02040503050406030204" pitchFamily="18" charset="0"/>
                                      <a:cs typeface="Arial" panose="020B0604020202020204" pitchFamily="34" charset="0"/>
                                    </a:rPr>
                                  </m:ctrlPr>
                                </m:sSubSupPr>
                                <m:e>
                                  <m:r>
                                    <a:rPr lang="en-US" altLang="zh-CN" sz="2000" b="0" i="1" smtClean="0">
                                      <a:latin typeface="Cambria Math" panose="02040503050406030204" pitchFamily="18" charset="0"/>
                                      <a:cs typeface="Arial" panose="020B0604020202020204" pitchFamily="34" charset="0"/>
                                    </a:rPr>
                                    <m:t>𝐹</m:t>
                                  </m:r>
                                </m:e>
                                <m:sub>
                                  <m:r>
                                    <a:rPr lang="en-US" altLang="zh-CN" sz="2000" b="0" i="1" smtClean="0">
                                      <a:latin typeface="Cambria Math" panose="02040503050406030204" pitchFamily="18" charset="0"/>
                                      <a:cs typeface="Arial" panose="020B0604020202020204" pitchFamily="34" charset="0"/>
                                    </a:rPr>
                                    <m:t>𝑜</m:t>
                                  </m:r>
                                </m:sub>
                                <m:sup>
                                  <m:r>
                                    <a:rPr lang="en-US" altLang="zh-CN" sz="2000" b="0" i="1" smtClean="0">
                                      <a:latin typeface="Cambria Math" panose="02040503050406030204" pitchFamily="18" charset="0"/>
                                      <a:cs typeface="Arial" panose="020B0604020202020204" pitchFamily="34" charset="0"/>
                                    </a:rPr>
                                    <m:t>′</m:t>
                                  </m:r>
                                </m:sup>
                              </m:sSubSup>
                            </m:e>
                          </m:d>
                        </m:e>
                        <m:sup>
                          <m:r>
                            <a:rPr lang="en-US" altLang="zh-CN" sz="2000" b="0" i="1" smtClean="0">
                              <a:latin typeface="Cambria Math" panose="02040503050406030204" pitchFamily="18" charset="0"/>
                              <a:cs typeface="Arial" panose="020B0604020202020204" pitchFamily="34" charset="0"/>
                            </a:rPr>
                            <m:t>−1</m:t>
                          </m:r>
                        </m:sup>
                      </m:sSup>
                      <m:r>
                        <a:rPr lang="en-US" altLang="zh-CN" sz="2000" b="0" i="1" smtClean="0">
                          <a:latin typeface="Cambria Math" panose="02040503050406030204" pitchFamily="18" charset="0"/>
                          <a:cs typeface="Arial" panose="020B0604020202020204" pitchFamily="34" charset="0"/>
                        </a:rPr>
                        <m:t>,  </m:t>
                      </m:r>
                      <m:r>
                        <a:rPr lang="en-US" altLang="zh-CN" sz="2000" b="0" i="1" smtClean="0">
                          <a:latin typeface="Cambria Math" panose="02040503050406030204" pitchFamily="18" charset="0"/>
                          <a:cs typeface="Arial" panose="020B0604020202020204" pitchFamily="34" charset="0"/>
                        </a:rPr>
                        <m:t>𝑍</m:t>
                      </m:r>
                      <m:r>
                        <a:rPr lang="en-US" altLang="zh-CN" sz="2000" b="0" i="1" smtClean="0">
                          <a:latin typeface="Cambria Math" panose="02040503050406030204" pitchFamily="18" charset="0"/>
                          <a:cs typeface="Arial" panose="020B0604020202020204" pitchFamily="34" charset="0"/>
                        </a:rPr>
                        <m:t>=</m:t>
                      </m:r>
                      <m:acc>
                        <m:accPr>
                          <m:chr m:val="̅"/>
                          <m:ctrlPr>
                            <a:rPr lang="en-US" altLang="zh-CN" sz="2000" b="0" i="1" smtClean="0">
                              <a:latin typeface="Cambria Math" panose="02040503050406030204" pitchFamily="18" charset="0"/>
                              <a:cs typeface="Arial" panose="020B0604020202020204" pitchFamily="34" charset="0"/>
                            </a:rPr>
                          </m:ctrlPr>
                        </m:accPr>
                        <m:e>
                          <m:r>
                            <a:rPr lang="en-US" altLang="zh-CN" sz="2000" b="0" i="1" smtClean="0">
                              <a:latin typeface="Cambria Math" panose="02040503050406030204" pitchFamily="18" charset="0"/>
                              <a:cs typeface="Arial" panose="020B0604020202020204" pitchFamily="34" charset="0"/>
                            </a:rPr>
                            <m:t>𝑅</m:t>
                          </m:r>
                        </m:e>
                      </m:acc>
                      <m:r>
                        <a:rPr lang="en-US" altLang="zh-CN" sz="2000" b="0" i="1" smtClean="0">
                          <a:latin typeface="Cambria Math" panose="02040503050406030204" pitchFamily="18" charset="0"/>
                          <a:cs typeface="Arial" panose="020B0604020202020204" pitchFamily="34" charset="0"/>
                        </a:rPr>
                        <m:t>−</m:t>
                      </m:r>
                      <m:sSub>
                        <m:sSubPr>
                          <m:ctrlPr>
                            <a:rPr lang="en-US" altLang="zh-CN" sz="2000" i="1">
                              <a:latin typeface="Cambria Math" panose="02040503050406030204" pitchFamily="18" charset="0"/>
                              <a:cs typeface="Arial" panose="020B0604020202020204" pitchFamily="34" charset="0"/>
                            </a:rPr>
                          </m:ctrlPr>
                        </m:sSubPr>
                        <m:e>
                          <m:acc>
                            <m:accPr>
                              <m:chr m:val="̂"/>
                              <m:ctrlPr>
                                <a:rPr lang="en-US" altLang="zh-CN" sz="2000" i="1">
                                  <a:latin typeface="Cambria Math" panose="02040503050406030204" pitchFamily="18" charset="0"/>
                                  <a:cs typeface="Arial" panose="020B0604020202020204" pitchFamily="34" charset="0"/>
                                </a:rPr>
                              </m:ctrlPr>
                            </m:accPr>
                            <m:e>
                              <m:r>
                                <a:rPr lang="zh-CN" altLang="en-US" sz="2000" i="1">
                                  <a:latin typeface="Cambria Math" panose="02040503050406030204" pitchFamily="18" charset="0"/>
                                  <a:cs typeface="Arial" panose="020B0604020202020204" pitchFamily="34" charset="0"/>
                                </a:rPr>
                                <m:t>𝛽</m:t>
                              </m:r>
                            </m:e>
                          </m:acc>
                        </m:e>
                        <m:sub>
                          <m:r>
                            <a:rPr lang="en-US" altLang="zh-CN" sz="2000" i="1">
                              <a:latin typeface="Cambria Math" panose="02040503050406030204" pitchFamily="18" charset="0"/>
                              <a:cs typeface="Arial" panose="020B0604020202020204" pitchFamily="34" charset="0"/>
                            </a:rPr>
                            <m:t>𝑜</m:t>
                          </m:r>
                        </m:sub>
                      </m:sSub>
                      <m:r>
                        <a:rPr lang="en-US" altLang="zh-CN" sz="2000" b="0" i="1" smtClean="0">
                          <a:latin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cs typeface="Arial" panose="020B0604020202020204" pitchFamily="34" charset="0"/>
                            </a:rPr>
                          </m:ctrlPr>
                        </m:sSubPr>
                        <m:e>
                          <m:acc>
                            <m:accPr>
                              <m:chr m:val="̅"/>
                              <m:ctrlPr>
                                <a:rPr lang="en-US" altLang="zh-CN" sz="2000" b="0" i="1" smtClean="0">
                                  <a:latin typeface="Cambria Math" panose="02040503050406030204" pitchFamily="18" charset="0"/>
                                  <a:cs typeface="Arial" panose="020B0604020202020204" pitchFamily="34" charset="0"/>
                                </a:rPr>
                              </m:ctrlPr>
                            </m:accPr>
                            <m:e>
                              <m:r>
                                <a:rPr lang="en-US" altLang="zh-CN" sz="2000" b="0" i="1" smtClean="0">
                                  <a:latin typeface="Cambria Math" panose="02040503050406030204" pitchFamily="18" charset="0"/>
                                  <a:cs typeface="Arial" panose="020B0604020202020204" pitchFamily="34" charset="0"/>
                                </a:rPr>
                                <m:t>𝐹</m:t>
                              </m:r>
                            </m:e>
                          </m:acc>
                        </m:e>
                        <m:sub>
                          <m:r>
                            <a:rPr lang="en-US" altLang="zh-CN" sz="2000" b="0" i="1" smtClean="0">
                              <a:latin typeface="Cambria Math" panose="02040503050406030204" pitchFamily="18" charset="0"/>
                              <a:cs typeface="Arial" panose="020B0604020202020204" pitchFamily="34" charset="0"/>
                            </a:rPr>
                            <m:t>𝑜</m:t>
                          </m:r>
                        </m:sub>
                      </m:sSub>
                    </m:oMath>
                  </m:oMathPara>
                </a14:m>
                <a:endParaRPr lang="en-US" altLang="zh-CN" sz="2000" dirty="0">
                  <a:latin typeface="Arial" panose="020B0604020202020204" pitchFamily="34" charset="0"/>
                  <a:cs typeface="Arial" panose="020B0604020202020204" pitchFamily="34" charset="0"/>
                </a:endParaRPr>
              </a:p>
              <a:p>
                <a:pPr>
                  <a:lnSpc>
                    <a:spcPct val="150000"/>
                  </a:lnSpc>
                </a:pPr>
                <a:r>
                  <a:rPr lang="en-US" altLang="zh-CN" sz="2000" dirty="0">
                    <a:latin typeface="Arial" panose="020B0604020202020204" pitchFamily="34" charset="0"/>
                    <a:cs typeface="Arial" panose="020B0604020202020204" pitchFamily="34" charset="0"/>
                  </a:rPr>
                  <a:t>S1. b. Let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𝑆</m:t>
                        </m:r>
                      </m:e>
                      <m:sub>
                        <m:r>
                          <a:rPr lang="en-US" altLang="zh-CN" sz="2000" i="1" dirty="0" smtClean="0">
                            <a:latin typeface="Cambria Math" panose="02040503050406030204" pitchFamily="18" charset="0"/>
                            <a:cs typeface="Arial" panose="020B0604020202020204" pitchFamily="34" charset="0"/>
                          </a:rPr>
                          <m:t>𝑍</m:t>
                        </m:r>
                      </m:sub>
                    </m:sSub>
                    <m:r>
                      <a:rPr lang="en-US" altLang="zh-CN" sz="2000" i="1" dirty="0" smtClean="0">
                        <a:latin typeface="Cambria Math" panose="02040503050406030204" pitchFamily="18" charset="0"/>
                        <a:cs typeface="Arial" panose="020B0604020202020204" pitchFamily="34" charset="0"/>
                      </a:rPr>
                      <m:t>=</m:t>
                    </m:r>
                    <m:f>
                      <m:fPr>
                        <m:ctrlPr>
                          <a:rPr lang="en-US" altLang="zh-CN" sz="2000" b="0" i="1" dirty="0" smtClean="0">
                            <a:latin typeface="Cambria Math" panose="02040503050406030204" pitchFamily="18" charset="0"/>
                            <a:cs typeface="Arial" panose="020B0604020202020204" pitchFamily="34" charset="0"/>
                          </a:rPr>
                        </m:ctrlPr>
                      </m:fPr>
                      <m:num>
                        <m:r>
                          <a:rPr lang="en-US" altLang="zh-CN" sz="2000" i="1" dirty="0" smtClean="0">
                            <a:latin typeface="Cambria Math" panose="02040503050406030204" pitchFamily="18" charset="0"/>
                            <a:cs typeface="Arial" panose="020B0604020202020204" pitchFamily="34" charset="0"/>
                          </a:rPr>
                          <m:t>1</m:t>
                        </m:r>
                      </m:num>
                      <m:den>
                        <m:r>
                          <a:rPr lang="en-US" altLang="zh-CN" sz="2000" i="1" dirty="0" smtClean="0">
                            <a:latin typeface="Cambria Math" panose="02040503050406030204" pitchFamily="18" charset="0"/>
                            <a:cs typeface="Arial" panose="020B0604020202020204" pitchFamily="34" charset="0"/>
                          </a:rPr>
                          <m:t>𝑇</m:t>
                        </m:r>
                      </m:den>
                    </m:f>
                    <m:r>
                      <a:rPr lang="en-US" altLang="zh-CN" sz="2000" i="1" dirty="0">
                        <a:latin typeface="Cambria Math" panose="02040503050406030204" pitchFamily="18" charset="0"/>
                        <a:cs typeface="Arial" panose="020B0604020202020204" pitchFamily="34" charset="0"/>
                      </a:rPr>
                      <m:t>𝑍</m:t>
                    </m:r>
                    <m:sSup>
                      <m:sSupPr>
                        <m:ctrlPr>
                          <a:rPr lang="en-US" altLang="zh-CN" sz="2000" b="0" i="1" dirty="0" smtClean="0">
                            <a:latin typeface="Cambria Math" panose="02040503050406030204" pitchFamily="18" charset="0"/>
                            <a:cs typeface="Arial" panose="020B0604020202020204" pitchFamily="34" charset="0"/>
                          </a:rPr>
                        </m:ctrlPr>
                      </m:sSupPr>
                      <m:e>
                        <m:r>
                          <a:rPr lang="en-US" altLang="zh-CN" sz="2000" i="1" dirty="0">
                            <a:latin typeface="Cambria Math" panose="02040503050406030204" pitchFamily="18" charset="0"/>
                            <a:cs typeface="Arial" panose="020B0604020202020204" pitchFamily="34" charset="0"/>
                          </a:rPr>
                          <m:t>𝑍</m:t>
                        </m:r>
                      </m:e>
                      <m:sup>
                        <m:r>
                          <a:rPr lang="en-US" altLang="zh-CN" sz="2000" b="0" i="1" dirty="0" smtClean="0">
                            <a:latin typeface="Cambria Math" panose="02040503050406030204" pitchFamily="18" charset="0"/>
                            <a:cs typeface="Arial" panose="020B0604020202020204" pitchFamily="34" charset="0"/>
                          </a:rPr>
                          <m:t>′</m:t>
                        </m:r>
                      </m:sup>
                    </m:sSup>
                    <m:r>
                      <a:rPr lang="en-US" altLang="zh-CN" sz="2000" i="1" dirty="0">
                        <a:latin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cs typeface="Arial" panose="020B0604020202020204" pitchFamily="34" charset="0"/>
                  </a:rPr>
                  <a:t>be the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𝑁</m:t>
                    </m:r>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m:t>
                    </m:r>
                    <m:r>
                      <a:rPr lang="en-US" altLang="zh-CN" sz="2000" i="1" dirty="0" smtClean="0">
                        <a:latin typeface="Cambria Math" panose="02040503050406030204" pitchFamily="18" charset="0"/>
                        <a:cs typeface="Arial" panose="020B0604020202020204" pitchFamily="34" charset="0"/>
                      </a:rPr>
                      <m:t>𝑁</m:t>
                    </m:r>
                    <m:r>
                      <a:rPr lang="en-US" altLang="zh-CN" sz="2000" i="1" dirty="0" smtClean="0">
                        <a:latin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cs typeface="Arial" panose="020B0604020202020204" pitchFamily="34" charset="0"/>
                  </a:rPr>
                  <a:t>sample covariance matrix of</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 </m:t>
                    </m:r>
                    <m:r>
                      <a:rPr lang="en-US" altLang="zh-CN" sz="2000" i="1" dirty="0" smtClean="0">
                        <a:latin typeface="Cambria Math" panose="02040503050406030204" pitchFamily="18" charset="0"/>
                        <a:cs typeface="Arial" panose="020B0604020202020204" pitchFamily="34" charset="0"/>
                      </a:rPr>
                      <m:t>𝑍</m:t>
                    </m:r>
                  </m:oMath>
                </a14:m>
                <a:r>
                  <a:rPr lang="en-US" altLang="zh-CN" sz="2000" dirty="0">
                    <a:latin typeface="Arial" panose="020B0604020202020204" pitchFamily="34" charset="0"/>
                    <a:cs typeface="Arial" panose="020B0604020202020204" pitchFamily="34" charset="0"/>
                  </a:rPr>
                  <a:t>. Let</a:t>
                </a: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cs typeface="Arial" panose="020B0604020202020204" pitchFamily="34" charset="0"/>
                            </a:rPr>
                          </m:ctrlPr>
                        </m:sSubPr>
                        <m:e>
                          <m:acc>
                            <m:accPr>
                              <m:chr m:val="̂"/>
                              <m:ctrlPr>
                                <a:rPr lang="en-US" altLang="zh-CN" sz="2000" i="1" smtClean="0">
                                  <a:latin typeface="Cambria Math" panose="02040503050406030204" pitchFamily="18" charset="0"/>
                                  <a:cs typeface="Arial" panose="020B0604020202020204" pitchFamily="34" charset="0"/>
                                </a:rPr>
                              </m:ctrlPr>
                            </m:accPr>
                            <m:e>
                              <m:r>
                                <a:rPr lang="zh-CN" altLang="en-US" sz="2000" i="1" smtClean="0">
                                  <a:latin typeface="Cambria Math" panose="02040503050406030204" pitchFamily="18" charset="0"/>
                                  <a:cs typeface="Arial" panose="020B0604020202020204" pitchFamily="34" charset="0"/>
                                </a:rPr>
                                <m:t>𝛽</m:t>
                              </m:r>
                            </m:e>
                          </m:acc>
                        </m:e>
                        <m:sub>
                          <m:r>
                            <a:rPr lang="en-US" altLang="zh-CN" sz="2000" b="0" i="1" smtClean="0">
                              <a:latin typeface="Cambria Math" panose="02040503050406030204" pitchFamily="18" charset="0"/>
                              <a:cs typeface="Arial" panose="020B0604020202020204" pitchFamily="34" charset="0"/>
                            </a:rPr>
                            <m:t>𝑙</m:t>
                          </m:r>
                        </m:sub>
                      </m:sSub>
                      <m:r>
                        <a:rPr lang="en-US" altLang="zh-CN" sz="2000" b="0" i="1" smtClean="0">
                          <a:latin typeface="Cambria Math" panose="02040503050406030204" pitchFamily="18" charset="0"/>
                          <a:cs typeface="Arial" panose="020B0604020202020204" pitchFamily="34" charset="0"/>
                        </a:rPr>
                        <m:t>=</m:t>
                      </m:r>
                      <m:rad>
                        <m:radPr>
                          <m:degHide m:val="on"/>
                          <m:ctrlPr>
                            <a:rPr lang="en-US" altLang="zh-CN" sz="2000" b="0" i="1" smtClean="0">
                              <a:latin typeface="Cambria Math" panose="02040503050406030204" pitchFamily="18" charset="0"/>
                              <a:cs typeface="Arial" panose="020B0604020202020204" pitchFamily="34" charset="0"/>
                            </a:rPr>
                          </m:ctrlPr>
                        </m:radPr>
                        <m:deg/>
                        <m:e>
                          <m:r>
                            <a:rPr lang="en-US" altLang="zh-CN" sz="2000" b="0" i="1" smtClean="0">
                              <a:latin typeface="Cambria Math" panose="02040503050406030204" pitchFamily="18" charset="0"/>
                              <a:cs typeface="Arial" panose="020B0604020202020204" pitchFamily="34" charset="0"/>
                            </a:rPr>
                            <m:t>𝑁</m:t>
                          </m:r>
                        </m:e>
                      </m:rad>
                      <m:r>
                        <a:rPr lang="en-US" altLang="zh-CN" sz="2000" b="0" i="1" smtClean="0">
                          <a:latin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cs typeface="Arial" panose="020B0604020202020204" pitchFamily="34" charset="0"/>
                        </a:rPr>
                        <m:t>𝑏</m:t>
                      </m:r>
                      <m:r>
                        <a:rPr lang="en-US" altLang="zh-CN" sz="2000" b="0" i="1" smtClean="0">
                          <a:latin typeface="Cambria Math" panose="02040503050406030204" pitchFamily="18" charset="0"/>
                          <a:cs typeface="Arial" panose="020B0604020202020204" pitchFamily="34" charset="0"/>
                        </a:rPr>
                        <m:t>1,…, </m:t>
                      </m:r>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𝑏</m:t>
                          </m:r>
                        </m:e>
                        <m:sub>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𝐾</m:t>
                              </m:r>
                            </m:e>
                            <m:sub>
                              <m:r>
                                <a:rPr lang="en-US" altLang="zh-CN" sz="2000" b="0" i="1" smtClean="0">
                                  <a:latin typeface="Cambria Math" panose="02040503050406030204" pitchFamily="18" charset="0"/>
                                  <a:cs typeface="Arial" panose="020B0604020202020204" pitchFamily="34" charset="0"/>
                                </a:rPr>
                                <m:t>𝑙</m:t>
                              </m:r>
                            </m:sub>
                          </m:sSub>
                        </m:sub>
                      </m:sSub>
                      <m:r>
                        <a:rPr lang="en-US" altLang="zh-CN" sz="2000" b="0" i="1" smtClean="0">
                          <a:latin typeface="Cambria Math" panose="02040503050406030204" pitchFamily="18" charset="0"/>
                          <a:cs typeface="Arial" panose="020B0604020202020204" pitchFamily="34" charset="0"/>
                        </a:rPr>
                        <m:t>)</m:t>
                      </m:r>
                    </m:oMath>
                  </m:oMathPara>
                </a14:m>
                <a:endParaRPr lang="en-US" altLang="zh-CN" sz="2000" dirty="0">
                  <a:latin typeface="Arial" panose="020B0604020202020204" pitchFamily="34" charset="0"/>
                  <a:cs typeface="Arial" panose="020B0604020202020204" pitchFamily="34" charset="0"/>
                </a:endParaRPr>
              </a:p>
              <a:p>
                <a:pPr>
                  <a:lnSpc>
                    <a:spcPct val="150000"/>
                  </a:lnSpc>
                </a:pPr>
                <a:r>
                  <a:rPr lang="en-US" altLang="zh-CN" sz="2000" dirty="0">
                    <a:latin typeface="Arial" panose="020B0604020202020204" pitchFamily="34" charset="0"/>
                    <a:cs typeface="Arial" panose="020B0604020202020204" pitchFamily="34" charset="0"/>
                  </a:rPr>
                  <a:t>where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𝑏</m:t>
                        </m:r>
                      </m:e>
                      <m:sub>
                        <m:r>
                          <a:rPr lang="en-US" altLang="zh-CN" sz="2000" i="1" dirty="0" smtClean="0">
                            <a:latin typeface="Cambria Math" panose="02040503050406030204" pitchFamily="18" charset="0"/>
                            <a:cs typeface="Arial" panose="020B0604020202020204" pitchFamily="34" charset="0"/>
                          </a:rPr>
                          <m:t>1</m:t>
                        </m:r>
                      </m:sub>
                    </m:sSub>
                    <m:r>
                      <a:rPr lang="en-US" altLang="zh-CN" sz="2000" b="0" i="1" dirty="0" smtClean="0">
                        <a:latin typeface="Cambria Math" panose="02040503050406030204" pitchFamily="18" charset="0"/>
                        <a:cs typeface="Arial" panose="020B0604020202020204" pitchFamily="34" charset="0"/>
                      </a:rPr>
                      <m:t>,…,</m:t>
                    </m:r>
                    <m:r>
                      <a:rPr lang="en-US" altLang="zh-CN" sz="2000" i="1" dirty="0" smtClean="0">
                        <a:latin typeface="Cambria Math" panose="02040503050406030204" pitchFamily="18" charset="0"/>
                        <a:cs typeface="Arial" panose="020B0604020202020204" pitchFamily="34" charset="0"/>
                      </a:rPr>
                      <m:t> </m:t>
                    </m:r>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err="1" smtClean="0">
                            <a:latin typeface="Cambria Math" panose="02040503050406030204" pitchFamily="18" charset="0"/>
                            <a:cs typeface="Arial" panose="020B0604020202020204" pitchFamily="34" charset="0"/>
                          </a:rPr>
                          <m:t>𝑏</m:t>
                        </m:r>
                      </m:e>
                      <m:sub>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err="1" smtClean="0">
                                <a:latin typeface="Cambria Math" panose="02040503050406030204" pitchFamily="18" charset="0"/>
                                <a:cs typeface="Arial" panose="020B0604020202020204" pitchFamily="34" charset="0"/>
                              </a:rPr>
                              <m:t>𝐾</m:t>
                            </m:r>
                          </m:e>
                          <m:sub>
                            <m:r>
                              <a:rPr lang="en-US" altLang="zh-CN" sz="2000" b="0" i="1" dirty="0" smtClean="0">
                                <a:latin typeface="Cambria Math" panose="02040503050406030204" pitchFamily="18" charset="0"/>
                                <a:cs typeface="Arial" panose="020B0604020202020204" pitchFamily="34" charset="0"/>
                              </a:rPr>
                              <m:t>𝑙</m:t>
                            </m:r>
                          </m:sub>
                        </m:sSub>
                      </m:sub>
                    </m:sSub>
                    <m:r>
                      <a:rPr lang="en-US" altLang="zh-CN" sz="2000" i="1" dirty="0" smtClean="0">
                        <a:latin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cs typeface="Arial" panose="020B0604020202020204" pitchFamily="34" charset="0"/>
                  </a:rPr>
                  <a:t>are the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𝐾</m:t>
                        </m:r>
                      </m:e>
                      <m:sub>
                        <m:r>
                          <a:rPr lang="en-US" altLang="zh-CN" sz="2000" b="0" i="1" dirty="0" smtClean="0">
                            <a:latin typeface="Cambria Math" panose="02040503050406030204" pitchFamily="18" charset="0"/>
                            <a:cs typeface="Arial" panose="020B0604020202020204" pitchFamily="34" charset="0"/>
                          </a:rPr>
                          <m:t>𝑙</m:t>
                        </m:r>
                      </m:sub>
                    </m:sSub>
                  </m:oMath>
                </a14:m>
                <a:r>
                  <a:rPr lang="en-US" altLang="zh-CN" sz="2000" dirty="0">
                    <a:latin typeface="Arial" panose="020B0604020202020204" pitchFamily="34" charset="0"/>
                    <a:cs typeface="Arial" panose="020B0604020202020204" pitchFamily="34" charset="0"/>
                  </a:rPr>
                  <a:t> eigenvectors of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𝑆</m:t>
                        </m:r>
                      </m:e>
                      <m:sub>
                        <m:r>
                          <a:rPr lang="en-US" altLang="zh-CN" sz="2000" b="0" i="1" dirty="0" smtClean="0">
                            <a:latin typeface="Cambria Math" panose="02040503050406030204" pitchFamily="18" charset="0"/>
                            <a:cs typeface="Arial" panose="020B0604020202020204" pitchFamily="34" charset="0"/>
                          </a:rPr>
                          <m:t>𝑍</m:t>
                        </m:r>
                      </m:sub>
                    </m:sSub>
                  </m:oMath>
                </a14:m>
                <a:r>
                  <a:rPr lang="en-US" altLang="zh-CN" sz="2000" dirty="0">
                    <a:latin typeface="Arial" panose="020B0604020202020204" pitchFamily="34" charset="0"/>
                    <a:cs typeface="Arial" panose="020B0604020202020204" pitchFamily="34" charset="0"/>
                  </a:rPr>
                  <a:t>, corresponding to its largest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𝐾</m:t>
                        </m:r>
                      </m:e>
                      <m:sub>
                        <m:r>
                          <a:rPr lang="en-US" altLang="zh-CN" sz="2000" b="0" i="1" dirty="0" smtClean="0">
                            <a:latin typeface="Cambria Math" panose="02040503050406030204" pitchFamily="18" charset="0"/>
                            <a:cs typeface="Arial" panose="020B0604020202020204" pitchFamily="34" charset="0"/>
                          </a:rPr>
                          <m:t>𝑙</m:t>
                        </m:r>
                      </m:sub>
                    </m:sSub>
                  </m:oMath>
                </a14:m>
                <a:r>
                  <a:rPr lang="en-US" altLang="zh-CN" sz="2000" dirty="0">
                    <a:latin typeface="Arial" panose="020B0604020202020204" pitchFamily="34" charset="0"/>
                    <a:cs typeface="Arial" panose="020B0604020202020204" pitchFamily="34" charset="0"/>
                  </a:rPr>
                  <a:t> eigenvalues. The resulting </a:t>
                </a:r>
                <a14:m>
                  <m:oMath xmlns:m="http://schemas.openxmlformats.org/officeDocument/2006/math">
                    <m:acc>
                      <m:accPr>
                        <m:chr m:val="̂"/>
                        <m:ctrlPr>
                          <a:rPr lang="en-US" altLang="zh-CN" sz="2000" i="1" dirty="0">
                            <a:latin typeface="Cambria Math" panose="02040503050406030204" pitchFamily="18" charset="0"/>
                            <a:cs typeface="Arial" panose="020B0604020202020204" pitchFamily="34" charset="0"/>
                          </a:rPr>
                        </m:ctrlPr>
                      </m:accPr>
                      <m:e>
                        <m:r>
                          <a:rPr lang="zh-CN" altLang="en-US" sz="2000" i="1" dirty="0">
                            <a:latin typeface="Cambria Math" panose="02040503050406030204" pitchFamily="18" charset="0"/>
                            <a:cs typeface="Arial" panose="020B0604020202020204" pitchFamily="34" charset="0"/>
                          </a:rPr>
                          <m:t>𝛽</m:t>
                        </m:r>
                      </m:e>
                    </m:acc>
                  </m:oMath>
                </a14:m>
                <a:r>
                  <a:rPr lang="en-US" altLang="zh-CN" sz="2000" dirty="0">
                    <a:latin typeface="Arial" panose="020B0604020202020204" pitchFamily="34" charset="0"/>
                    <a:cs typeface="Arial" panose="020B0604020202020204" pitchFamily="34" charset="0"/>
                  </a:rPr>
                  <a:t> is given by</a:t>
                </a:r>
              </a:p>
              <a:p>
                <a:pPr marL="0" indent="0">
                  <a:lnSpc>
                    <a:spcPct val="150000"/>
                  </a:lnSpc>
                  <a:buNone/>
                </a:pPr>
                <a14:m>
                  <m:oMathPara xmlns:m="http://schemas.openxmlformats.org/officeDocument/2006/math">
                    <m:oMathParaPr>
                      <m:jc m:val="centerGroup"/>
                    </m:oMathParaPr>
                    <m:oMath xmlns:m="http://schemas.openxmlformats.org/officeDocument/2006/math">
                      <m:acc>
                        <m:accPr>
                          <m:chr m:val="̂"/>
                          <m:ctrlPr>
                            <a:rPr lang="en-US" altLang="zh-CN" sz="2000" i="1" dirty="0">
                              <a:latin typeface="Cambria Math" panose="02040503050406030204" pitchFamily="18" charset="0"/>
                              <a:cs typeface="Arial" panose="020B0604020202020204" pitchFamily="34" charset="0"/>
                            </a:rPr>
                          </m:ctrlPr>
                        </m:accPr>
                        <m:e>
                          <m:r>
                            <a:rPr lang="zh-CN" altLang="en-US" sz="2000" i="1" dirty="0">
                              <a:latin typeface="Cambria Math" panose="02040503050406030204" pitchFamily="18" charset="0"/>
                              <a:cs typeface="Arial" panose="020B0604020202020204" pitchFamily="34" charset="0"/>
                            </a:rPr>
                            <m:t>𝛽</m:t>
                          </m:r>
                        </m:e>
                      </m:acc>
                      <m:r>
                        <a:rPr lang="en-US" altLang="zh-CN" sz="2000" b="0" i="0" dirty="0" smtClean="0">
                          <a:latin typeface="Cambria Math" panose="02040503050406030204" pitchFamily="18" charset="0"/>
                          <a:cs typeface="Arial" panose="020B0604020202020204" pitchFamily="34" charset="0"/>
                        </a:rPr>
                        <m:t>=(</m:t>
                      </m:r>
                      <m:sSub>
                        <m:sSubPr>
                          <m:ctrlPr>
                            <a:rPr lang="en-US" altLang="zh-CN" sz="2000" i="1">
                              <a:latin typeface="Cambria Math" panose="02040503050406030204" pitchFamily="18" charset="0"/>
                              <a:cs typeface="Arial" panose="020B0604020202020204" pitchFamily="34" charset="0"/>
                            </a:rPr>
                          </m:ctrlPr>
                        </m:sSubPr>
                        <m:e>
                          <m:acc>
                            <m:accPr>
                              <m:chr m:val="̂"/>
                              <m:ctrlPr>
                                <a:rPr lang="en-US" altLang="zh-CN" sz="2000" i="1">
                                  <a:latin typeface="Cambria Math" panose="02040503050406030204" pitchFamily="18" charset="0"/>
                                  <a:cs typeface="Arial" panose="020B0604020202020204" pitchFamily="34" charset="0"/>
                                </a:rPr>
                              </m:ctrlPr>
                            </m:accPr>
                            <m:e>
                              <m:r>
                                <a:rPr lang="zh-CN" altLang="en-US" sz="2000" i="1">
                                  <a:latin typeface="Cambria Math" panose="02040503050406030204" pitchFamily="18" charset="0"/>
                                  <a:cs typeface="Arial" panose="020B0604020202020204" pitchFamily="34" charset="0"/>
                                </a:rPr>
                                <m:t>𝛽</m:t>
                              </m:r>
                            </m:e>
                          </m:acc>
                        </m:e>
                        <m:sub>
                          <m:r>
                            <a:rPr lang="en-US" altLang="zh-CN" sz="2000" i="1">
                              <a:latin typeface="Cambria Math" panose="02040503050406030204" pitchFamily="18" charset="0"/>
                              <a:cs typeface="Arial" panose="020B0604020202020204" pitchFamily="34" charset="0"/>
                            </a:rPr>
                            <m:t>𝑜</m:t>
                          </m:r>
                        </m:sub>
                      </m:sSub>
                      <m:r>
                        <a:rPr lang="en-US" altLang="zh-CN" sz="2000" b="0" i="0" smtClean="0">
                          <a:latin typeface="Cambria Math" panose="02040503050406030204" pitchFamily="18" charset="0"/>
                          <a:cs typeface="Arial" panose="020B0604020202020204" pitchFamily="34" charset="0"/>
                        </a:rPr>
                        <m:t>, </m:t>
                      </m:r>
                      <m:sSub>
                        <m:sSubPr>
                          <m:ctrlPr>
                            <a:rPr lang="en-US" altLang="zh-CN" sz="2000" i="1">
                              <a:latin typeface="Cambria Math" panose="02040503050406030204" pitchFamily="18" charset="0"/>
                              <a:cs typeface="Arial" panose="020B0604020202020204" pitchFamily="34" charset="0"/>
                            </a:rPr>
                          </m:ctrlPr>
                        </m:sSubPr>
                        <m:e>
                          <m:acc>
                            <m:accPr>
                              <m:chr m:val="̂"/>
                              <m:ctrlPr>
                                <a:rPr lang="en-US" altLang="zh-CN" sz="2000" i="1">
                                  <a:latin typeface="Cambria Math" panose="02040503050406030204" pitchFamily="18" charset="0"/>
                                  <a:cs typeface="Arial" panose="020B0604020202020204" pitchFamily="34" charset="0"/>
                                </a:rPr>
                              </m:ctrlPr>
                            </m:accPr>
                            <m:e>
                              <m:r>
                                <a:rPr lang="zh-CN" altLang="en-US" sz="2000" i="1">
                                  <a:latin typeface="Cambria Math" panose="02040503050406030204" pitchFamily="18" charset="0"/>
                                  <a:cs typeface="Arial" panose="020B0604020202020204" pitchFamily="34" charset="0"/>
                                </a:rPr>
                                <m:t>𝛽</m:t>
                              </m:r>
                            </m:e>
                          </m:acc>
                        </m:e>
                        <m:sub>
                          <m:r>
                            <a:rPr lang="en-US" altLang="zh-CN" sz="2000" i="1">
                              <a:latin typeface="Cambria Math" panose="02040503050406030204" pitchFamily="18" charset="0"/>
                              <a:cs typeface="Arial" panose="020B0604020202020204" pitchFamily="34" charset="0"/>
                            </a:rPr>
                            <m:t>𝑙</m:t>
                          </m:r>
                        </m:sub>
                      </m:sSub>
                      <m:r>
                        <a:rPr lang="en-US" altLang="zh-CN" sz="2000" b="0" i="1" smtClean="0">
                          <a:latin typeface="Cambria Math" panose="02040503050406030204" pitchFamily="18" charset="0"/>
                          <a:cs typeface="Arial" panose="020B0604020202020204" pitchFamily="34" charset="0"/>
                        </a:rPr>
                        <m:t>)</m:t>
                      </m:r>
                    </m:oMath>
                  </m:oMathPara>
                </a14:m>
                <a:endParaRPr lang="en-US" altLang="zh-CN" sz="2000" dirty="0">
                  <a:latin typeface="Arial" panose="020B0604020202020204" pitchFamily="34" charset="0"/>
                  <a:cs typeface="Arial" panose="020B0604020202020204" pitchFamily="34" charset="0"/>
                </a:endParaRPr>
              </a:p>
              <a:p>
                <a:pPr>
                  <a:lnSpc>
                    <a:spcPct val="150000"/>
                  </a:lnSpc>
                </a:pPr>
                <a:endParaRPr lang="en-US" altLang="zh-CN" sz="2000" dirty="0">
                  <a:latin typeface="Arial" panose="020B0604020202020204" pitchFamily="34" charset="0"/>
                  <a:cs typeface="Arial" panose="020B0604020202020204" pitchFamily="34" charset="0"/>
                </a:endParaRPr>
              </a:p>
              <a:p>
                <a:pPr>
                  <a:lnSpc>
                    <a:spcPct val="150000"/>
                  </a:lnSpc>
                </a:pPr>
                <a:endParaRPr lang="en-US" altLang="zh-CN" sz="2000" dirty="0">
                  <a:latin typeface="Arial" panose="020B0604020202020204" pitchFamily="34" charset="0"/>
                  <a:cs typeface="Arial" panose="020B0604020202020204" pitchFamily="34" charset="0"/>
                </a:endParaRPr>
              </a:p>
              <a:p>
                <a:pPr>
                  <a:lnSpc>
                    <a:spcPct val="150000"/>
                  </a:lnSpc>
                </a:pPr>
                <a:endParaRPr lang="en-US" altLang="zh-CN" sz="2000" dirty="0">
                  <a:latin typeface="Arial" panose="020B0604020202020204" pitchFamily="34" charset="0"/>
                  <a:cs typeface="Arial" panose="020B0604020202020204" pitchFamily="34" charset="0"/>
                </a:endParaRPr>
              </a:p>
            </p:txBody>
          </p:sp>
        </mc:Choice>
        <mc:Fallback xmlns="">
          <p:sp>
            <p:nvSpPr>
              <p:cNvPr id="8" name="内容占位符 2">
                <a:extLst>
                  <a:ext uri="{FF2B5EF4-FFF2-40B4-BE49-F238E27FC236}">
                    <a16:creationId xmlns:a16="http://schemas.microsoft.com/office/drawing/2014/main" id="{62BB2DDE-FA80-4CB0-8129-804C7171C4FD}"/>
                  </a:ext>
                </a:extLst>
              </p:cNvPr>
              <p:cNvSpPr>
                <a:spLocks noGrp="1" noRot="1" noChangeAspect="1" noMove="1" noResize="1" noEditPoints="1" noAdjustHandles="1" noChangeArrowheads="1" noChangeShapeType="1" noTextEdit="1"/>
              </p:cNvSpPr>
              <p:nvPr>
                <p:ph idx="1"/>
              </p:nvPr>
            </p:nvSpPr>
            <p:spPr>
              <a:xfrm>
                <a:off x="345440" y="1325562"/>
                <a:ext cx="8707120" cy="5395914"/>
              </a:xfrm>
              <a:blipFill>
                <a:blip r:embed="rId2"/>
                <a:stretch>
                  <a:fillRect l="-630" r="-560"/>
                </a:stretch>
              </a:blipFill>
            </p:spPr>
            <p:txBody>
              <a:bodyPr/>
              <a:lstStyle/>
              <a:p>
                <a:r>
                  <a:rPr lang="zh-CN" altLang="en-US">
                    <a:noFill/>
                  </a:rPr>
                  <a:t> </a:t>
                </a:r>
              </a:p>
            </p:txBody>
          </p:sp>
        </mc:Fallback>
      </mc:AlternateContent>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297243730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pt-BR" altLang="zh-CN" sz="4400" dirty="0">
                <a:latin typeface="Arial" panose="020B0604020202020204" pitchFamily="34" charset="0"/>
                <a:cs typeface="Arial" panose="020B0604020202020204" pitchFamily="34" charset="0"/>
              </a:rPr>
              <a:t>General case</a:t>
            </a:r>
            <a:endParaRPr lang="en-US" altLang="zh-CN" dirty="0">
              <a:latin typeface="Arial" panose="020B0604020202020204" pitchFamily="34" charset="0"/>
              <a:cs typeface="Arial" panose="020B0604020202020204" pitchFamily="34" charset="0"/>
            </a:endParaRP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168</a:t>
            </a:fld>
            <a:endParaRPr lang="zh-CN" altLang="en-US"/>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345440" y="1325562"/>
                <a:ext cx="8707120" cy="5395914"/>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The presence of such bias does not affect the inference for alphas, thanks to the invariance of alpha to the rotation of the factors</a:t>
                </a:r>
              </a:p>
              <a:p>
                <a:pPr>
                  <a:lnSpc>
                    <a:spcPct val="150000"/>
                  </a:lnSpc>
                </a:pPr>
                <a:r>
                  <a:rPr lang="en-US" altLang="zh-CN" sz="2000" dirty="0">
                    <a:latin typeface="Arial" panose="020B0604020202020204" pitchFamily="34" charset="0"/>
                    <a:cs typeface="Arial" panose="020B0604020202020204" pitchFamily="34" charset="0"/>
                  </a:rPr>
                  <a:t>Formally, we can show that </a:t>
                </a:r>
                <a14:m>
                  <m:oMath xmlns:m="http://schemas.openxmlformats.org/officeDocument/2006/math">
                    <m:sSub>
                      <m:sSubPr>
                        <m:ctrlPr>
                          <a:rPr lang="en-US" altLang="zh-CN" sz="2000" i="1" smtClean="0">
                            <a:latin typeface="Cambria Math" panose="02040503050406030204" pitchFamily="18" charset="0"/>
                            <a:cs typeface="Arial" panose="020B0604020202020204" pitchFamily="34" charset="0"/>
                          </a:rPr>
                        </m:ctrlPr>
                      </m:sSubPr>
                      <m:e>
                        <m:acc>
                          <m:accPr>
                            <m:chr m:val="̂"/>
                            <m:ctrlPr>
                              <a:rPr lang="en-US" altLang="zh-CN" sz="2000" i="1">
                                <a:latin typeface="Cambria Math" panose="02040503050406030204" pitchFamily="18" charset="0"/>
                                <a:cs typeface="Arial" panose="020B0604020202020204" pitchFamily="34" charset="0"/>
                              </a:rPr>
                            </m:ctrlPr>
                          </m:accPr>
                          <m:e>
                            <m:r>
                              <a:rPr lang="zh-CN" altLang="en-US" sz="2000" i="1">
                                <a:latin typeface="Cambria Math" panose="02040503050406030204" pitchFamily="18" charset="0"/>
                                <a:cs typeface="Arial" panose="020B0604020202020204" pitchFamily="34" charset="0"/>
                              </a:rPr>
                              <m:t>𝛽</m:t>
                            </m:r>
                          </m:e>
                        </m:acc>
                      </m:e>
                      <m:sub>
                        <m:r>
                          <a:rPr lang="en-US" altLang="zh-CN" sz="2000" i="1">
                            <a:latin typeface="Cambria Math" panose="02040503050406030204" pitchFamily="18" charset="0"/>
                            <a:cs typeface="Arial" panose="020B0604020202020204" pitchFamily="34" charset="0"/>
                          </a:rPr>
                          <m:t>𝑜</m:t>
                        </m:r>
                      </m:sub>
                    </m:sSub>
                    <m:groupChr>
                      <m:groupChrPr>
                        <m:chr m:val="→"/>
                        <m:vertJc m:val="bot"/>
                        <m:ctrlPr>
                          <a:rPr lang="en-US" altLang="zh-CN" sz="2000" i="1" smtClean="0">
                            <a:latin typeface="Cambria Math" panose="02040503050406030204" pitchFamily="18" charset="0"/>
                            <a:cs typeface="Arial" panose="020B0604020202020204" pitchFamily="34" charset="0"/>
                          </a:rPr>
                        </m:ctrlPr>
                      </m:groupChrPr>
                      <m:e>
                        <m:r>
                          <m:rPr>
                            <m:brk m:alnAt="2"/>
                          </m:rPr>
                          <a:rPr lang="en-US" altLang="zh-CN" sz="2000" b="0" i="1" smtClean="0">
                            <a:latin typeface="Cambria Math" panose="02040503050406030204" pitchFamily="18" charset="0"/>
                            <a:cs typeface="Arial" panose="020B0604020202020204" pitchFamily="34" charset="0"/>
                          </a:rPr>
                          <m:t>𝑃</m:t>
                        </m:r>
                      </m:e>
                    </m:groupChr>
                    <m:sSub>
                      <m:sSubPr>
                        <m:ctrlPr>
                          <a:rPr lang="en-US" altLang="zh-CN" sz="2000" b="0" i="1" smtClean="0">
                            <a:latin typeface="Cambria Math" panose="02040503050406030204" pitchFamily="18" charset="0"/>
                            <a:cs typeface="Arial" panose="020B0604020202020204" pitchFamily="34" charset="0"/>
                          </a:rPr>
                        </m:ctrlPr>
                      </m:sSubPr>
                      <m:e>
                        <m:r>
                          <a:rPr lang="zh-CN" altLang="en-US" sz="2000" i="1" smtClean="0">
                            <a:latin typeface="Cambria Math" panose="02040503050406030204" pitchFamily="18" charset="0"/>
                            <a:cs typeface="Arial" panose="020B0604020202020204" pitchFamily="34" charset="0"/>
                          </a:rPr>
                          <m:t>𝛽</m:t>
                        </m:r>
                      </m:e>
                      <m:sub>
                        <m:r>
                          <a:rPr lang="en-US" altLang="zh-CN" sz="2000" b="0" i="1" smtClean="0">
                            <a:latin typeface="Cambria Math" panose="02040503050406030204" pitchFamily="18" charset="0"/>
                            <a:cs typeface="Arial" panose="020B0604020202020204" pitchFamily="34" charset="0"/>
                          </a:rPr>
                          <m:t>𝑜</m:t>
                        </m:r>
                      </m:sub>
                    </m:sSub>
                    <m:r>
                      <a:rPr lang="en-US" altLang="zh-CN" sz="2000" b="0" i="1" smtClean="0">
                        <a:latin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cs typeface="Arial" panose="020B0604020202020204" pitchFamily="34" charset="0"/>
                          </a:rPr>
                        </m:ctrlPr>
                      </m:sSubPr>
                      <m:e>
                        <m:r>
                          <a:rPr lang="zh-CN" altLang="en-US" sz="2000" b="0" i="1" smtClean="0">
                            <a:latin typeface="Cambria Math" panose="02040503050406030204" pitchFamily="18" charset="0"/>
                            <a:cs typeface="Arial" panose="020B0604020202020204" pitchFamily="34" charset="0"/>
                          </a:rPr>
                          <m:t>𝛽</m:t>
                        </m:r>
                      </m:e>
                      <m:sub>
                        <m:r>
                          <a:rPr lang="en-US" altLang="zh-CN" sz="2000" b="0" i="1" smtClean="0">
                            <a:latin typeface="Cambria Math" panose="02040503050406030204" pitchFamily="18" charset="0"/>
                            <a:cs typeface="Arial" panose="020B0604020202020204" pitchFamily="34" charset="0"/>
                          </a:rPr>
                          <m:t>𝑙</m:t>
                        </m:r>
                      </m:sub>
                    </m:sSub>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𝐻</m:t>
                        </m:r>
                      </m:e>
                      <m:sub>
                        <m:r>
                          <a:rPr lang="en-US" altLang="zh-CN" sz="2000" b="0" i="1" smtClean="0">
                            <a:latin typeface="Cambria Math" panose="02040503050406030204" pitchFamily="18" charset="0"/>
                            <a:cs typeface="Arial" panose="020B0604020202020204" pitchFamily="34" charset="0"/>
                          </a:rPr>
                          <m:t>1</m:t>
                        </m:r>
                      </m:sub>
                    </m:sSub>
                    <m:r>
                      <a:rPr lang="en-US" altLang="zh-CN" sz="2000" b="0" i="1" smtClean="0">
                        <a:latin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cs typeface="Arial" panose="020B0604020202020204" pitchFamily="34" charset="0"/>
                  </a:rPr>
                  <a:t>for some matrix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𝐻</m:t>
                        </m:r>
                      </m:e>
                      <m:sub>
                        <m:r>
                          <a:rPr lang="en-US" altLang="zh-CN" sz="2000" i="1" dirty="0" smtClean="0">
                            <a:latin typeface="Cambria Math" panose="02040503050406030204" pitchFamily="18" charset="0"/>
                            <a:cs typeface="Arial" panose="020B0604020202020204" pitchFamily="34" charset="0"/>
                          </a:rPr>
                          <m:t>1</m:t>
                        </m:r>
                      </m:sub>
                    </m:sSub>
                  </m:oMath>
                </a14:m>
                <a:r>
                  <a:rPr lang="en-US" altLang="zh-CN" sz="2000" dirty="0">
                    <a:latin typeface="Arial" panose="020B0604020202020204" pitchFamily="34" charset="0"/>
                    <a:cs typeface="Arial" panose="020B0604020202020204" pitchFamily="34" charset="0"/>
                  </a:rPr>
                  <a:t>, where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zh-CN" altLang="en-US" sz="2000" i="1" dirty="0" smtClean="0">
                            <a:latin typeface="Cambria Math" panose="02040503050406030204" pitchFamily="18" charset="0"/>
                            <a:cs typeface="Arial" panose="020B0604020202020204" pitchFamily="34" charset="0"/>
                          </a:rPr>
                          <m:t>𝛽</m:t>
                        </m:r>
                      </m:e>
                      <m:sub>
                        <m:r>
                          <a:rPr lang="en-US" altLang="zh-CN" sz="2000" b="0" i="1" dirty="0" smtClean="0">
                            <a:latin typeface="Cambria Math" panose="02040503050406030204" pitchFamily="18" charset="0"/>
                            <a:cs typeface="Arial" panose="020B0604020202020204" pitchFamily="34" charset="0"/>
                          </a:rPr>
                          <m:t>𝑙</m:t>
                        </m:r>
                      </m:sub>
                    </m:sSub>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𝐻</m:t>
                        </m:r>
                      </m:e>
                      <m:sub>
                        <m:r>
                          <a:rPr lang="en-US" altLang="zh-CN" sz="2000" i="1" dirty="0" smtClean="0">
                            <a:latin typeface="Cambria Math" panose="02040503050406030204" pitchFamily="18" charset="0"/>
                            <a:cs typeface="Arial" panose="020B0604020202020204" pitchFamily="34" charset="0"/>
                          </a:rPr>
                          <m:t>1</m:t>
                        </m:r>
                      </m:sub>
                    </m:sSub>
                  </m:oMath>
                </a14:m>
                <a:r>
                  <a:rPr lang="en-US" altLang="zh-CN" sz="2000" dirty="0">
                    <a:latin typeface="Arial" panose="020B0604020202020204" pitchFamily="34" charset="0"/>
                    <a:cs typeface="Arial" panose="020B0604020202020204" pitchFamily="34" charset="0"/>
                  </a:rPr>
                  <a:t> denotes the omitted variable bias. Hence the probability limit of </a:t>
                </a:r>
                <a14:m>
                  <m:oMath xmlns:m="http://schemas.openxmlformats.org/officeDocument/2006/math">
                    <m:sSub>
                      <m:sSubPr>
                        <m:ctrlPr>
                          <a:rPr lang="en-US" altLang="zh-CN" sz="2000" i="1">
                            <a:latin typeface="Cambria Math" panose="02040503050406030204" pitchFamily="18" charset="0"/>
                            <a:cs typeface="Arial" panose="020B0604020202020204" pitchFamily="34" charset="0"/>
                          </a:rPr>
                        </m:ctrlPr>
                      </m:sSubPr>
                      <m:e>
                        <m:r>
                          <a:rPr lang="zh-CN" altLang="en-US" sz="2000" i="1">
                            <a:latin typeface="Cambria Math" panose="02040503050406030204" pitchFamily="18" charset="0"/>
                            <a:cs typeface="Arial" panose="020B0604020202020204" pitchFamily="34" charset="0"/>
                          </a:rPr>
                          <m:t>𝛽</m:t>
                        </m:r>
                      </m:e>
                      <m:sub>
                        <m:r>
                          <a:rPr lang="en-US" altLang="zh-CN" sz="2000" i="1">
                            <a:latin typeface="Cambria Math" panose="02040503050406030204" pitchFamily="18" charset="0"/>
                            <a:cs typeface="Arial" panose="020B0604020202020204" pitchFamily="34" charset="0"/>
                          </a:rPr>
                          <m:t>𝑜</m:t>
                        </m:r>
                      </m:sub>
                    </m:sSub>
                  </m:oMath>
                </a14:m>
                <a:r>
                  <a:rPr lang="en-US" altLang="zh-CN" sz="2000" dirty="0">
                    <a:latin typeface="Arial" panose="020B0604020202020204" pitchFamily="34" charset="0"/>
                    <a:cs typeface="Arial" panose="020B0604020202020204" pitchFamily="34" charset="0"/>
                  </a:rPr>
                  <a:t> is still spanned by </a:t>
                </a:r>
                <a14:m>
                  <m:oMath xmlns:m="http://schemas.openxmlformats.org/officeDocument/2006/math">
                    <m:r>
                      <a:rPr lang="zh-CN" altLang="en-US" sz="2000" i="1" smtClean="0">
                        <a:latin typeface="Cambria Math" panose="02040503050406030204" pitchFamily="18" charset="0"/>
                        <a:cs typeface="Arial" panose="020B0604020202020204" pitchFamily="34" charset="0"/>
                      </a:rPr>
                      <m:t>𝛽</m:t>
                    </m:r>
                    <m:r>
                      <a:rPr lang="en-US" altLang="zh-CN" sz="2000" b="0" i="1" smtClean="0">
                        <a:latin typeface="Cambria Math" panose="02040503050406030204" pitchFamily="18" charset="0"/>
                        <a:cs typeface="Arial" panose="020B0604020202020204" pitchFamily="34" charset="0"/>
                      </a:rPr>
                      <m:t>=</m:t>
                    </m:r>
                    <m:d>
                      <m:dPr>
                        <m:ctrlPr>
                          <a:rPr lang="en-US" altLang="zh-CN" sz="2000" b="0" i="1" smtClean="0">
                            <a:latin typeface="Cambria Math" panose="02040503050406030204" pitchFamily="18" charset="0"/>
                            <a:cs typeface="Arial" panose="020B0604020202020204" pitchFamily="34" charset="0"/>
                          </a:rPr>
                        </m:ctrlPr>
                      </m:dPr>
                      <m:e>
                        <m:sSub>
                          <m:sSubPr>
                            <m:ctrlPr>
                              <a:rPr lang="en-US" altLang="zh-CN" sz="2000" i="1">
                                <a:latin typeface="Cambria Math" panose="02040503050406030204" pitchFamily="18" charset="0"/>
                                <a:cs typeface="Arial" panose="020B0604020202020204" pitchFamily="34" charset="0"/>
                              </a:rPr>
                            </m:ctrlPr>
                          </m:sSubPr>
                          <m:e>
                            <m:r>
                              <a:rPr lang="zh-CN" altLang="en-US" sz="2000" i="1">
                                <a:latin typeface="Cambria Math" panose="02040503050406030204" pitchFamily="18" charset="0"/>
                                <a:cs typeface="Arial" panose="020B0604020202020204" pitchFamily="34" charset="0"/>
                              </a:rPr>
                              <m:t>𝛽</m:t>
                            </m:r>
                          </m:e>
                          <m:sub>
                            <m:r>
                              <a:rPr lang="en-US" altLang="zh-CN" sz="2000" i="1">
                                <a:latin typeface="Cambria Math" panose="02040503050406030204" pitchFamily="18" charset="0"/>
                                <a:cs typeface="Arial" panose="020B0604020202020204" pitchFamily="34" charset="0"/>
                              </a:rPr>
                              <m:t>𝑜</m:t>
                            </m:r>
                          </m:sub>
                        </m:sSub>
                        <m:r>
                          <a:rPr lang="en-US" altLang="zh-CN" sz="2000" b="0" i="1" smtClean="0">
                            <a:latin typeface="Cambria Math" panose="02040503050406030204" pitchFamily="18" charset="0"/>
                            <a:cs typeface="Arial" panose="020B0604020202020204" pitchFamily="34" charset="0"/>
                          </a:rPr>
                          <m:t>,</m:t>
                        </m:r>
                        <m:sSub>
                          <m:sSubPr>
                            <m:ctrlPr>
                              <a:rPr lang="en-US" altLang="zh-CN" sz="2000" i="1">
                                <a:latin typeface="Cambria Math" panose="02040503050406030204" pitchFamily="18" charset="0"/>
                                <a:cs typeface="Arial" panose="020B0604020202020204" pitchFamily="34" charset="0"/>
                              </a:rPr>
                            </m:ctrlPr>
                          </m:sSubPr>
                          <m:e>
                            <m:r>
                              <a:rPr lang="zh-CN" altLang="en-US" sz="2000" i="1">
                                <a:latin typeface="Cambria Math" panose="02040503050406030204" pitchFamily="18" charset="0"/>
                                <a:cs typeface="Arial" panose="020B0604020202020204" pitchFamily="34" charset="0"/>
                              </a:rPr>
                              <m:t>𝛽</m:t>
                            </m:r>
                          </m:e>
                          <m:sub>
                            <m:r>
                              <a:rPr lang="en-US" altLang="zh-CN" sz="2000" i="1">
                                <a:latin typeface="Cambria Math" panose="02040503050406030204" pitchFamily="18" charset="0"/>
                                <a:cs typeface="Arial" panose="020B0604020202020204" pitchFamily="34" charset="0"/>
                              </a:rPr>
                              <m:t>𝑙</m:t>
                            </m:r>
                          </m:sub>
                        </m:sSub>
                      </m:e>
                    </m:d>
                    <m:r>
                      <a:rPr lang="en-US" altLang="zh-CN" sz="2000" b="0" i="1" smtClean="0">
                        <a:latin typeface="Cambria Math" panose="02040503050406030204" pitchFamily="18" charset="0"/>
                        <a:cs typeface="Arial" panose="020B0604020202020204" pitchFamily="34" charset="0"/>
                      </a:rPr>
                      <m:t>.</m:t>
                    </m:r>
                  </m:oMath>
                </a14:m>
                <a:r>
                  <a:rPr lang="en-US" altLang="zh-CN" sz="2000" dirty="0">
                    <a:latin typeface="Arial" panose="020B0604020202020204" pitchFamily="34" charset="0"/>
                    <a:cs typeface="Arial" panose="020B0604020202020204" pitchFamily="34" charset="0"/>
                  </a:rPr>
                  <a:t> As a result, we have established that</a:t>
                </a:r>
              </a:p>
              <a:p>
                <a:pPr marL="0" indent="0">
                  <a:lnSpc>
                    <a:spcPct val="150000"/>
                  </a:lnSpc>
                  <a:buNone/>
                </a:pPr>
                <a14:m>
                  <m:oMathPara xmlns:m="http://schemas.openxmlformats.org/officeDocument/2006/math">
                    <m:oMathParaPr>
                      <m:jc m:val="centerGroup"/>
                    </m:oMathParaPr>
                    <m:oMath xmlns:m="http://schemas.openxmlformats.org/officeDocument/2006/math">
                      <m:acc>
                        <m:accPr>
                          <m:chr m:val="̂"/>
                          <m:ctrlPr>
                            <a:rPr lang="en-US" altLang="zh-CN" sz="2000" i="1" dirty="0">
                              <a:latin typeface="Cambria Math" panose="02040503050406030204" pitchFamily="18" charset="0"/>
                              <a:cs typeface="Arial" panose="020B0604020202020204" pitchFamily="34" charset="0"/>
                            </a:rPr>
                          </m:ctrlPr>
                        </m:accPr>
                        <m:e>
                          <m:r>
                            <a:rPr lang="zh-CN" altLang="en-US" sz="2000" i="1" dirty="0">
                              <a:latin typeface="Cambria Math" panose="02040503050406030204" pitchFamily="18" charset="0"/>
                              <a:cs typeface="Arial" panose="020B0604020202020204" pitchFamily="34" charset="0"/>
                            </a:rPr>
                            <m:t>𝛽</m:t>
                          </m:r>
                        </m:e>
                      </m:acc>
                      <m:r>
                        <a:rPr lang="en-US" altLang="zh-CN" sz="2000" b="0" i="0" dirty="0" smtClean="0">
                          <a:latin typeface="Cambria Math" panose="02040503050406030204" pitchFamily="18" charset="0"/>
                          <a:cs typeface="Arial" panose="020B0604020202020204" pitchFamily="34" charset="0"/>
                        </a:rPr>
                        <m:t>=(</m:t>
                      </m:r>
                      <m:sSub>
                        <m:sSubPr>
                          <m:ctrlPr>
                            <a:rPr lang="en-US" altLang="zh-CN" sz="2000" i="1">
                              <a:latin typeface="Cambria Math" panose="02040503050406030204" pitchFamily="18" charset="0"/>
                              <a:cs typeface="Arial" panose="020B0604020202020204" pitchFamily="34" charset="0"/>
                            </a:rPr>
                          </m:ctrlPr>
                        </m:sSubPr>
                        <m:e>
                          <m:acc>
                            <m:accPr>
                              <m:chr m:val="̂"/>
                              <m:ctrlPr>
                                <a:rPr lang="en-US" altLang="zh-CN" sz="2000" i="1">
                                  <a:latin typeface="Cambria Math" panose="02040503050406030204" pitchFamily="18" charset="0"/>
                                  <a:cs typeface="Arial" panose="020B0604020202020204" pitchFamily="34" charset="0"/>
                                </a:rPr>
                              </m:ctrlPr>
                            </m:accPr>
                            <m:e>
                              <m:r>
                                <a:rPr lang="zh-CN" altLang="en-US" sz="2000" i="1">
                                  <a:latin typeface="Cambria Math" panose="02040503050406030204" pitchFamily="18" charset="0"/>
                                  <a:cs typeface="Arial" panose="020B0604020202020204" pitchFamily="34" charset="0"/>
                                </a:rPr>
                                <m:t>𝛽</m:t>
                              </m:r>
                            </m:e>
                          </m:acc>
                        </m:e>
                        <m:sub>
                          <m:r>
                            <a:rPr lang="en-US" altLang="zh-CN" sz="2000" i="1">
                              <a:latin typeface="Cambria Math" panose="02040503050406030204" pitchFamily="18" charset="0"/>
                              <a:cs typeface="Arial" panose="020B0604020202020204" pitchFamily="34" charset="0"/>
                            </a:rPr>
                            <m:t>𝑜</m:t>
                          </m:r>
                        </m:sub>
                      </m:sSub>
                      <m:r>
                        <a:rPr lang="en-US" altLang="zh-CN" sz="2000" b="0" i="0" smtClean="0">
                          <a:latin typeface="Cambria Math" panose="02040503050406030204" pitchFamily="18" charset="0"/>
                          <a:cs typeface="Arial" panose="020B0604020202020204" pitchFamily="34" charset="0"/>
                        </a:rPr>
                        <m:t>, </m:t>
                      </m:r>
                      <m:sSub>
                        <m:sSubPr>
                          <m:ctrlPr>
                            <a:rPr lang="en-US" altLang="zh-CN" sz="2000" i="1">
                              <a:latin typeface="Cambria Math" panose="02040503050406030204" pitchFamily="18" charset="0"/>
                              <a:cs typeface="Arial" panose="020B0604020202020204" pitchFamily="34" charset="0"/>
                            </a:rPr>
                          </m:ctrlPr>
                        </m:sSubPr>
                        <m:e>
                          <m:acc>
                            <m:accPr>
                              <m:chr m:val="̂"/>
                              <m:ctrlPr>
                                <a:rPr lang="en-US" altLang="zh-CN" sz="2000" i="1">
                                  <a:latin typeface="Cambria Math" panose="02040503050406030204" pitchFamily="18" charset="0"/>
                                  <a:cs typeface="Arial" panose="020B0604020202020204" pitchFamily="34" charset="0"/>
                                </a:rPr>
                              </m:ctrlPr>
                            </m:accPr>
                            <m:e>
                              <m:r>
                                <a:rPr lang="zh-CN" altLang="en-US" sz="2000" i="1">
                                  <a:latin typeface="Cambria Math" panose="02040503050406030204" pitchFamily="18" charset="0"/>
                                  <a:cs typeface="Arial" panose="020B0604020202020204" pitchFamily="34" charset="0"/>
                                </a:rPr>
                                <m:t>𝛽</m:t>
                              </m:r>
                            </m:e>
                          </m:acc>
                        </m:e>
                        <m:sub>
                          <m:r>
                            <a:rPr lang="en-US" altLang="zh-CN" sz="2000" i="1">
                              <a:latin typeface="Cambria Math" panose="02040503050406030204" pitchFamily="18" charset="0"/>
                              <a:cs typeface="Arial" panose="020B0604020202020204" pitchFamily="34" charset="0"/>
                            </a:rPr>
                            <m:t>𝑙</m:t>
                          </m:r>
                        </m:sub>
                      </m:sSub>
                      <m:r>
                        <a:rPr lang="en-US" altLang="zh-CN" sz="2000" b="0" i="1" smtClean="0">
                          <a:latin typeface="Cambria Math" panose="02040503050406030204" pitchFamily="18" charset="0"/>
                          <a:cs typeface="Arial" panose="020B0604020202020204" pitchFamily="34" charset="0"/>
                        </a:rPr>
                        <m:t>)</m:t>
                      </m:r>
                      <m:groupChr>
                        <m:groupChrPr>
                          <m:chr m:val="→"/>
                          <m:vertJc m:val="bot"/>
                          <m:ctrlPr>
                            <a:rPr lang="en-US" altLang="zh-CN" sz="2000" b="0" i="1" smtClean="0">
                              <a:latin typeface="Cambria Math" panose="02040503050406030204" pitchFamily="18" charset="0"/>
                              <a:cs typeface="Arial" panose="020B0604020202020204" pitchFamily="34" charset="0"/>
                            </a:rPr>
                          </m:ctrlPr>
                        </m:groupChrPr>
                        <m:e>
                          <m:r>
                            <m:rPr>
                              <m:brk m:alnAt="2"/>
                            </m:rPr>
                            <a:rPr lang="en-US" altLang="zh-CN" sz="2000" b="0" i="1" smtClean="0">
                              <a:latin typeface="Cambria Math" panose="02040503050406030204" pitchFamily="18" charset="0"/>
                              <a:cs typeface="Arial" panose="020B0604020202020204" pitchFamily="34" charset="0"/>
                            </a:rPr>
                            <m:t>𝑃</m:t>
                          </m:r>
                        </m:e>
                      </m:groupChr>
                      <m:r>
                        <a:rPr lang="zh-CN" altLang="en-US" sz="2000" b="0" i="1" smtClean="0">
                          <a:latin typeface="Cambria Math" panose="02040503050406030204" pitchFamily="18" charset="0"/>
                          <a:cs typeface="Arial" panose="020B0604020202020204" pitchFamily="34" charset="0"/>
                        </a:rPr>
                        <m:t>𝛽</m:t>
                      </m:r>
                      <m:r>
                        <a:rPr lang="en-US" altLang="zh-CN" sz="2000" b="0" i="1" smtClean="0">
                          <a:latin typeface="Cambria Math" panose="02040503050406030204" pitchFamily="18" charset="0"/>
                          <a:cs typeface="Arial" panose="020B0604020202020204" pitchFamily="34" charset="0"/>
                        </a:rPr>
                        <m:t>𝐻</m:t>
                      </m:r>
                    </m:oMath>
                  </m:oMathPara>
                </a14:m>
                <a:endParaRPr lang="en-US" altLang="zh-CN" sz="2000" dirty="0">
                  <a:latin typeface="Arial" panose="020B0604020202020204" pitchFamily="34" charset="0"/>
                  <a:cs typeface="Arial" panose="020B0604020202020204" pitchFamily="34" charset="0"/>
                </a:endParaRPr>
              </a:p>
              <a:p>
                <a:pPr>
                  <a:lnSpc>
                    <a:spcPct val="150000"/>
                  </a:lnSpc>
                </a:pPr>
                <a:r>
                  <a:rPr lang="en-US" altLang="zh-CN" sz="2000" dirty="0">
                    <a:latin typeface="Arial" panose="020B0604020202020204" pitchFamily="34" charset="0"/>
                    <a:cs typeface="Arial" panose="020B0604020202020204" pitchFamily="34" charset="0"/>
                  </a:rPr>
                  <a:t>The resulting alpha estimate remains consistent because it is invariant to rotations (the rotation matrix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𝐻</m:t>
                    </m:r>
                  </m:oMath>
                </a14:m>
                <a:r>
                  <a:rPr lang="en-US" altLang="zh-CN" sz="2000" dirty="0">
                    <a:latin typeface="Arial" panose="020B0604020202020204" pitchFamily="34" charset="0"/>
                    <a:cs typeface="Arial" panose="020B0604020202020204" pitchFamily="34" charset="0"/>
                  </a:rPr>
                  <a:t> is canceled with its inverse in </a:t>
                </a:r>
                <a14:m>
                  <m:oMath xmlns:m="http://schemas.openxmlformats.org/officeDocument/2006/math">
                    <m:acc>
                      <m:accPr>
                        <m:chr m:val="̂"/>
                        <m:ctrlPr>
                          <a:rPr lang="en-US" altLang="zh-CN" sz="2000" i="1" dirty="0" smtClean="0">
                            <a:latin typeface="Cambria Math" panose="02040503050406030204" pitchFamily="18" charset="0"/>
                            <a:cs typeface="Arial" panose="020B0604020202020204" pitchFamily="34" charset="0"/>
                          </a:rPr>
                        </m:ctrlPr>
                      </m:accPr>
                      <m:e>
                        <m:r>
                          <a:rPr lang="zh-CN" altLang="en-US" sz="2000" i="1" dirty="0" smtClean="0">
                            <a:latin typeface="Cambria Math" panose="02040503050406030204" pitchFamily="18" charset="0"/>
                            <a:cs typeface="Arial" panose="020B0604020202020204" pitchFamily="34" charset="0"/>
                          </a:rPr>
                          <m:t>𝜆</m:t>
                        </m:r>
                      </m:e>
                    </m:acc>
                  </m:oMath>
                </a14:m>
                <a:r>
                  <a:rPr lang="en-US" altLang="zh-CN" sz="2000" dirty="0">
                    <a:latin typeface="Arial" panose="020B0604020202020204" pitchFamily="34" charset="0"/>
                    <a:cs typeface="Arial" panose="020B0604020202020204" pitchFamily="34" charset="0"/>
                  </a:rPr>
                  <a:t>) and is thus not affected by the omitted variable bias.</a:t>
                </a:r>
              </a:p>
              <a:p>
                <a:pPr>
                  <a:lnSpc>
                    <a:spcPct val="150000"/>
                  </a:lnSpc>
                </a:pPr>
                <a:endParaRPr lang="en-US" altLang="zh-CN" sz="2000" dirty="0">
                  <a:latin typeface="Arial" panose="020B0604020202020204" pitchFamily="34" charset="0"/>
                  <a:cs typeface="Arial" panose="020B0604020202020204" pitchFamily="34" charset="0"/>
                </a:endParaRPr>
              </a:p>
              <a:p>
                <a:pPr>
                  <a:lnSpc>
                    <a:spcPct val="150000"/>
                  </a:lnSpc>
                </a:pPr>
                <a:endParaRPr lang="en-US" altLang="zh-CN" sz="2000" dirty="0">
                  <a:latin typeface="Arial" panose="020B0604020202020204" pitchFamily="34" charset="0"/>
                  <a:cs typeface="Arial" panose="020B0604020202020204" pitchFamily="34" charset="0"/>
                </a:endParaRPr>
              </a:p>
              <a:p>
                <a:pPr>
                  <a:lnSpc>
                    <a:spcPct val="150000"/>
                  </a:lnSpc>
                </a:pPr>
                <a:endParaRPr lang="en-US" altLang="zh-CN" sz="2000" dirty="0">
                  <a:latin typeface="Arial" panose="020B0604020202020204" pitchFamily="34" charset="0"/>
                  <a:cs typeface="Arial" panose="020B0604020202020204" pitchFamily="34" charset="0"/>
                </a:endParaRPr>
              </a:p>
            </p:txBody>
          </p:sp>
        </mc:Choice>
        <mc:Fallback xmlns="">
          <p:sp>
            <p:nvSpPr>
              <p:cNvPr id="8" name="内容占位符 2">
                <a:extLst>
                  <a:ext uri="{FF2B5EF4-FFF2-40B4-BE49-F238E27FC236}">
                    <a16:creationId xmlns:a16="http://schemas.microsoft.com/office/drawing/2014/main" id="{62BB2DDE-FA80-4CB0-8129-804C7171C4FD}"/>
                  </a:ext>
                </a:extLst>
              </p:cNvPr>
              <p:cNvSpPr>
                <a:spLocks noGrp="1" noRot="1" noChangeAspect="1" noMove="1" noResize="1" noEditPoints="1" noAdjustHandles="1" noChangeArrowheads="1" noChangeShapeType="1" noTextEdit="1"/>
              </p:cNvSpPr>
              <p:nvPr>
                <p:ph idx="1"/>
              </p:nvPr>
            </p:nvSpPr>
            <p:spPr>
              <a:xfrm>
                <a:off x="345440" y="1325562"/>
                <a:ext cx="8707120" cy="5395914"/>
              </a:xfrm>
              <a:blipFill>
                <a:blip r:embed="rId2"/>
                <a:stretch>
                  <a:fillRect l="-630" r="-560"/>
                </a:stretch>
              </a:blipFill>
            </p:spPr>
            <p:txBody>
              <a:bodyPr/>
              <a:lstStyle/>
              <a:p>
                <a:r>
                  <a:rPr lang="zh-CN" altLang="en-US">
                    <a:noFill/>
                  </a:rPr>
                  <a:t> </a:t>
                </a:r>
              </a:p>
            </p:txBody>
          </p:sp>
        </mc:Fallback>
      </mc:AlternateContent>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102508905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pt-BR" altLang="zh-CN" sz="4400" dirty="0">
                <a:latin typeface="Arial" panose="020B0604020202020204" pitchFamily="34" charset="0"/>
                <a:cs typeface="Arial" panose="020B0604020202020204" pitchFamily="34" charset="0"/>
              </a:rPr>
              <a:t>Dealing with missing data</a:t>
            </a:r>
            <a:endParaRPr lang="en-US" altLang="zh-CN" dirty="0">
              <a:latin typeface="Arial" panose="020B0604020202020204" pitchFamily="34" charset="0"/>
              <a:cs typeface="Arial" panose="020B0604020202020204" pitchFamily="34" charset="0"/>
            </a:endParaRP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169</a:t>
            </a:fld>
            <a:endParaRPr lang="zh-CN" altLang="en-US"/>
          </a:p>
        </p:txBody>
      </p:sp>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345440" y="1325562"/>
            <a:ext cx="8707120" cy="5395914"/>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It is not uncommon in finance applications to deal with unbalanced panels. Many hedge funds last for short periods of time, then liquidate, and many new funds pop up. </a:t>
            </a:r>
          </a:p>
          <a:p>
            <a:pPr>
              <a:lnSpc>
                <a:spcPct val="150000"/>
              </a:lnSpc>
            </a:pPr>
            <a:r>
              <a:rPr lang="en-US" altLang="zh-CN" sz="2000" dirty="0">
                <a:latin typeface="Arial" panose="020B0604020202020204" pitchFamily="34" charset="0"/>
                <a:cs typeface="Arial" panose="020B0604020202020204" pitchFamily="34" charset="0"/>
              </a:rPr>
              <a:t>It is therefore important that the estimators we propose work in the presence of missing data. We adopt the </a:t>
            </a:r>
            <a:r>
              <a:rPr lang="en-US" altLang="zh-CN" sz="2000" dirty="0">
                <a:solidFill>
                  <a:srgbClr val="FF0000"/>
                </a:solidFill>
                <a:latin typeface="Arial" panose="020B0604020202020204" pitchFamily="34" charset="0"/>
                <a:cs typeface="Arial" panose="020B0604020202020204" pitchFamily="34" charset="0"/>
              </a:rPr>
              <a:t>matrix completion </a:t>
            </a:r>
            <a:r>
              <a:rPr lang="en-US" altLang="zh-CN" sz="2000" dirty="0">
                <a:latin typeface="Arial" panose="020B0604020202020204" pitchFamily="34" charset="0"/>
                <a:cs typeface="Arial" panose="020B0604020202020204" pitchFamily="34" charset="0"/>
              </a:rPr>
              <a:t>method from the recent machine learning literature.</a:t>
            </a:r>
          </a:p>
          <a:p>
            <a:pPr>
              <a:lnSpc>
                <a:spcPct val="150000"/>
              </a:lnSpc>
            </a:pPr>
            <a:r>
              <a:rPr lang="en-US" altLang="zh-CN" sz="2000" dirty="0">
                <a:latin typeface="Arial" panose="020B0604020202020204" pitchFamily="34" charset="0"/>
                <a:cs typeface="Arial" panose="020B0604020202020204" pitchFamily="34" charset="0"/>
              </a:rPr>
              <a:t>A notable application of this method is the so-called Netflix problem in predicting customers' ratings of movies based on existing ratings. The key assumption behind this algorithm is that the full matrix is approximately low-rank.</a:t>
            </a:r>
          </a:p>
          <a:p>
            <a:pPr>
              <a:lnSpc>
                <a:spcPct val="150000"/>
              </a:lnSpc>
            </a:pPr>
            <a:endParaRPr lang="en-US" altLang="zh-CN" sz="2000" dirty="0">
              <a:latin typeface="Arial" panose="020B0604020202020204" pitchFamily="34" charset="0"/>
              <a:cs typeface="Arial" panose="020B0604020202020204" pitchFamily="34" charset="0"/>
            </a:endParaRPr>
          </a:p>
          <a:p>
            <a:pPr>
              <a:lnSpc>
                <a:spcPct val="150000"/>
              </a:lnSpc>
            </a:pPr>
            <a:endParaRPr lang="en-US" altLang="zh-CN" sz="2000" dirty="0">
              <a:latin typeface="Arial" panose="020B0604020202020204" pitchFamily="34" charset="0"/>
              <a:cs typeface="Arial" panose="020B0604020202020204" pitchFamily="34" charset="0"/>
            </a:endParaRPr>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2980981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pt-BR" altLang="zh-CN" sz="4400" dirty="0">
                <a:latin typeface="Arial" panose="020B0604020202020204" pitchFamily="34" charset="0"/>
                <a:cs typeface="Arial" panose="020B0604020202020204" pitchFamily="34" charset="0"/>
              </a:rPr>
              <a:t>B-H procedure</a:t>
            </a:r>
            <a:endParaRPr lang="en-US" altLang="zh-CN" dirty="0">
              <a:latin typeface="Arial" panose="020B0604020202020204" pitchFamily="34" charset="0"/>
              <a:cs typeface="Arial" panose="020B0604020202020204" pitchFamily="34" charset="0"/>
            </a:endParaRP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17</a:t>
            </a:fld>
            <a:endParaRPr lang="zh-CN" altLang="en-US"/>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0" y="1325562"/>
                <a:ext cx="8493758" cy="5395914"/>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The FDR control procedure strikes a balance between these two approaches. It accepts a certain number of false discoveries as the price to pay to gain power in detecting true rejections.</a:t>
                </a:r>
              </a:p>
              <a:p>
                <a:pPr>
                  <a:lnSpc>
                    <a:spcPct val="150000"/>
                  </a:lnSpc>
                </a:pPr>
                <a:r>
                  <a:rPr lang="pt-BR" altLang="zh-CN" sz="2000" dirty="0">
                    <a:latin typeface="Arial" panose="020B0604020202020204" pitchFamily="34" charset="0"/>
                    <a:cs typeface="Arial" panose="020B0604020202020204" pitchFamily="34" charset="0"/>
                  </a:rPr>
                  <a:t>Algorithm 1(B-H procedure)</a:t>
                </a:r>
                <a:r>
                  <a:rPr lang="en-US" altLang="zh-CN" sz="2000" dirty="0">
                    <a:latin typeface="Arial" panose="020B0604020202020204" pitchFamily="34" charset="0"/>
                    <a:cs typeface="Arial" panose="020B0604020202020204" pitchFamily="34" charset="0"/>
                  </a:rPr>
                  <a:t> Let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𝑁</m:t>
                        </m:r>
                      </m:e>
                      <m:sub>
                        <m:r>
                          <a:rPr lang="en-US" altLang="zh-CN" sz="2000" i="1" dirty="0" smtClean="0">
                            <a:latin typeface="Cambria Math" panose="02040503050406030204" pitchFamily="18" charset="0"/>
                            <a:cs typeface="Arial" panose="020B0604020202020204" pitchFamily="34" charset="0"/>
                          </a:rPr>
                          <m:t>0</m:t>
                        </m:r>
                      </m:sub>
                    </m:sSub>
                  </m:oMath>
                </a14:m>
                <a:r>
                  <a:rPr lang="en-US" altLang="zh-CN" sz="2000" dirty="0">
                    <a:latin typeface="Arial" panose="020B0604020202020204" pitchFamily="34" charset="0"/>
                    <a:cs typeface="Arial" panose="020B0604020202020204" pitchFamily="34" charset="0"/>
                  </a:rPr>
                  <a:t> be the num. of true null hypotheses.</a:t>
                </a:r>
              </a:p>
              <a:p>
                <a:pPr>
                  <a:lnSpc>
                    <a:spcPct val="100000"/>
                  </a:lnSpc>
                </a:pPr>
                <a:r>
                  <a:rPr lang="en-US" altLang="zh-CN" sz="2000" dirty="0">
                    <a:latin typeface="Arial" panose="020B0604020202020204" pitchFamily="34" charset="0"/>
                    <a:ea typeface="Cambria Math" panose="02040503050406030204" pitchFamily="18" charset="0"/>
                    <a:cs typeface="Arial" panose="020B0604020202020204" pitchFamily="34" charset="0"/>
                  </a:rPr>
                  <a:t>We still do not know </a:t>
                </a:r>
                <a14:m>
                  <m:oMath xmlns:m="http://schemas.openxmlformats.org/officeDocument/2006/math">
                    <m:sSub>
                      <m:sSubPr>
                        <m:ctrlPr>
                          <a:rPr lang="en-US" altLang="zh-CN" sz="2000" i="1" dirty="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dirty="0">
                            <a:latin typeface="Cambria Math" panose="02040503050406030204" pitchFamily="18" charset="0"/>
                            <a:ea typeface="Cambria Math" panose="02040503050406030204" pitchFamily="18" charset="0"/>
                            <a:cs typeface="Arial" panose="020B0604020202020204" pitchFamily="34" charset="0"/>
                          </a:rPr>
                          <m:t>𝑁</m:t>
                        </m:r>
                      </m:e>
                      <m:sub>
                        <m:r>
                          <a:rPr lang="en-US" altLang="zh-CN" sz="2000" i="1" dirty="0">
                            <a:latin typeface="Cambria Math" panose="02040503050406030204" pitchFamily="18" charset="0"/>
                            <a:ea typeface="Cambria Math" panose="02040503050406030204" pitchFamily="18" charset="0"/>
                            <a:cs typeface="Arial" panose="020B0604020202020204" pitchFamily="34" charset="0"/>
                          </a:rPr>
                          <m:t>0</m:t>
                        </m:r>
                      </m:sub>
                    </m:sSub>
                  </m:oMath>
                </a14:m>
                <a:r>
                  <a:rPr lang="en-US" altLang="zh-CN" sz="2000" dirty="0">
                    <a:latin typeface="Arial" panose="020B0604020202020204" pitchFamily="34" charset="0"/>
                    <a:ea typeface="Cambria Math" panose="02040503050406030204" pitchFamily="18" charset="0"/>
                    <a:cs typeface="Arial" panose="020B0604020202020204" pitchFamily="34" charset="0"/>
                  </a:rPr>
                  <a:t>, so we replace it with some upper bound </a:t>
                </a:r>
                <a14:m>
                  <m:oMath xmlns:m="http://schemas.openxmlformats.org/officeDocument/2006/math">
                    <m:r>
                      <a:rPr lang="en-US" altLang="zh-CN" sz="2000" i="1" dirty="0">
                        <a:latin typeface="Cambria Math" panose="02040503050406030204" pitchFamily="18" charset="0"/>
                        <a:ea typeface="Cambria Math" panose="02040503050406030204" pitchFamily="18" charset="0"/>
                        <a:cs typeface="Arial" panose="020B0604020202020204" pitchFamily="34" charset="0"/>
                      </a:rPr>
                      <m:t>𝑀</m:t>
                    </m:r>
                  </m:oMath>
                </a14:m>
                <a:endParaRPr lang="en-US" altLang="zh-CN" sz="2000" b="0" i="1" dirty="0">
                  <a:latin typeface="Cambria Math" panose="02040503050406030204" pitchFamily="18" charset="0"/>
                  <a:cs typeface="Arial" panose="020B0604020202020204" pitchFamily="34" charset="0"/>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cs typeface="Arial" panose="020B0604020202020204" pitchFamily="34" charset="0"/>
                        </a:rPr>
                        <m:t>𝐹</m:t>
                      </m:r>
                      <m:d>
                        <m:dPr>
                          <m:ctrlPr>
                            <a:rPr lang="en-US" altLang="zh-CN" sz="1800" b="0" i="1" smtClean="0">
                              <a:latin typeface="Cambria Math" panose="02040503050406030204" pitchFamily="18" charset="0"/>
                              <a:cs typeface="Arial" panose="020B0604020202020204" pitchFamily="34" charset="0"/>
                            </a:rPr>
                          </m:ctrlPr>
                        </m:dPr>
                        <m:e>
                          <m:r>
                            <a:rPr lang="en-US" altLang="zh-CN" sz="1800" b="0" i="1" smtClean="0">
                              <a:latin typeface="Cambria Math" panose="02040503050406030204" pitchFamily="18" charset="0"/>
                              <a:cs typeface="Arial" panose="020B0604020202020204" pitchFamily="34" charset="0"/>
                            </a:rPr>
                            <m:t>𝑝</m:t>
                          </m:r>
                        </m:e>
                      </m:d>
                      <m:m>
                        <m:mPr>
                          <m:mcs>
                            <m:mc>
                              <m:mcPr>
                                <m:count m:val="1"/>
                                <m:mcJc m:val="center"/>
                              </m:mcPr>
                            </m:mc>
                          </m:mcs>
                          <m:ctrlPr>
                            <a:rPr lang="en-US" altLang="zh-CN" sz="1800" b="0" i="1" smtClean="0">
                              <a:latin typeface="Cambria Math" panose="02040503050406030204" pitchFamily="18" charset="0"/>
                              <a:cs typeface="Arial" panose="020B0604020202020204" pitchFamily="34" charset="0"/>
                            </a:rPr>
                          </m:ctrlPr>
                        </m:mPr>
                        <m:mr>
                          <m:e>
                            <m:d>
                              <m:dPr>
                                <m:ctrlPr>
                                  <a:rPr lang="en-US" altLang="zh-CN" sz="1800" b="0" i="1" smtClean="0">
                                    <a:latin typeface="Cambria Math" panose="02040503050406030204" pitchFamily="18" charset="0"/>
                                    <a:cs typeface="Arial" panose="020B0604020202020204" pitchFamily="34" charset="0"/>
                                  </a:rPr>
                                </m:ctrlPr>
                              </m:dPr>
                              <m:e>
                                <m:r>
                                  <m:rPr>
                                    <m:brk m:alnAt="7"/>
                                  </m:rPr>
                                  <a:rPr lang="en-US" altLang="zh-CN" sz="1800" b="0" i="1" smtClean="0">
                                    <a:latin typeface="Cambria Math" panose="02040503050406030204" pitchFamily="18" charset="0"/>
                                    <a:cs typeface="Arial" panose="020B0604020202020204" pitchFamily="34" charset="0"/>
                                  </a:rPr>
                                  <m:t>𝑎</m:t>
                                </m:r>
                              </m:e>
                            </m:d>
                          </m:e>
                        </m:mr>
                        <m:mr>
                          <m:e>
                            <m:r>
                              <a:rPr lang="en-US" altLang="zh-CN" sz="1800" i="1">
                                <a:latin typeface="Cambria Math" panose="02040503050406030204" pitchFamily="18" charset="0"/>
                                <a:ea typeface="Cambria Math" panose="02040503050406030204" pitchFamily="18" charset="0"/>
                                <a:cs typeface="Arial" panose="020B0604020202020204" pitchFamily="34" charset="0"/>
                              </a:rPr>
                              <m:t>≈</m:t>
                            </m:r>
                          </m:e>
                        </m:mr>
                      </m:m>
                      <m:sSub>
                        <m:sSubPr>
                          <m:ctrlPr>
                            <a:rPr lang="en-US" altLang="zh-CN" sz="1800" b="0" i="1" smtClean="0">
                              <a:latin typeface="Cambria Math" panose="02040503050406030204" pitchFamily="18" charset="0"/>
                              <a:cs typeface="Arial" panose="020B0604020202020204" pitchFamily="34" charset="0"/>
                            </a:rPr>
                          </m:ctrlPr>
                        </m:sSubPr>
                        <m:e>
                          <m:r>
                            <a:rPr lang="en-US" altLang="zh-CN" sz="1800" b="0" i="1" smtClean="0">
                              <a:latin typeface="Cambria Math" panose="02040503050406030204" pitchFamily="18" charset="0"/>
                              <a:cs typeface="Arial" panose="020B0604020202020204" pitchFamily="34" charset="0"/>
                            </a:rPr>
                            <m:t>𝑁</m:t>
                          </m:r>
                        </m:e>
                        <m:sub>
                          <m:r>
                            <a:rPr lang="en-US" altLang="zh-CN" sz="1800" b="0" i="1" smtClean="0">
                              <a:latin typeface="Cambria Math" panose="02040503050406030204" pitchFamily="18" charset="0"/>
                              <a:cs typeface="Arial" panose="020B0604020202020204" pitchFamily="34" charset="0"/>
                            </a:rPr>
                            <m:t>0</m:t>
                          </m:r>
                        </m:sub>
                      </m:sSub>
                      <m:r>
                        <a:rPr lang="en-US" altLang="zh-CN" sz="1800" b="0" i="1" smtClean="0">
                          <a:latin typeface="Cambria Math" panose="02040503050406030204" pitchFamily="18" charset="0"/>
                          <a:cs typeface="Arial" panose="020B0604020202020204" pitchFamily="34" charset="0"/>
                        </a:rPr>
                        <m:t>𝑃</m:t>
                      </m:r>
                      <m:d>
                        <m:dPr>
                          <m:ctrlPr>
                            <a:rPr lang="en-US" altLang="zh-CN" sz="1800" b="0" i="1" smtClean="0">
                              <a:latin typeface="Cambria Math" panose="02040503050406030204" pitchFamily="18" charset="0"/>
                              <a:cs typeface="Arial" panose="020B0604020202020204" pitchFamily="34" charset="0"/>
                            </a:rPr>
                          </m:ctrlPr>
                        </m:dPr>
                        <m:e>
                          <m:sSub>
                            <m:sSubPr>
                              <m:ctrlPr>
                                <a:rPr lang="en-US" altLang="zh-CN" sz="1800" b="0" i="1" smtClean="0">
                                  <a:latin typeface="Cambria Math" panose="02040503050406030204" pitchFamily="18" charset="0"/>
                                  <a:cs typeface="Arial" panose="020B0604020202020204" pitchFamily="34" charset="0"/>
                                </a:rPr>
                              </m:ctrlPr>
                            </m:sSubPr>
                            <m:e>
                              <m:r>
                                <a:rPr lang="en-US" altLang="zh-CN" sz="1800" b="0" i="1" smtClean="0">
                                  <a:latin typeface="Cambria Math" panose="02040503050406030204" pitchFamily="18" charset="0"/>
                                  <a:cs typeface="Arial" panose="020B0604020202020204" pitchFamily="34" charset="0"/>
                                </a:rPr>
                                <m:t>𝑝</m:t>
                              </m:r>
                            </m:e>
                            <m:sub>
                              <m:r>
                                <a:rPr lang="en-US" altLang="zh-CN" sz="1800" b="0" i="1" smtClean="0">
                                  <a:latin typeface="Cambria Math" panose="02040503050406030204" pitchFamily="18" charset="0"/>
                                  <a:cs typeface="Arial" panose="020B0604020202020204" pitchFamily="34" charset="0"/>
                                </a:rPr>
                                <m:t>𝑖</m:t>
                              </m:r>
                            </m:sub>
                          </m:sSub>
                          <m:r>
                            <a:rPr lang="en-US" altLang="zh-CN" sz="1800" b="0" i="1" smtClean="0">
                              <a:latin typeface="Cambria Math" panose="02040503050406030204" pitchFamily="18" charset="0"/>
                              <a:cs typeface="Arial" panose="020B0604020202020204" pitchFamily="34" charset="0"/>
                            </a:rPr>
                            <m:t>&lt;</m:t>
                          </m:r>
                          <m:r>
                            <a:rPr lang="en-US" altLang="zh-CN" sz="1800" b="0" i="1" smtClean="0">
                              <a:latin typeface="Cambria Math" panose="02040503050406030204" pitchFamily="18" charset="0"/>
                              <a:cs typeface="Arial" panose="020B0604020202020204" pitchFamily="34" charset="0"/>
                            </a:rPr>
                            <m:t>𝑝</m:t>
                          </m:r>
                        </m:e>
                        <m:e>
                          <m:sSub>
                            <m:sSubPr>
                              <m:ctrlPr>
                                <a:rPr lang="en-US" altLang="zh-CN" sz="1800" b="0" i="1" smtClean="0">
                                  <a:latin typeface="Cambria Math" panose="02040503050406030204" pitchFamily="18" charset="0"/>
                                  <a:cs typeface="Arial" panose="020B0604020202020204" pitchFamily="34" charset="0"/>
                                </a:rPr>
                              </m:ctrlPr>
                            </m:sSubPr>
                            <m:e>
                              <m:r>
                                <a:rPr lang="zh-CN" altLang="en-US" sz="1800" b="0" i="1" smtClean="0">
                                  <a:latin typeface="Cambria Math" panose="02040503050406030204" pitchFamily="18" charset="0"/>
                                  <a:cs typeface="Arial" panose="020B0604020202020204" pitchFamily="34" charset="0"/>
                                </a:rPr>
                                <m:t>𝛼</m:t>
                              </m:r>
                            </m:e>
                            <m:sub>
                              <m:r>
                                <a:rPr lang="en-US" altLang="zh-CN" sz="1800" b="0" i="1" smtClean="0">
                                  <a:latin typeface="Cambria Math" panose="02040503050406030204" pitchFamily="18" charset="0"/>
                                  <a:cs typeface="Arial" panose="020B0604020202020204" pitchFamily="34" charset="0"/>
                                </a:rPr>
                                <m:t>𝑖</m:t>
                              </m:r>
                            </m:sub>
                          </m:sSub>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≤0</m:t>
                          </m:r>
                        </m:e>
                      </m:d>
                      <m:m>
                        <m:mPr>
                          <m:mcs>
                            <m:mc>
                              <m:mcPr>
                                <m:count m:val="1"/>
                                <m:mcJc m:val="center"/>
                              </m:mcPr>
                            </m:mc>
                          </m:mcs>
                          <m:ctrlPr>
                            <a:rPr lang="en-US" altLang="zh-CN" sz="1800" b="0" i="1" smtClean="0">
                              <a:latin typeface="Cambria Math" panose="02040503050406030204" pitchFamily="18" charset="0"/>
                              <a:ea typeface="Cambria Math" panose="02040503050406030204" pitchFamily="18" charset="0"/>
                              <a:cs typeface="Arial" panose="020B0604020202020204" pitchFamily="34" charset="0"/>
                            </a:rPr>
                          </m:ctrlPr>
                        </m:mPr>
                        <m:mr>
                          <m:e>
                            <m:d>
                              <m:dPr>
                                <m:ctrlPr>
                                  <a:rPr lang="en-US" altLang="zh-CN" sz="1800" b="0" i="1" smtClean="0">
                                    <a:latin typeface="Cambria Math" panose="02040503050406030204" pitchFamily="18" charset="0"/>
                                    <a:ea typeface="Cambria Math" panose="02040503050406030204" pitchFamily="18" charset="0"/>
                                    <a:cs typeface="Arial" panose="020B0604020202020204" pitchFamily="34" charset="0"/>
                                  </a:rPr>
                                </m:ctrlPr>
                              </m:dPr>
                              <m:e>
                                <m:r>
                                  <m:rPr>
                                    <m:brk m:alnAt="7"/>
                                  </m:rP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𝑏</m:t>
                                </m:r>
                              </m:e>
                            </m:d>
                          </m:e>
                        </m:mr>
                        <m:mr>
                          <m:e>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m:t>
                            </m:r>
                          </m:e>
                        </m:mr>
                      </m:m>
                      <m:sSub>
                        <m:sSubPr>
                          <m:ctrlPr>
                            <a:rPr lang="en-US" altLang="zh-CN"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𝑁</m:t>
                          </m:r>
                        </m:e>
                        <m:sub>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𝑃</m:t>
                      </m:r>
                      <m:d>
                        <m:dPr>
                          <m:ctrlPr>
                            <a:rPr lang="en-US" altLang="zh-CN" sz="1800" b="0" i="1" smtClean="0">
                              <a:latin typeface="Cambria Math" panose="02040503050406030204" pitchFamily="18" charset="0"/>
                              <a:ea typeface="Cambria Math" panose="02040503050406030204" pitchFamily="18" charset="0"/>
                              <a:cs typeface="Arial" panose="020B0604020202020204" pitchFamily="34" charset="0"/>
                            </a:rPr>
                          </m:ctrlPr>
                        </m:dPr>
                        <m:e>
                          <m:sSub>
                            <m:sSubPr>
                              <m:ctrlPr>
                                <a:rPr lang="en-US" altLang="zh-CN"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𝑖</m:t>
                              </m:r>
                            </m:sub>
                          </m:sSub>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&lt;</m:t>
                          </m:r>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𝑝</m:t>
                          </m:r>
                        </m:e>
                        <m:e>
                          <m:sSub>
                            <m:sSubPr>
                              <m:ctrlPr>
                                <a:rPr lang="en-US" altLang="zh-CN"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zh-CN" altLang="en-US" sz="1800" b="0" i="1" smtClean="0">
                                  <a:latin typeface="Cambria Math" panose="02040503050406030204" pitchFamily="18" charset="0"/>
                                  <a:ea typeface="Cambria Math" panose="02040503050406030204" pitchFamily="18" charset="0"/>
                                  <a:cs typeface="Arial" panose="020B0604020202020204" pitchFamily="34" charset="0"/>
                                </a:rPr>
                                <m:t>𝛼</m:t>
                              </m:r>
                            </m:e>
                            <m:sub>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𝑖</m:t>
                              </m:r>
                            </m:sub>
                          </m:sSub>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=0</m:t>
                          </m:r>
                        </m:e>
                      </m:d>
                      <m:m>
                        <m:mPr>
                          <m:mcs>
                            <m:mc>
                              <m:mcPr>
                                <m:count m:val="1"/>
                                <m:mcJc m:val="center"/>
                              </m:mcPr>
                            </m:mc>
                          </m:mcs>
                          <m:ctrlPr>
                            <a:rPr lang="en-US" altLang="zh-CN" sz="1800" b="0" i="1" smtClean="0">
                              <a:latin typeface="Cambria Math" panose="02040503050406030204" pitchFamily="18" charset="0"/>
                              <a:ea typeface="Cambria Math" panose="02040503050406030204" pitchFamily="18" charset="0"/>
                              <a:cs typeface="Arial" panose="020B0604020202020204" pitchFamily="34" charset="0"/>
                            </a:rPr>
                          </m:ctrlPr>
                        </m:mPr>
                        <m:mr>
                          <m:e>
                            <m:d>
                              <m:dPr>
                                <m:ctrlPr>
                                  <a:rPr lang="en-US" altLang="zh-CN" sz="1800" b="0" i="1" smtClean="0">
                                    <a:latin typeface="Cambria Math" panose="02040503050406030204" pitchFamily="18" charset="0"/>
                                    <a:ea typeface="Cambria Math" panose="02040503050406030204" pitchFamily="18" charset="0"/>
                                    <a:cs typeface="Arial" panose="020B0604020202020204" pitchFamily="34" charset="0"/>
                                  </a:rPr>
                                </m:ctrlPr>
                              </m:dPr>
                              <m:e>
                                <m:r>
                                  <m:rPr>
                                    <m:brk m:alnAt="7"/>
                                  </m:rP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𝑐</m:t>
                                </m:r>
                              </m:e>
                            </m:d>
                          </m:e>
                        </m:mr>
                        <m:mr>
                          <m:e>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m:t>
                            </m:r>
                          </m:e>
                        </m:mr>
                      </m:m>
                      <m:sSub>
                        <m:sSubPr>
                          <m:ctrlPr>
                            <a:rPr lang="en-US" altLang="zh-CN"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𝑁</m:t>
                          </m:r>
                        </m:e>
                        <m:sub>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𝑝</m:t>
                      </m:r>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m:t>
                      </m:r>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𝑀𝑝</m:t>
                      </m:r>
                    </m:oMath>
                  </m:oMathPara>
                </a14:m>
                <a:endParaRPr lang="en-US" altLang="zh-CN" sz="1800" b="0" dirty="0">
                  <a:latin typeface="Arial" panose="020B0604020202020204" pitchFamily="34" charset="0"/>
                  <a:ea typeface="Cambria Math" panose="02040503050406030204" pitchFamily="18" charset="0"/>
                  <a:cs typeface="Arial" panose="020B0604020202020204" pitchFamily="34" charset="0"/>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𝑝</m:t>
                      </m:r>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altLang="zh-CN"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zh-CN" altLang="en-US" sz="1800" b="0" i="1" smtClean="0">
                              <a:latin typeface="Cambria Math" panose="02040503050406030204" pitchFamily="18" charset="0"/>
                              <a:ea typeface="Cambria Math" panose="02040503050406030204" pitchFamily="18" charset="0"/>
                              <a:cs typeface="Arial" panose="020B0604020202020204" pitchFamily="34" charset="0"/>
                            </a:rPr>
                            <m:t>𝜏</m:t>
                          </m:r>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𝑅</m:t>
                          </m:r>
                          <m:d>
                            <m:dPr>
                              <m:ctrlPr>
                                <a:rPr lang="en-US" altLang="zh-CN"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𝑝</m:t>
                              </m:r>
                            </m:e>
                          </m:d>
                        </m:num>
                        <m:den>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𝑀</m:t>
                          </m:r>
                        </m:den>
                      </m:f>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altLang="zh-CN"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zh-CN" altLang="en-US" sz="1800" i="1">
                              <a:latin typeface="Cambria Math" panose="02040503050406030204" pitchFamily="18" charset="0"/>
                              <a:ea typeface="Cambria Math" panose="02040503050406030204" pitchFamily="18" charset="0"/>
                              <a:cs typeface="Arial" panose="020B0604020202020204" pitchFamily="34" charset="0"/>
                            </a:rPr>
                            <m:t>𝜏</m:t>
                          </m:r>
                          <m:nary>
                            <m:naryPr>
                              <m:chr m:val="∑"/>
                              <m:limLoc m:val="subSup"/>
                              <m:ctrlPr>
                                <a:rPr lang="zh-CN" altLang="en-US" sz="1800" i="1">
                                  <a:latin typeface="Cambria Math" panose="02040503050406030204" pitchFamily="18" charset="0"/>
                                  <a:ea typeface="Cambria Math" panose="02040503050406030204" pitchFamily="18" charset="0"/>
                                  <a:cs typeface="Arial" panose="020B0604020202020204" pitchFamily="34" charset="0"/>
                                </a:rPr>
                              </m:ctrlPr>
                            </m:naryPr>
                            <m:sub>
                              <m:r>
                                <m:rPr>
                                  <m:brk m:alnAt="25"/>
                                </m:rPr>
                                <a:rPr lang="en-US" altLang="zh-CN" sz="1800" i="1">
                                  <a:latin typeface="Cambria Math" panose="02040503050406030204" pitchFamily="18" charset="0"/>
                                  <a:ea typeface="Cambria Math" panose="02040503050406030204" pitchFamily="18" charset="0"/>
                                  <a:cs typeface="Arial" panose="020B0604020202020204" pitchFamily="34" charset="0"/>
                                </a:rPr>
                                <m:t>𝑖</m:t>
                              </m:r>
                              <m:r>
                                <a:rPr lang="en-US" altLang="zh-CN" sz="1800" i="1">
                                  <a:latin typeface="Cambria Math" panose="02040503050406030204" pitchFamily="18" charset="0"/>
                                  <a:ea typeface="Cambria Math" panose="02040503050406030204" pitchFamily="18" charset="0"/>
                                  <a:cs typeface="Arial" panose="020B0604020202020204" pitchFamily="34" charset="0"/>
                                </a:rPr>
                                <m:t>=1</m:t>
                              </m:r>
                            </m:sub>
                            <m:sup>
                              <m:r>
                                <a:rPr lang="en-US" altLang="zh-CN" sz="1800" i="1">
                                  <a:latin typeface="Cambria Math" panose="02040503050406030204" pitchFamily="18" charset="0"/>
                                  <a:ea typeface="Cambria Math" panose="02040503050406030204" pitchFamily="18" charset="0"/>
                                  <a:cs typeface="Arial" panose="020B0604020202020204" pitchFamily="34" charset="0"/>
                                </a:rPr>
                                <m:t>𝑁</m:t>
                              </m:r>
                            </m:sup>
                            <m:e>
                              <m:r>
                                <a:rPr lang="en-US" altLang="zh-CN" sz="1800" i="1">
                                  <a:latin typeface="Cambria Math" panose="02040503050406030204" pitchFamily="18" charset="0"/>
                                  <a:ea typeface="Cambria Math" panose="02040503050406030204" pitchFamily="18" charset="0"/>
                                  <a:cs typeface="Arial" panose="020B0604020202020204" pitchFamily="34" charset="0"/>
                                </a:rPr>
                                <m:t>1</m:t>
                              </m:r>
                              <m:d>
                                <m:dPr>
                                  <m:begChr m:val="{"/>
                                  <m:endChr m:val="}"/>
                                  <m:ctrlPr>
                                    <a:rPr lang="en-US" altLang="zh-CN" sz="1800" i="1">
                                      <a:latin typeface="Cambria Math" panose="02040503050406030204" pitchFamily="18" charset="0"/>
                                      <a:ea typeface="Cambria Math" panose="02040503050406030204" pitchFamily="18" charset="0"/>
                                      <a:cs typeface="Arial" panose="020B0604020202020204" pitchFamily="34" charset="0"/>
                                    </a:rPr>
                                  </m:ctrlPr>
                                </m:dPr>
                                <m:e>
                                  <m:r>
                                    <a:rPr lang="en-US" altLang="zh-CN" sz="1800" i="1">
                                      <a:latin typeface="Cambria Math" panose="02040503050406030204" pitchFamily="18" charset="0"/>
                                      <a:ea typeface="Cambria Math" panose="02040503050406030204" pitchFamily="18" charset="0"/>
                                      <a:cs typeface="Arial" panose="020B0604020202020204" pitchFamily="34" charset="0"/>
                                    </a:rPr>
                                    <m:t>𝑖</m:t>
                                  </m:r>
                                  <m:r>
                                    <a:rPr lang="en-US" altLang="zh-CN" sz="1800" i="1">
                                      <a:latin typeface="Cambria Math" panose="02040503050406030204" pitchFamily="18" charset="0"/>
                                      <a:ea typeface="Cambria Math" panose="02040503050406030204" pitchFamily="18" charset="0"/>
                                      <a:cs typeface="Arial" panose="020B0604020202020204" pitchFamily="34" charset="0"/>
                                    </a:rPr>
                                    <m:t>≤</m:t>
                                  </m:r>
                                  <m:r>
                                    <a:rPr lang="en-US" altLang="zh-CN" sz="1800" i="1">
                                      <a:latin typeface="Cambria Math" panose="02040503050406030204" pitchFamily="18" charset="0"/>
                                      <a:ea typeface="Cambria Math" panose="02040503050406030204" pitchFamily="18" charset="0"/>
                                      <a:cs typeface="Arial" panose="020B0604020202020204" pitchFamily="34" charset="0"/>
                                    </a:rPr>
                                    <m:t>𝑁</m:t>
                                  </m:r>
                                  <m:r>
                                    <a:rPr lang="en-US" altLang="zh-CN" sz="1800" i="1">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1800" i="1">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a:latin typeface="Cambria Math" panose="02040503050406030204" pitchFamily="18" charset="0"/>
                                          <a:ea typeface="Cambria Math" panose="02040503050406030204" pitchFamily="18" charset="0"/>
                                          <a:cs typeface="Arial" panose="020B0604020202020204" pitchFamily="34" charset="0"/>
                                        </a:rPr>
                                        <m:t>𝑝</m:t>
                                      </m:r>
                                    </m:e>
                                    <m:sub>
                                      <m:r>
                                        <a:rPr lang="en-US" altLang="zh-CN" sz="1800" i="1">
                                          <a:latin typeface="Cambria Math" panose="02040503050406030204" pitchFamily="18" charset="0"/>
                                          <a:ea typeface="Cambria Math" panose="02040503050406030204" pitchFamily="18" charset="0"/>
                                          <a:cs typeface="Arial" panose="020B0604020202020204" pitchFamily="34" charset="0"/>
                                        </a:rPr>
                                        <m:t>𝑖</m:t>
                                      </m:r>
                                    </m:sub>
                                  </m:sSub>
                                  <m:r>
                                    <a:rPr lang="en-US" altLang="zh-CN" sz="1800" i="1">
                                      <a:latin typeface="Cambria Math" panose="02040503050406030204" pitchFamily="18" charset="0"/>
                                      <a:ea typeface="Cambria Math" panose="02040503050406030204" pitchFamily="18" charset="0"/>
                                      <a:cs typeface="Arial" panose="020B0604020202020204" pitchFamily="34" charset="0"/>
                                    </a:rPr>
                                    <m:t>&gt;</m:t>
                                  </m:r>
                                  <m:r>
                                    <a:rPr lang="en-US" altLang="zh-CN" sz="1800" i="1">
                                      <a:latin typeface="Cambria Math" panose="02040503050406030204" pitchFamily="18" charset="0"/>
                                      <a:ea typeface="Cambria Math" panose="02040503050406030204" pitchFamily="18" charset="0"/>
                                      <a:cs typeface="Arial" panose="020B0604020202020204" pitchFamily="34" charset="0"/>
                                    </a:rPr>
                                    <m:t>𝑝</m:t>
                                  </m:r>
                                </m:e>
                              </m:d>
                            </m:e>
                          </m:nary>
                        </m:num>
                        <m:den>
                          <m:r>
                            <m:rPr>
                              <m:sty m:val="p"/>
                            </m:rPr>
                            <a:rPr lang="en-US" altLang="zh-CN" sz="1800">
                              <a:latin typeface="Cambria Math" panose="02040503050406030204" pitchFamily="18" charset="0"/>
                              <a:ea typeface="Cambria Math" panose="02040503050406030204" pitchFamily="18" charset="0"/>
                              <a:cs typeface="Arial" panose="020B0604020202020204" pitchFamily="34" charset="0"/>
                            </a:rPr>
                            <m:t>M</m:t>
                          </m:r>
                        </m:den>
                      </m:f>
                    </m:oMath>
                  </m:oMathPara>
                </a14:m>
                <a:endParaRPr lang="en-US" altLang="zh-CN" sz="2000" b="0" dirty="0">
                  <a:latin typeface="Arial" panose="020B0604020202020204" pitchFamily="34" charset="0"/>
                  <a:ea typeface="Cambria Math" panose="02040503050406030204" pitchFamily="18" charset="0"/>
                  <a:cs typeface="Arial" panose="020B0604020202020204" pitchFamily="34" charset="0"/>
                </a:endParaRPr>
              </a:p>
              <a:p>
                <a:pPr marL="0" indent="0">
                  <a:lnSpc>
                    <a:spcPct val="150000"/>
                  </a:lnSpc>
                  <a:buNone/>
                </a:pPr>
                <a14:m>
                  <m:oMathPara xmlns:m="http://schemas.openxmlformats.org/officeDocument/2006/math">
                    <m:oMathParaPr>
                      <m:jc m:val="centerGroup"/>
                    </m:oMathParaPr>
                    <m:oMath xmlns:m="http://schemas.openxmlformats.org/officeDocument/2006/math">
                      <m:sSup>
                        <m:sSupPr>
                          <m:ctrlPr>
                            <a:rPr lang="en-US" altLang="zh-CN"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m:t>
                      </m:r>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𝑚𝑎𝑥</m:t>
                      </m:r>
                      <m:d>
                        <m:dPr>
                          <m:begChr m:val="{"/>
                          <m:endChr m:val="}"/>
                          <m:ctrlPr>
                            <a:rPr lang="en-US" altLang="zh-CN"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𝑝</m:t>
                          </m:r>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altLang="zh-CN"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0,1</m:t>
                              </m:r>
                            </m:e>
                          </m:d>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m:t>
                          </m:r>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𝑝</m:t>
                          </m:r>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altLang="zh-CN" sz="1800" i="1">
                                  <a:latin typeface="Cambria Math" panose="02040503050406030204" pitchFamily="18" charset="0"/>
                                  <a:ea typeface="Cambria Math" panose="02040503050406030204" pitchFamily="18" charset="0"/>
                                  <a:cs typeface="Arial" panose="020B0604020202020204" pitchFamily="34" charset="0"/>
                                </a:rPr>
                              </m:ctrlPr>
                            </m:fPr>
                            <m:num>
                              <m:r>
                                <a:rPr lang="zh-CN" altLang="en-US" sz="1800" i="1">
                                  <a:latin typeface="Cambria Math" panose="02040503050406030204" pitchFamily="18" charset="0"/>
                                  <a:ea typeface="Cambria Math" panose="02040503050406030204" pitchFamily="18" charset="0"/>
                                  <a:cs typeface="Arial" panose="020B0604020202020204" pitchFamily="34" charset="0"/>
                                </a:rPr>
                                <m:t>𝜏</m:t>
                              </m:r>
                              <m:nary>
                                <m:naryPr>
                                  <m:chr m:val="∑"/>
                                  <m:limLoc m:val="subSup"/>
                                  <m:ctrlPr>
                                    <a:rPr lang="zh-CN" altLang="en-US" sz="1800" i="1">
                                      <a:latin typeface="Cambria Math" panose="02040503050406030204" pitchFamily="18" charset="0"/>
                                      <a:ea typeface="Cambria Math" panose="02040503050406030204" pitchFamily="18" charset="0"/>
                                      <a:cs typeface="Arial" panose="020B0604020202020204" pitchFamily="34" charset="0"/>
                                    </a:rPr>
                                  </m:ctrlPr>
                                </m:naryPr>
                                <m:sub>
                                  <m:r>
                                    <m:rPr>
                                      <m:brk m:alnAt="25"/>
                                    </m:rPr>
                                    <a:rPr lang="en-US" altLang="zh-CN" sz="1800" i="1">
                                      <a:latin typeface="Cambria Math" panose="02040503050406030204" pitchFamily="18" charset="0"/>
                                      <a:ea typeface="Cambria Math" panose="02040503050406030204" pitchFamily="18" charset="0"/>
                                      <a:cs typeface="Arial" panose="020B0604020202020204" pitchFamily="34" charset="0"/>
                                    </a:rPr>
                                    <m:t>𝑖</m:t>
                                  </m:r>
                                  <m:r>
                                    <a:rPr lang="en-US" altLang="zh-CN" sz="1800" i="1">
                                      <a:latin typeface="Cambria Math" panose="02040503050406030204" pitchFamily="18" charset="0"/>
                                      <a:ea typeface="Cambria Math" panose="02040503050406030204" pitchFamily="18" charset="0"/>
                                      <a:cs typeface="Arial" panose="020B0604020202020204" pitchFamily="34" charset="0"/>
                                    </a:rPr>
                                    <m:t>=1</m:t>
                                  </m:r>
                                </m:sub>
                                <m:sup>
                                  <m:r>
                                    <a:rPr lang="en-US" altLang="zh-CN" sz="1800" i="1">
                                      <a:latin typeface="Cambria Math" panose="02040503050406030204" pitchFamily="18" charset="0"/>
                                      <a:ea typeface="Cambria Math" panose="02040503050406030204" pitchFamily="18" charset="0"/>
                                      <a:cs typeface="Arial" panose="020B0604020202020204" pitchFamily="34" charset="0"/>
                                    </a:rPr>
                                    <m:t>𝑁</m:t>
                                  </m:r>
                                </m:sup>
                                <m:e>
                                  <m:r>
                                    <a:rPr lang="en-US" altLang="zh-CN" sz="1800" i="1">
                                      <a:latin typeface="Cambria Math" panose="02040503050406030204" pitchFamily="18" charset="0"/>
                                      <a:ea typeface="Cambria Math" panose="02040503050406030204" pitchFamily="18" charset="0"/>
                                      <a:cs typeface="Arial" panose="020B0604020202020204" pitchFamily="34" charset="0"/>
                                    </a:rPr>
                                    <m:t>1</m:t>
                                  </m:r>
                                  <m:d>
                                    <m:dPr>
                                      <m:begChr m:val="{"/>
                                      <m:endChr m:val="}"/>
                                      <m:ctrlPr>
                                        <a:rPr lang="en-US" altLang="zh-CN" sz="1800" i="1">
                                          <a:latin typeface="Cambria Math" panose="02040503050406030204" pitchFamily="18" charset="0"/>
                                          <a:ea typeface="Cambria Math" panose="02040503050406030204" pitchFamily="18" charset="0"/>
                                          <a:cs typeface="Arial" panose="020B0604020202020204" pitchFamily="34" charset="0"/>
                                        </a:rPr>
                                      </m:ctrlPr>
                                    </m:dPr>
                                    <m:e>
                                      <m:r>
                                        <a:rPr lang="en-US" altLang="zh-CN" sz="1800" i="1">
                                          <a:latin typeface="Cambria Math" panose="02040503050406030204" pitchFamily="18" charset="0"/>
                                          <a:ea typeface="Cambria Math" panose="02040503050406030204" pitchFamily="18" charset="0"/>
                                          <a:cs typeface="Arial" panose="020B0604020202020204" pitchFamily="34" charset="0"/>
                                        </a:rPr>
                                        <m:t>𝑖</m:t>
                                      </m:r>
                                      <m:r>
                                        <a:rPr lang="en-US" altLang="zh-CN" sz="1800" i="1">
                                          <a:latin typeface="Cambria Math" panose="02040503050406030204" pitchFamily="18" charset="0"/>
                                          <a:ea typeface="Cambria Math" panose="02040503050406030204" pitchFamily="18" charset="0"/>
                                          <a:cs typeface="Arial" panose="020B0604020202020204" pitchFamily="34" charset="0"/>
                                        </a:rPr>
                                        <m:t>≤</m:t>
                                      </m:r>
                                      <m:r>
                                        <a:rPr lang="en-US" altLang="zh-CN" sz="1800" i="1">
                                          <a:latin typeface="Cambria Math" panose="02040503050406030204" pitchFamily="18" charset="0"/>
                                          <a:ea typeface="Cambria Math" panose="02040503050406030204" pitchFamily="18" charset="0"/>
                                          <a:cs typeface="Arial" panose="020B0604020202020204" pitchFamily="34" charset="0"/>
                                        </a:rPr>
                                        <m:t>𝑁</m:t>
                                      </m:r>
                                      <m:r>
                                        <a:rPr lang="en-US" altLang="zh-CN" sz="1800" i="1">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1800" i="1">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a:latin typeface="Cambria Math" panose="02040503050406030204" pitchFamily="18" charset="0"/>
                                              <a:ea typeface="Cambria Math" panose="02040503050406030204" pitchFamily="18" charset="0"/>
                                              <a:cs typeface="Arial" panose="020B0604020202020204" pitchFamily="34" charset="0"/>
                                            </a:rPr>
                                            <m:t>𝑝</m:t>
                                          </m:r>
                                        </m:e>
                                        <m:sub>
                                          <m:r>
                                            <a:rPr lang="en-US" altLang="zh-CN" sz="1800" i="1">
                                              <a:latin typeface="Cambria Math" panose="02040503050406030204" pitchFamily="18" charset="0"/>
                                              <a:ea typeface="Cambria Math" panose="02040503050406030204" pitchFamily="18" charset="0"/>
                                              <a:cs typeface="Arial" panose="020B0604020202020204" pitchFamily="34" charset="0"/>
                                            </a:rPr>
                                            <m:t>𝑖</m:t>
                                          </m:r>
                                        </m:sub>
                                      </m:sSub>
                                      <m:r>
                                        <a:rPr lang="en-US" altLang="zh-CN" sz="1800" i="1">
                                          <a:latin typeface="Cambria Math" panose="02040503050406030204" pitchFamily="18" charset="0"/>
                                          <a:ea typeface="Cambria Math" panose="02040503050406030204" pitchFamily="18" charset="0"/>
                                          <a:cs typeface="Arial" panose="020B0604020202020204" pitchFamily="34" charset="0"/>
                                        </a:rPr>
                                        <m:t>&gt;</m:t>
                                      </m:r>
                                      <m:r>
                                        <a:rPr lang="en-US" altLang="zh-CN" sz="1800" i="1">
                                          <a:latin typeface="Cambria Math" panose="02040503050406030204" pitchFamily="18" charset="0"/>
                                          <a:ea typeface="Cambria Math" panose="02040503050406030204" pitchFamily="18" charset="0"/>
                                          <a:cs typeface="Arial" panose="020B0604020202020204" pitchFamily="34" charset="0"/>
                                        </a:rPr>
                                        <m:t>𝑝</m:t>
                                      </m:r>
                                    </m:e>
                                  </m:d>
                                </m:e>
                              </m:nary>
                            </m:num>
                            <m:den>
                              <m:r>
                                <m:rPr>
                                  <m:sty m:val="p"/>
                                </m:rPr>
                                <a:rPr lang="en-US" altLang="zh-CN" sz="1800">
                                  <a:latin typeface="Cambria Math" panose="02040503050406030204" pitchFamily="18" charset="0"/>
                                  <a:ea typeface="Cambria Math" panose="02040503050406030204" pitchFamily="18" charset="0"/>
                                  <a:cs typeface="Arial" panose="020B0604020202020204" pitchFamily="34" charset="0"/>
                                </a:rPr>
                                <m:t>M</m:t>
                              </m:r>
                            </m:den>
                          </m:f>
                        </m:e>
                      </m:d>
                    </m:oMath>
                  </m:oMathPara>
                </a14:m>
                <a:endParaRPr lang="en-US" altLang="zh-CN" sz="2000" b="0" dirty="0">
                  <a:latin typeface="Arial" panose="020B0604020202020204" pitchFamily="34" charset="0"/>
                  <a:ea typeface="Cambria Math" panose="02040503050406030204" pitchFamily="18" charset="0"/>
                  <a:cs typeface="Arial" panose="020B0604020202020204" pitchFamily="34" charset="0"/>
                </a:endParaRPr>
              </a:p>
              <a:p>
                <a:pPr marL="0" indent="0">
                  <a:lnSpc>
                    <a:spcPct val="100000"/>
                  </a:lnSpc>
                  <a:buNone/>
                </a:pPr>
                <a:endParaRPr lang="en-US" altLang="zh-CN" sz="2000" b="0" dirty="0">
                  <a:latin typeface="Arial" panose="020B0604020202020204" pitchFamily="34" charset="0"/>
                  <a:ea typeface="Cambria Math" panose="02040503050406030204" pitchFamily="18" charset="0"/>
                  <a:cs typeface="Arial" panose="020B0604020202020204" pitchFamily="34" charset="0"/>
                </a:endParaRPr>
              </a:p>
              <a:p>
                <a:pPr>
                  <a:lnSpc>
                    <a:spcPct val="150000"/>
                  </a:lnSpc>
                </a:pPr>
                <a:endParaRPr lang="en-US" altLang="zh-CN" sz="2000" b="0" dirty="0">
                  <a:latin typeface="Arial" panose="020B0604020202020204" pitchFamily="34" charset="0"/>
                  <a:ea typeface="Cambria Math" panose="02040503050406030204" pitchFamily="18" charset="0"/>
                  <a:cs typeface="Arial" panose="020B0604020202020204" pitchFamily="34" charset="0"/>
                </a:endParaRPr>
              </a:p>
              <a:p>
                <a:pPr>
                  <a:lnSpc>
                    <a:spcPct val="150000"/>
                  </a:lnSpc>
                </a:pPr>
                <a:endParaRPr lang="pt-BR" altLang="zh-CN" sz="2000" dirty="0">
                  <a:latin typeface="Arial" panose="020B0604020202020204" pitchFamily="34" charset="0"/>
                  <a:cs typeface="Arial" panose="020B0604020202020204" pitchFamily="34" charset="0"/>
                </a:endParaRPr>
              </a:p>
            </p:txBody>
          </p:sp>
        </mc:Choice>
        <mc:Fallback xmlns="">
          <p:sp>
            <p:nvSpPr>
              <p:cNvPr id="8" name="内容占位符 2">
                <a:extLst>
                  <a:ext uri="{FF2B5EF4-FFF2-40B4-BE49-F238E27FC236}">
                    <a16:creationId xmlns:a16="http://schemas.microsoft.com/office/drawing/2014/main" id="{62BB2DDE-FA80-4CB0-8129-804C7171C4FD}"/>
                  </a:ext>
                </a:extLst>
              </p:cNvPr>
              <p:cNvSpPr>
                <a:spLocks noGrp="1" noRot="1" noChangeAspect="1" noMove="1" noResize="1" noEditPoints="1" noAdjustHandles="1" noChangeArrowheads="1" noChangeShapeType="1" noTextEdit="1"/>
              </p:cNvSpPr>
              <p:nvPr>
                <p:ph idx="1"/>
              </p:nvPr>
            </p:nvSpPr>
            <p:spPr>
              <a:xfrm>
                <a:off x="467360" y="1325562"/>
                <a:ext cx="8493758" cy="5395914"/>
              </a:xfrm>
              <a:blipFill>
                <a:blip r:embed="rId2"/>
                <a:stretch>
                  <a:fillRect l="-646"/>
                </a:stretch>
              </a:blipFill>
            </p:spPr>
            <p:txBody>
              <a:bodyPr/>
              <a:lstStyle/>
              <a:p>
                <a:r>
                  <a:rPr lang="zh-CN" altLang="en-US">
                    <a:noFill/>
                  </a:rPr>
                  <a:t> </a:t>
                </a:r>
              </a:p>
            </p:txBody>
          </p:sp>
        </mc:Fallback>
      </mc:AlternateContent>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182497753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pt-BR" altLang="zh-CN" sz="4400" dirty="0">
                <a:latin typeface="Arial" panose="020B0604020202020204" pitchFamily="34" charset="0"/>
                <a:cs typeface="Arial" panose="020B0604020202020204" pitchFamily="34" charset="0"/>
              </a:rPr>
              <a:t>Dealing with missing data</a:t>
            </a:r>
            <a:endParaRPr lang="en-US" altLang="zh-CN" dirty="0">
              <a:latin typeface="Arial" panose="020B0604020202020204" pitchFamily="34" charset="0"/>
              <a:cs typeface="Arial" panose="020B0604020202020204" pitchFamily="34" charset="0"/>
            </a:endParaRP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170</a:t>
            </a:fld>
            <a:endParaRPr lang="zh-CN" altLang="en-US"/>
          </a:p>
        </p:txBody>
      </p:sp>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345440" y="1325562"/>
            <a:ext cx="8707120" cy="5395914"/>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It is not uncommon in finance applications to deal with unbalanced panels. Many hedge funds last for short periods of time, then liquidate, and many new funds pop up. </a:t>
            </a:r>
          </a:p>
          <a:p>
            <a:pPr>
              <a:lnSpc>
                <a:spcPct val="150000"/>
              </a:lnSpc>
            </a:pPr>
            <a:r>
              <a:rPr lang="en-US" altLang="zh-CN" sz="2000" dirty="0">
                <a:latin typeface="Arial" panose="020B0604020202020204" pitchFamily="34" charset="0"/>
                <a:cs typeface="Arial" panose="020B0604020202020204" pitchFamily="34" charset="0"/>
              </a:rPr>
              <a:t>It is therefore important that the estimators we propose work in the presence of missing data. We adopt the </a:t>
            </a:r>
            <a:r>
              <a:rPr lang="en-US" altLang="zh-CN" sz="2000" dirty="0">
                <a:solidFill>
                  <a:srgbClr val="FF0000"/>
                </a:solidFill>
                <a:latin typeface="Arial" panose="020B0604020202020204" pitchFamily="34" charset="0"/>
                <a:cs typeface="Arial" panose="020B0604020202020204" pitchFamily="34" charset="0"/>
              </a:rPr>
              <a:t>matrix completion </a:t>
            </a:r>
            <a:r>
              <a:rPr lang="en-US" altLang="zh-CN" sz="2000" dirty="0">
                <a:latin typeface="Arial" panose="020B0604020202020204" pitchFamily="34" charset="0"/>
                <a:cs typeface="Arial" panose="020B0604020202020204" pitchFamily="34" charset="0"/>
              </a:rPr>
              <a:t>method from the recent machine learning literature.</a:t>
            </a:r>
          </a:p>
          <a:p>
            <a:pPr>
              <a:lnSpc>
                <a:spcPct val="150000"/>
              </a:lnSpc>
            </a:pPr>
            <a:r>
              <a:rPr lang="en-US" altLang="zh-CN" sz="2000" dirty="0">
                <a:latin typeface="Arial" panose="020B0604020202020204" pitchFamily="34" charset="0"/>
                <a:cs typeface="Arial" panose="020B0604020202020204" pitchFamily="34" charset="0"/>
              </a:rPr>
              <a:t>A notable application of this method is the so-called Netflix problem in predicting customers' ratings of movies based on existing ratings. </a:t>
            </a:r>
          </a:p>
          <a:p>
            <a:pPr>
              <a:lnSpc>
                <a:spcPct val="150000"/>
              </a:lnSpc>
            </a:pPr>
            <a:endParaRPr lang="en-US" altLang="zh-CN" sz="2000" dirty="0">
              <a:latin typeface="Arial" panose="020B0604020202020204" pitchFamily="34" charset="0"/>
              <a:cs typeface="Arial" panose="020B0604020202020204" pitchFamily="34" charset="0"/>
            </a:endParaRPr>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5319441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pt-BR" altLang="zh-CN" sz="4400" dirty="0">
                <a:latin typeface="Arial" panose="020B0604020202020204" pitchFamily="34" charset="0"/>
                <a:cs typeface="Arial" panose="020B0604020202020204" pitchFamily="34" charset="0"/>
              </a:rPr>
              <a:t>Dealing with missing data</a:t>
            </a:r>
            <a:endParaRPr lang="en-US" altLang="zh-CN" dirty="0">
              <a:latin typeface="Arial" panose="020B0604020202020204" pitchFamily="34" charset="0"/>
              <a:cs typeface="Arial" panose="020B0604020202020204" pitchFamily="34" charset="0"/>
            </a:endParaRP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171</a:t>
            </a:fld>
            <a:endParaRPr lang="zh-CN" altLang="en-US"/>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345440" y="1325562"/>
                <a:ext cx="8707120" cy="5395914"/>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When data are missing, the common approach in the literature is to adopt an EM algorithm (e.g., Stock and Watson 2002; </a:t>
                </a:r>
                <a:r>
                  <a:rPr lang="en-US" altLang="zh-CN" sz="2000" dirty="0" err="1">
                    <a:latin typeface="Arial" panose="020B0604020202020204" pitchFamily="34" charset="0"/>
                    <a:cs typeface="Arial" panose="020B0604020202020204" pitchFamily="34" charset="0"/>
                  </a:rPr>
                  <a:t>Su</a:t>
                </a:r>
                <a:r>
                  <a:rPr lang="en-US" altLang="zh-CN" sz="2000" dirty="0">
                    <a:latin typeface="Arial" panose="020B0604020202020204" pitchFamily="34" charset="0"/>
                    <a:cs typeface="Arial" panose="020B0604020202020204" pitchFamily="34" charset="0"/>
                  </a:rPr>
                  <a:t> et al. 2019). </a:t>
                </a:r>
              </a:p>
              <a:p>
                <a:pPr>
                  <a:lnSpc>
                    <a:spcPct val="150000"/>
                  </a:lnSpc>
                </a:pPr>
                <a:r>
                  <a:rPr lang="en-US" altLang="zh-CN" sz="2000" dirty="0">
                    <a:latin typeface="Arial" panose="020B0604020202020204" pitchFamily="34" charset="0"/>
                    <a:cs typeface="Arial" panose="020B0604020202020204" pitchFamily="34" charset="0"/>
                  </a:rPr>
                  <a:t>In contrast, our matrix completion approach is much faster; hence it is particularly appealing for large dimensional return matrices. </a:t>
                </a:r>
              </a:p>
              <a:p>
                <a:pPr>
                  <a:lnSpc>
                    <a:spcPct val="150000"/>
                  </a:lnSpc>
                </a:pPr>
                <a:r>
                  <a:rPr lang="en-US" altLang="zh-CN" sz="2000" dirty="0">
                    <a:latin typeface="Arial" panose="020B0604020202020204" pitchFamily="34" charset="0"/>
                    <a:cs typeface="Arial" panose="020B0604020202020204" pitchFamily="34" charset="0"/>
                  </a:rPr>
                  <a:t>The key assumption behind this algorithm is that the full matrix is approximately low-rank.</a:t>
                </a:r>
              </a:p>
              <a:p>
                <a:pPr>
                  <a:lnSpc>
                    <a:spcPct val="150000"/>
                  </a:lnSpc>
                </a:pPr>
                <a:r>
                  <a:rPr lang="en-US" altLang="zh-CN" sz="2000" dirty="0">
                    <a:latin typeface="Arial" panose="020B0604020202020204" pitchFamily="34" charset="0"/>
                    <a:cs typeface="Arial" panose="020B0604020202020204" pitchFamily="34" charset="0"/>
                  </a:rPr>
                  <a:t>The goal is to recover an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𝑁</m:t>
                    </m:r>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m:t>
                    </m:r>
                    <m:r>
                      <a:rPr lang="en-US" altLang="zh-CN" sz="2000" i="1" dirty="0" smtClean="0">
                        <a:latin typeface="Cambria Math" panose="02040503050406030204" pitchFamily="18" charset="0"/>
                        <a:cs typeface="Arial" panose="020B0604020202020204" pitchFamily="34" charset="0"/>
                      </a:rPr>
                      <m:t>𝑇</m:t>
                    </m:r>
                  </m:oMath>
                </a14:m>
                <a:r>
                  <a:rPr lang="en-US" altLang="zh-CN" sz="2000" dirty="0">
                    <a:latin typeface="Arial" panose="020B0604020202020204" pitchFamily="34" charset="0"/>
                    <a:cs typeface="Arial" panose="020B0604020202020204" pitchFamily="34" charset="0"/>
                  </a:rPr>
                  <a:t> low-rank matrix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𝑋</m:t>
                    </m:r>
                  </m:oMath>
                </a14:m>
                <a:r>
                  <a:rPr lang="en-US" altLang="zh-CN" sz="2000" dirty="0">
                    <a:latin typeface="Arial" panose="020B0604020202020204" pitchFamily="34" charset="0"/>
                    <a:cs typeface="Arial" panose="020B0604020202020204" pitchFamily="34" charset="0"/>
                  </a:rPr>
                  <a:t>. Suppose that Z is an </a:t>
                </a:r>
                <a14:m>
                  <m:oMath xmlns:m="http://schemas.openxmlformats.org/officeDocument/2006/math">
                    <m:r>
                      <a:rPr lang="en-US" altLang="zh-CN" sz="2000" i="1" dirty="0">
                        <a:latin typeface="Cambria Math" panose="02040503050406030204" pitchFamily="18" charset="0"/>
                        <a:cs typeface="Arial" panose="020B0604020202020204" pitchFamily="34" charset="0"/>
                      </a:rPr>
                      <m:t>𝑁</m:t>
                    </m:r>
                    <m:r>
                      <a:rPr lang="en-US" altLang="zh-CN" sz="2000" i="1" dirty="0">
                        <a:latin typeface="Cambria Math" panose="02040503050406030204" pitchFamily="18" charset="0"/>
                        <a:ea typeface="Cambria Math" panose="02040503050406030204" pitchFamily="18" charset="0"/>
                        <a:cs typeface="Arial" panose="020B0604020202020204" pitchFamily="34" charset="0"/>
                      </a:rPr>
                      <m:t>×</m:t>
                    </m:r>
                    <m:r>
                      <a:rPr lang="en-US" altLang="zh-CN" sz="2000" i="1" dirty="0">
                        <a:latin typeface="Cambria Math" panose="02040503050406030204" pitchFamily="18" charset="0"/>
                        <a:cs typeface="Arial" panose="020B0604020202020204" pitchFamily="34" charset="0"/>
                      </a:rPr>
                      <m:t>𝑇</m:t>
                    </m:r>
                  </m:oMath>
                </a14:m>
                <a:r>
                  <a:rPr lang="en-US" altLang="zh-CN" sz="2000" dirty="0">
                    <a:latin typeface="Arial" panose="020B0604020202020204" pitchFamily="34" charset="0"/>
                    <a:cs typeface="Arial" panose="020B0604020202020204" pitchFamily="34" charset="0"/>
                  </a:rPr>
                  <a:t> matrix (the “noisy version" of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𝑋</m:t>
                    </m:r>
                  </m:oMath>
                </a14:m>
                <a:r>
                  <a:rPr lang="en-US" altLang="zh-CN" sz="2000" dirty="0">
                    <a:latin typeface="Arial" panose="020B0604020202020204" pitchFamily="34" charset="0"/>
                    <a:cs typeface="Arial" panose="020B0604020202020204" pitchFamily="34" charset="0"/>
                  </a:rPr>
                  <a:t>), which can be written as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𝑍</m:t>
                    </m:r>
                    <m:r>
                      <a:rPr lang="en-US" altLang="zh-CN" sz="2000" i="1" dirty="0" smtClean="0">
                        <a:latin typeface="Cambria Math" panose="02040503050406030204" pitchFamily="18" charset="0"/>
                        <a:cs typeface="Arial" panose="020B0604020202020204" pitchFamily="34" charset="0"/>
                      </a:rPr>
                      <m:t>=</m:t>
                    </m:r>
                    <m:r>
                      <a:rPr lang="en-US" altLang="zh-CN" sz="2000" i="1" dirty="0" smtClean="0">
                        <a:latin typeface="Cambria Math" panose="02040503050406030204" pitchFamily="18" charset="0"/>
                        <a:cs typeface="Arial" panose="020B0604020202020204" pitchFamily="34" charset="0"/>
                      </a:rPr>
                      <m:t>𝑋</m:t>
                    </m:r>
                    <m:r>
                      <a:rPr lang="en-US" altLang="zh-CN" sz="2000" i="1" dirty="0" smtClean="0">
                        <a:latin typeface="Cambria Math" panose="02040503050406030204" pitchFamily="18" charset="0"/>
                        <a:cs typeface="Arial" panose="020B0604020202020204" pitchFamily="34" charset="0"/>
                      </a:rPr>
                      <m:t>+</m:t>
                    </m:r>
                    <m:r>
                      <a:rPr lang="en-US" altLang="zh-CN" sz="2000" i="1" dirty="0" smtClean="0">
                        <a:latin typeface="Cambria Math" panose="02040503050406030204" pitchFamily="18" charset="0"/>
                        <a:cs typeface="Arial" panose="020B0604020202020204" pitchFamily="34" charset="0"/>
                      </a:rPr>
                      <m:t>𝐸</m:t>
                    </m:r>
                  </m:oMath>
                </a14:m>
                <a:r>
                  <a:rPr lang="en-US" altLang="zh-CN" sz="2000" dirty="0">
                    <a:latin typeface="Arial" panose="020B0604020202020204" pitchFamily="34" charset="0"/>
                    <a:cs typeface="Arial" panose="020B0604020202020204" pitchFamily="34" charset="0"/>
                  </a:rPr>
                  <a:t>, and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𝐸</m:t>
                    </m:r>
                  </m:oMath>
                </a14:m>
                <a:r>
                  <a:rPr lang="en-US" altLang="zh-CN" sz="2000" dirty="0">
                    <a:latin typeface="Arial" panose="020B0604020202020204" pitchFamily="34" charset="0"/>
                    <a:cs typeface="Arial" panose="020B0604020202020204" pitchFamily="34" charset="0"/>
                  </a:rPr>
                  <a:t> is the noise.</a:t>
                </a:r>
              </a:p>
              <a:p>
                <a:pPr>
                  <a:lnSpc>
                    <a:spcPct val="150000"/>
                  </a:lnSpc>
                </a:pPr>
                <a:endParaRPr lang="en-US" altLang="zh-CN" sz="2000" dirty="0">
                  <a:latin typeface="Arial" panose="020B0604020202020204" pitchFamily="34" charset="0"/>
                  <a:cs typeface="Arial" panose="020B0604020202020204" pitchFamily="34" charset="0"/>
                </a:endParaRPr>
              </a:p>
              <a:p>
                <a:pPr>
                  <a:lnSpc>
                    <a:spcPct val="150000"/>
                  </a:lnSpc>
                </a:pPr>
                <a:endParaRPr lang="en-US" altLang="zh-CN" sz="2000" dirty="0">
                  <a:latin typeface="Arial" panose="020B0604020202020204" pitchFamily="34" charset="0"/>
                  <a:cs typeface="Arial" panose="020B0604020202020204" pitchFamily="34" charset="0"/>
                </a:endParaRPr>
              </a:p>
              <a:p>
                <a:pPr>
                  <a:lnSpc>
                    <a:spcPct val="150000"/>
                  </a:lnSpc>
                </a:pPr>
                <a:endParaRPr lang="en-US" altLang="zh-CN" sz="2000" dirty="0">
                  <a:latin typeface="Arial" panose="020B0604020202020204" pitchFamily="34" charset="0"/>
                  <a:cs typeface="Arial" panose="020B0604020202020204" pitchFamily="34" charset="0"/>
                </a:endParaRPr>
              </a:p>
            </p:txBody>
          </p:sp>
        </mc:Choice>
        <mc:Fallback xmlns="">
          <p:sp>
            <p:nvSpPr>
              <p:cNvPr id="8" name="内容占位符 2">
                <a:extLst>
                  <a:ext uri="{FF2B5EF4-FFF2-40B4-BE49-F238E27FC236}">
                    <a16:creationId xmlns:a16="http://schemas.microsoft.com/office/drawing/2014/main" id="{62BB2DDE-FA80-4CB0-8129-804C7171C4FD}"/>
                  </a:ext>
                </a:extLst>
              </p:cNvPr>
              <p:cNvSpPr>
                <a:spLocks noGrp="1" noRot="1" noChangeAspect="1" noMove="1" noResize="1" noEditPoints="1" noAdjustHandles="1" noChangeArrowheads="1" noChangeShapeType="1" noTextEdit="1"/>
              </p:cNvSpPr>
              <p:nvPr>
                <p:ph idx="1"/>
              </p:nvPr>
            </p:nvSpPr>
            <p:spPr>
              <a:xfrm>
                <a:off x="345440" y="1325562"/>
                <a:ext cx="8707120" cy="5395914"/>
              </a:xfrm>
              <a:blipFill>
                <a:blip r:embed="rId2"/>
                <a:stretch>
                  <a:fillRect l="-630" r="-1471"/>
                </a:stretch>
              </a:blipFill>
            </p:spPr>
            <p:txBody>
              <a:bodyPr/>
              <a:lstStyle/>
              <a:p>
                <a:r>
                  <a:rPr lang="zh-CN" altLang="en-US">
                    <a:noFill/>
                  </a:rPr>
                  <a:t> </a:t>
                </a:r>
              </a:p>
            </p:txBody>
          </p:sp>
        </mc:Fallback>
      </mc:AlternateContent>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200318285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pt-BR" altLang="zh-CN" sz="4400" dirty="0">
                <a:latin typeface="Arial" panose="020B0604020202020204" pitchFamily="34" charset="0"/>
                <a:cs typeface="Arial" panose="020B0604020202020204" pitchFamily="34" charset="0"/>
              </a:rPr>
              <a:t>Matrix completion</a:t>
            </a:r>
            <a:endParaRPr lang="en-US" altLang="zh-CN" dirty="0">
              <a:latin typeface="Arial" panose="020B0604020202020204" pitchFamily="34" charset="0"/>
              <a:cs typeface="Arial" panose="020B0604020202020204" pitchFamily="34" charset="0"/>
            </a:endParaRP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172</a:t>
            </a:fld>
            <a:endParaRPr lang="zh-CN" altLang="en-US"/>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345440" y="1325562"/>
                <a:ext cx="8707120" cy="5395914"/>
              </a:xfrm>
            </p:spPr>
            <p:txBody>
              <a:bodyPr>
                <a:normAutofit lnSpcReduction="10000"/>
              </a:bodyPr>
              <a:lstStyle/>
              <a:p>
                <a:pPr>
                  <a:lnSpc>
                    <a:spcPct val="150000"/>
                  </a:lnSpc>
                </a:pPr>
                <a:r>
                  <a:rPr lang="en-US" altLang="zh-CN" sz="2000" dirty="0">
                    <a:latin typeface="Arial" panose="020B0604020202020204" pitchFamily="34" charset="0"/>
                    <a:cs typeface="Arial" panose="020B0604020202020204" pitchFamily="34" charset="0"/>
                  </a:rPr>
                  <a:t>Suppose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𝑍</m:t>
                    </m:r>
                  </m:oMath>
                </a14:m>
                <a:r>
                  <a:rPr lang="en-US" altLang="zh-CN" sz="2000" dirty="0">
                    <a:latin typeface="Arial" panose="020B0604020202020204" pitchFamily="34" charset="0"/>
                    <a:cs typeface="Arial" panose="020B0604020202020204" pitchFamily="34" charset="0"/>
                  </a:rPr>
                  <a:t> is not fully observed and </a:t>
                </a:r>
                <a14:m>
                  <m:oMath xmlns:m="http://schemas.openxmlformats.org/officeDocument/2006/math">
                    <m:r>
                      <m:rPr>
                        <m:sty m:val="p"/>
                      </m:rPr>
                      <a:rPr lang="el-GR" altLang="zh-CN" sz="2000" i="1" smtClean="0">
                        <a:latin typeface="Cambria Math" panose="02040503050406030204" pitchFamily="18" charset="0"/>
                        <a:ea typeface="Cambria Math" panose="02040503050406030204" pitchFamily="18" charset="0"/>
                        <a:cs typeface="Arial" panose="020B0604020202020204" pitchFamily="34" charset="0"/>
                      </a:rPr>
                      <m:t>Ω</m:t>
                    </m:r>
                  </m:oMath>
                </a14:m>
                <a:r>
                  <a:rPr lang="en-US" altLang="zh-CN" sz="2000" dirty="0">
                    <a:latin typeface="Arial" panose="020B0604020202020204" pitchFamily="34" charset="0"/>
                    <a:cs typeface="Arial" panose="020B0604020202020204" pitchFamily="34" charset="0"/>
                  </a:rPr>
                  <a:t> is an </a:t>
                </a:r>
                <a14:m>
                  <m:oMath xmlns:m="http://schemas.openxmlformats.org/officeDocument/2006/math">
                    <m:r>
                      <a:rPr lang="en-US" altLang="zh-CN" sz="2000" i="1" dirty="0">
                        <a:latin typeface="Cambria Math" panose="02040503050406030204" pitchFamily="18" charset="0"/>
                        <a:cs typeface="Arial" panose="020B0604020202020204" pitchFamily="34" charset="0"/>
                      </a:rPr>
                      <m:t>𝑁</m:t>
                    </m:r>
                    <m:r>
                      <a:rPr lang="en-US" altLang="zh-CN" sz="2000" i="1" dirty="0">
                        <a:latin typeface="Cambria Math" panose="02040503050406030204" pitchFamily="18" charset="0"/>
                        <a:ea typeface="Cambria Math" panose="02040503050406030204" pitchFamily="18" charset="0"/>
                        <a:cs typeface="Arial" panose="020B0604020202020204" pitchFamily="34" charset="0"/>
                      </a:rPr>
                      <m:t>×</m:t>
                    </m:r>
                    <m:r>
                      <a:rPr lang="en-US" altLang="zh-CN" sz="2000" i="1" dirty="0">
                        <a:latin typeface="Cambria Math" panose="02040503050406030204" pitchFamily="18" charset="0"/>
                        <a:cs typeface="Arial" panose="020B0604020202020204" pitchFamily="34" charset="0"/>
                      </a:rPr>
                      <m:t>𝑇</m:t>
                    </m:r>
                  </m:oMath>
                </a14:m>
                <a:r>
                  <a:rPr lang="en-US" altLang="zh-CN" sz="2000" dirty="0">
                    <a:latin typeface="Arial" panose="020B0604020202020204" pitchFamily="34" charset="0"/>
                    <a:cs typeface="Arial" panose="020B0604020202020204" pitchFamily="34" charset="0"/>
                  </a:rPr>
                  <a:t> matrix whose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m:t>
                    </m:r>
                    <m:r>
                      <a:rPr lang="en-US" altLang="zh-CN" sz="2000" i="1" dirty="0" err="1" smtClean="0">
                        <a:latin typeface="Cambria Math" panose="02040503050406030204" pitchFamily="18" charset="0"/>
                        <a:cs typeface="Arial" panose="020B0604020202020204" pitchFamily="34" charset="0"/>
                      </a:rPr>
                      <m:t>𝑖</m:t>
                    </m:r>
                    <m:r>
                      <a:rPr lang="en-US" altLang="zh-CN" sz="2000" b="0" i="1" dirty="0" smtClean="0">
                        <a:latin typeface="Cambria Math" panose="02040503050406030204" pitchFamily="18" charset="0"/>
                        <a:cs typeface="Arial" panose="020B0604020202020204" pitchFamily="34" charset="0"/>
                      </a:rPr>
                      <m:t>,</m:t>
                    </m:r>
                    <m:r>
                      <a:rPr lang="en-US" altLang="zh-CN" sz="2000" i="1" dirty="0" smtClean="0">
                        <a:latin typeface="Cambria Math" panose="02040503050406030204" pitchFamily="18" charset="0"/>
                        <a:cs typeface="Arial" panose="020B0604020202020204" pitchFamily="34" charset="0"/>
                      </a:rPr>
                      <m:t> </m:t>
                    </m:r>
                    <m:r>
                      <a:rPr lang="en-US" altLang="zh-CN" sz="2000" i="1" dirty="0" smtClean="0">
                        <a:latin typeface="Cambria Math" panose="02040503050406030204" pitchFamily="18" charset="0"/>
                        <a:cs typeface="Arial" panose="020B0604020202020204" pitchFamily="34" charset="0"/>
                      </a:rPr>
                      <m:t>𝑡</m:t>
                    </m:r>
                    <m:r>
                      <a:rPr lang="en-US" altLang="zh-CN" sz="2000" i="1" dirty="0" smtClean="0">
                        <a:latin typeface="Cambria Math" panose="02040503050406030204" pitchFamily="18" charset="0"/>
                        <a:cs typeface="Arial" panose="020B0604020202020204" pitchFamily="34" charset="0"/>
                      </a:rPr>
                      <m:t>)</m:t>
                    </m:r>
                  </m:oMath>
                </a14:m>
                <a:r>
                  <a:rPr lang="en-US" altLang="zh-CN" sz="2000" dirty="0">
                    <a:latin typeface="Arial" panose="020B0604020202020204" pitchFamily="34" charset="0"/>
                    <a:cs typeface="Arial" panose="020B0604020202020204" pitchFamily="34" charset="0"/>
                  </a:rPr>
                  <a:t>-</a:t>
                </a:r>
                <a:r>
                  <a:rPr lang="en-US" altLang="zh-CN" sz="2000" dirty="0" err="1">
                    <a:latin typeface="Arial" panose="020B0604020202020204" pitchFamily="34" charset="0"/>
                    <a:cs typeface="Arial" panose="020B0604020202020204" pitchFamily="34" charset="0"/>
                  </a:rPr>
                  <a:t>th</a:t>
                </a:r>
                <a:r>
                  <a:rPr lang="en-US" altLang="zh-CN" sz="2000" dirty="0">
                    <a:latin typeface="Arial" panose="020B0604020202020204" pitchFamily="34" charset="0"/>
                    <a:cs typeface="Arial" panose="020B0604020202020204" pitchFamily="34" charset="0"/>
                  </a:rPr>
                  <a:t> element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zh-CN" altLang="en-US" sz="2000" i="1" dirty="0" smtClean="0">
                            <a:latin typeface="Cambria Math" panose="02040503050406030204" pitchFamily="18" charset="0"/>
                            <a:cs typeface="Arial" panose="020B0604020202020204" pitchFamily="34" charset="0"/>
                          </a:rPr>
                          <m:t>𝜔</m:t>
                        </m:r>
                      </m:e>
                      <m:sub>
                        <m:r>
                          <a:rPr lang="en-US" altLang="zh-CN" sz="2000" b="0" i="1" dirty="0" smtClean="0">
                            <a:latin typeface="Cambria Math" panose="02040503050406030204" pitchFamily="18" charset="0"/>
                            <a:cs typeface="Arial" panose="020B0604020202020204" pitchFamily="34" charset="0"/>
                          </a:rPr>
                          <m:t>𝑖</m:t>
                        </m:r>
                        <m:r>
                          <a:rPr lang="en-US" altLang="zh-CN" sz="2000" i="1" dirty="0" smtClean="0">
                            <a:latin typeface="Cambria Math" panose="02040503050406030204" pitchFamily="18" charset="0"/>
                            <a:cs typeface="Arial" panose="020B0604020202020204" pitchFamily="34" charset="0"/>
                          </a:rPr>
                          <m:t>𝑡</m:t>
                        </m:r>
                      </m:sub>
                    </m:sSub>
                    <m:r>
                      <a:rPr lang="en-US" altLang="zh-CN" sz="2000" i="1" dirty="0" smtClean="0">
                        <a:latin typeface="Cambria Math" panose="02040503050406030204" pitchFamily="18" charset="0"/>
                        <a:cs typeface="Arial" panose="020B0604020202020204" pitchFamily="34" charset="0"/>
                      </a:rPr>
                      <m:t>=1</m:t>
                    </m:r>
                    <m:d>
                      <m:dPr>
                        <m:begChr m:val="{"/>
                        <m:endChr m:val="}"/>
                        <m:ctrlPr>
                          <a:rPr lang="en-US" altLang="zh-CN" sz="2000" i="1" dirty="0" smtClean="0">
                            <a:latin typeface="Cambria Math" panose="02040503050406030204" pitchFamily="18" charset="0"/>
                            <a:cs typeface="Arial" panose="020B0604020202020204" pitchFamily="34" charset="0"/>
                          </a:rPr>
                        </m:ctrlPr>
                      </m:dPr>
                      <m:e>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a:latin typeface="Cambria Math" panose="02040503050406030204" pitchFamily="18" charset="0"/>
                                <a:cs typeface="Arial" panose="020B0604020202020204" pitchFamily="34" charset="0"/>
                              </a:rPr>
                              <m:t>𝑧</m:t>
                            </m:r>
                          </m:e>
                          <m:sub>
                            <m:r>
                              <a:rPr lang="en-US" altLang="zh-CN" sz="2000" i="1" dirty="0">
                                <a:latin typeface="Cambria Math" panose="02040503050406030204" pitchFamily="18" charset="0"/>
                                <a:cs typeface="Arial" panose="020B0604020202020204" pitchFamily="34" charset="0"/>
                              </a:rPr>
                              <m:t>𝑖𝑡</m:t>
                            </m:r>
                          </m:sub>
                        </m:sSub>
                        <m:r>
                          <m:rPr>
                            <m:nor/>
                          </m:rPr>
                          <a:rPr lang="en-US" altLang="zh-CN" sz="2000" b="0" i="0" dirty="0" smtClean="0">
                            <a:latin typeface="Cambria Math" panose="02040503050406030204" pitchFamily="18" charset="0"/>
                            <a:cs typeface="Arial" panose="020B0604020202020204" pitchFamily="34" charset="0"/>
                          </a:rPr>
                          <m:t> </m:t>
                        </m:r>
                        <m:r>
                          <m:rPr>
                            <m:nor/>
                          </m:rPr>
                          <a:rPr lang="en-US" altLang="zh-CN" sz="2000" dirty="0">
                            <a:latin typeface="Arial" panose="020B0604020202020204" pitchFamily="34" charset="0"/>
                            <a:cs typeface="Arial" panose="020B0604020202020204" pitchFamily="34" charset="0"/>
                          </a:rPr>
                          <m:t>is</m:t>
                        </m:r>
                        <m:r>
                          <m:rPr>
                            <m:nor/>
                          </m:rPr>
                          <a:rPr lang="en-US" altLang="zh-CN" sz="2000" dirty="0">
                            <a:latin typeface="Arial" panose="020B0604020202020204" pitchFamily="34" charset="0"/>
                            <a:cs typeface="Arial" panose="020B0604020202020204" pitchFamily="34" charset="0"/>
                          </a:rPr>
                          <m:t> </m:t>
                        </m:r>
                        <m:r>
                          <m:rPr>
                            <m:nor/>
                          </m:rPr>
                          <a:rPr lang="en-US" altLang="zh-CN" sz="2000" dirty="0">
                            <a:latin typeface="Arial" panose="020B0604020202020204" pitchFamily="34" charset="0"/>
                            <a:cs typeface="Arial" panose="020B0604020202020204" pitchFamily="34" charset="0"/>
                          </a:rPr>
                          <m:t>observed</m:t>
                        </m:r>
                      </m:e>
                    </m:d>
                  </m:oMath>
                </a14:m>
                <a:r>
                  <a:rPr lang="en-US" altLang="zh-CN" sz="2000" dirty="0">
                    <a:latin typeface="Arial" panose="020B0604020202020204" pitchFamily="34" charset="0"/>
                    <a:cs typeface="Arial" panose="020B0604020202020204" pitchFamily="34" charset="0"/>
                  </a:rPr>
                  <a:t>.</a:t>
                </a:r>
              </a:p>
              <a:p>
                <a:pPr>
                  <a:lnSpc>
                    <a:spcPct val="150000"/>
                  </a:lnSpc>
                </a:pPr>
                <a:r>
                  <a:rPr lang="en-US" altLang="zh-CN" sz="2000" dirty="0">
                    <a:latin typeface="Arial" panose="020B0604020202020204" pitchFamily="34" charset="0"/>
                    <a:cs typeface="Arial" panose="020B0604020202020204" pitchFamily="34" charset="0"/>
                  </a:rPr>
                  <a:t>Using this notation, econometricians can only observe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𝑍</m:t>
                    </m:r>
                    <m:r>
                      <a:rPr lang="en-US" altLang="zh-CN" sz="2000" b="0" i="1" dirty="0" smtClean="0">
                        <a:latin typeface="Cambria Math" panose="02040503050406030204" pitchFamily="18" charset="0"/>
                        <a:cs typeface="Arial" panose="020B0604020202020204" pitchFamily="34" charset="0"/>
                      </a:rPr>
                      <m:t> </m:t>
                    </m:r>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m:t>
                    </m:r>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l-GR" altLang="zh-CN" sz="2000" i="1" dirty="0" smtClean="0">
                        <a:latin typeface="Cambria Math" panose="02040503050406030204" pitchFamily="18" charset="0"/>
                        <a:ea typeface="Cambria Math" panose="02040503050406030204" pitchFamily="18" charset="0"/>
                        <a:cs typeface="Arial" panose="020B0604020202020204" pitchFamily="34" charset="0"/>
                      </a:rPr>
                      <m:t>Ω</m:t>
                    </m:r>
                    <m:r>
                      <a:rPr lang="en-US" altLang="zh-CN" sz="2000" i="1" dirty="0" smtClean="0">
                        <a:latin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cs typeface="Arial" panose="020B0604020202020204" pitchFamily="34" charset="0"/>
                  </a:rPr>
                  <a:t>and </a:t>
                </a:r>
                <a14:m>
                  <m:oMath xmlns:m="http://schemas.openxmlformats.org/officeDocument/2006/math">
                    <m:r>
                      <m:rPr>
                        <m:sty m:val="p"/>
                      </m:rPr>
                      <a:rPr lang="el-GR" altLang="zh-CN" sz="2000" i="1" dirty="0">
                        <a:latin typeface="Cambria Math" panose="02040503050406030204" pitchFamily="18" charset="0"/>
                        <a:ea typeface="Cambria Math" panose="02040503050406030204" pitchFamily="18" charset="0"/>
                        <a:cs typeface="Arial" panose="020B0604020202020204" pitchFamily="34" charset="0"/>
                      </a:rPr>
                      <m:t>Ω</m:t>
                    </m:r>
                  </m:oMath>
                </a14:m>
                <a:r>
                  <a:rPr lang="en-US" altLang="zh-CN" sz="2000" dirty="0">
                    <a:latin typeface="Arial" panose="020B0604020202020204" pitchFamily="34" charset="0"/>
                    <a:cs typeface="Arial" panose="020B0604020202020204" pitchFamily="34" charset="0"/>
                  </a:rPr>
                  <a:t>, where </a:t>
                </a:r>
                <a14:m>
                  <m:oMath xmlns:m="http://schemas.openxmlformats.org/officeDocument/2006/math">
                    <m:r>
                      <a:rPr lang="en-US" altLang="zh-CN" sz="2000" i="1" smtClean="0">
                        <a:latin typeface="Cambria Math" panose="02040503050406030204" pitchFamily="18" charset="0"/>
                        <a:ea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cs typeface="Arial" panose="020B0604020202020204" pitchFamily="34" charset="0"/>
                  </a:rPr>
                  <a:t>represents the element-wise matrix product.</a:t>
                </a:r>
              </a:p>
              <a:p>
                <a:pPr>
                  <a:lnSpc>
                    <a:spcPct val="150000"/>
                  </a:lnSpc>
                </a:pPr>
                <a:r>
                  <a:rPr lang="en-US" altLang="zh-CN" sz="2000" dirty="0">
                    <a:latin typeface="Arial" panose="020B0604020202020204" pitchFamily="34" charset="0"/>
                    <a:cs typeface="Arial" panose="020B0604020202020204" pitchFamily="34" charset="0"/>
                  </a:rPr>
                  <a:t>We employ the following nuclear-norm penalized regression approach to recover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𝑋</m:t>
                    </m:r>
                  </m:oMath>
                </a14:m>
                <a:r>
                  <a:rPr lang="en-US" altLang="zh-CN" sz="2000" dirty="0">
                    <a:latin typeface="Arial" panose="020B0604020202020204" pitchFamily="34" charset="0"/>
                    <a:cs typeface="Arial" panose="020B0604020202020204" pitchFamily="34" charset="0"/>
                  </a:rPr>
                  <a:t>:</a:t>
                </a:r>
              </a:p>
              <a:p>
                <a:pPr marL="0" indent="0">
                  <a:lnSpc>
                    <a:spcPct val="100000"/>
                  </a:lnSpc>
                  <a:spcBef>
                    <a:spcPts val="0"/>
                  </a:spcBef>
                  <a:buNone/>
                </a:pPr>
                <a14:m>
                  <m:oMathPara xmlns:m="http://schemas.openxmlformats.org/officeDocument/2006/math">
                    <m:oMathParaPr>
                      <m:jc m:val="centerGroup"/>
                    </m:oMathParaPr>
                    <m:oMath xmlns:m="http://schemas.openxmlformats.org/officeDocument/2006/math">
                      <m:eqArr>
                        <m:eqArr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eqArrPr>
                        <m:e>
                          <m:acc>
                            <m:accPr>
                              <m:chr m:val="̂"/>
                              <m:ctrlPr>
                                <a:rPr lang="en-US" altLang="zh-CN" sz="2000" i="1" smtClean="0">
                                  <a:latin typeface="Cambria Math" panose="02040503050406030204" pitchFamily="18" charset="0"/>
                                  <a:cs typeface="Arial" panose="020B0604020202020204" pitchFamily="34" charset="0"/>
                                </a:rPr>
                              </m:ctrlPr>
                            </m:accPr>
                            <m:e>
                              <m:r>
                                <a:rPr lang="en-US" altLang="zh-CN" sz="2000" b="0" i="1" smtClean="0">
                                  <a:latin typeface="Cambria Math" panose="02040503050406030204" pitchFamily="18" charset="0"/>
                                  <a:cs typeface="Arial" panose="020B0604020202020204" pitchFamily="34" charset="0"/>
                                </a:rPr>
                                <m:t>𝑋</m:t>
                              </m:r>
                            </m:e>
                          </m:acc>
                          <m:r>
                            <a:rPr lang="en-US" altLang="zh-CN" sz="2000" b="0" i="1" smtClean="0">
                              <a:latin typeface="Cambria Math" panose="02040503050406030204" pitchFamily="18" charset="0"/>
                              <a:cs typeface="Arial" panose="020B0604020202020204" pitchFamily="34" charset="0"/>
                            </a:rPr>
                            <m:t>=</m:t>
                          </m:r>
                          <m:func>
                            <m:funcPr>
                              <m:ctrlPr>
                                <a:rPr lang="en-US" altLang="zh-CN" sz="2000" b="0" i="1" smtClean="0">
                                  <a:latin typeface="Cambria Math" panose="02040503050406030204" pitchFamily="18" charset="0"/>
                                  <a:cs typeface="Arial" panose="020B0604020202020204" pitchFamily="34" charset="0"/>
                                </a:rPr>
                              </m:ctrlPr>
                            </m:funcPr>
                            <m:fName>
                              <m:r>
                                <a:rPr lang="en-US" altLang="zh-CN" sz="2000" b="0" i="1" smtClean="0">
                                  <a:latin typeface="Cambria Math" panose="02040503050406030204" pitchFamily="18" charset="0"/>
                                  <a:cs typeface="Arial" panose="020B0604020202020204" pitchFamily="34" charset="0"/>
                                </a:rPr>
                                <m:t>𝑎𝑟𝑔</m:t>
                              </m:r>
                              <m:r>
                                <a:rPr lang="en-US" altLang="zh-CN" sz="2000" b="0" i="1" smtClean="0">
                                  <a:latin typeface="Cambria Math" panose="02040503050406030204" pitchFamily="18" charset="0"/>
                                  <a:cs typeface="Arial" panose="020B0604020202020204" pitchFamily="34" charset="0"/>
                                </a:rPr>
                                <m:t> </m:t>
                              </m:r>
                              <m:limLow>
                                <m:limLowPr>
                                  <m:ctrlPr>
                                    <a:rPr lang="en-US" altLang="zh-CN" sz="2000" b="0" i="1" smtClean="0">
                                      <a:latin typeface="Cambria Math" panose="02040503050406030204" pitchFamily="18" charset="0"/>
                                      <a:cs typeface="Arial" panose="020B0604020202020204" pitchFamily="34" charset="0"/>
                                    </a:rPr>
                                  </m:ctrlPr>
                                </m:limLowPr>
                                <m:e>
                                  <m:r>
                                    <m:rPr>
                                      <m:sty m:val="p"/>
                                    </m:rPr>
                                    <a:rPr lang="en-US" altLang="zh-CN" sz="2000" b="0" i="0" smtClean="0">
                                      <a:latin typeface="Cambria Math" panose="02040503050406030204" pitchFamily="18" charset="0"/>
                                      <a:cs typeface="Arial" panose="020B0604020202020204" pitchFamily="34" charset="0"/>
                                    </a:rPr>
                                    <m:t>min</m:t>
                                  </m:r>
                                </m:e>
                                <m:lim>
                                  <m:r>
                                    <a:rPr lang="en-US" altLang="zh-CN" sz="2000" b="0" i="1" smtClean="0">
                                      <a:latin typeface="Cambria Math" panose="02040503050406030204" pitchFamily="18" charset="0"/>
                                      <a:cs typeface="Arial" panose="020B0604020202020204" pitchFamily="34" charset="0"/>
                                    </a:rPr>
                                    <m:t>𝑋</m:t>
                                  </m:r>
                                </m:lim>
                              </m:limLow>
                            </m:fName>
                            <m:e>
                              <m:sSup>
                                <m:sSup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pPr>
                                <m:e>
                                  <m:d>
                                    <m:dPr>
                                      <m:begChr m:val="|"/>
                                      <m:endChr m:val="|"/>
                                      <m:ctrlPr>
                                        <a:rPr lang="en-US" altLang="zh-CN" sz="2000" b="0" i="1" smtClean="0">
                                          <a:latin typeface="Cambria Math" panose="02040503050406030204" pitchFamily="18" charset="0"/>
                                          <a:cs typeface="Arial" panose="020B0604020202020204" pitchFamily="34" charset="0"/>
                                        </a:rPr>
                                      </m:ctrlPr>
                                    </m:dPr>
                                    <m:e>
                                      <m:d>
                                        <m:dPr>
                                          <m:begChr m:val="|"/>
                                          <m:endChr m:val="|"/>
                                          <m:ctrlPr>
                                            <a:rPr lang="en-US" altLang="zh-CN" sz="2000" b="0" i="1" smtClean="0">
                                              <a:latin typeface="Cambria Math" panose="02040503050406030204" pitchFamily="18" charset="0"/>
                                              <a:cs typeface="Arial" panose="020B0604020202020204" pitchFamily="34" charset="0"/>
                                            </a:rPr>
                                          </m:ctrlPr>
                                        </m:dPr>
                                        <m:e>
                                          <m:d>
                                            <m:dPr>
                                              <m:ctrlPr>
                                                <a:rPr lang="en-US" altLang="zh-CN" sz="2000" b="0" i="1" smtClean="0">
                                                  <a:latin typeface="Cambria Math" panose="02040503050406030204" pitchFamily="18" charset="0"/>
                                                  <a:cs typeface="Arial" panose="020B0604020202020204" pitchFamily="34" charset="0"/>
                                                </a:rPr>
                                              </m:ctrlPr>
                                            </m:dPr>
                                            <m:e>
                                              <m:r>
                                                <a:rPr lang="en-US" altLang="zh-CN" sz="2000" b="0" i="1" smtClean="0">
                                                  <a:latin typeface="Cambria Math" panose="02040503050406030204" pitchFamily="18" charset="0"/>
                                                  <a:cs typeface="Arial" panose="020B0604020202020204" pitchFamily="34" charset="0"/>
                                                </a:rPr>
                                                <m:t>𝑍</m:t>
                                              </m:r>
                                              <m:r>
                                                <a:rPr lang="en-US" altLang="zh-CN" sz="2000" b="0" i="1" smtClean="0">
                                                  <a:latin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cs typeface="Arial" panose="020B0604020202020204" pitchFamily="34" charset="0"/>
                                                </a:rPr>
                                                <m:t>𝑋</m:t>
                                              </m:r>
                                            </m:e>
                                          </m:d>
                                          <m:r>
                                            <a:rPr lang="en-US" altLang="zh-CN" sz="2000" b="0" i="1" smtClean="0">
                                              <a:latin typeface="Cambria Math" panose="02040503050406030204" pitchFamily="18" charset="0"/>
                                              <a:cs typeface="Arial" panose="020B0604020202020204" pitchFamily="34" charset="0"/>
                                            </a:rPr>
                                            <m:t> </m:t>
                                          </m:r>
                                          <m:r>
                                            <a:rPr lang="en-US" altLang="zh-CN" sz="2000" i="1">
                                              <a:latin typeface="Cambria Math" panose="02040503050406030204" pitchFamily="18" charset="0"/>
                                              <a:ea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l-GR" altLang="zh-CN" sz="2000" i="1" smtClean="0">
                                              <a:latin typeface="Cambria Math" panose="02040503050406030204" pitchFamily="18" charset="0"/>
                                              <a:ea typeface="Cambria Math" panose="02040503050406030204" pitchFamily="18" charset="0"/>
                                              <a:cs typeface="Arial" panose="020B0604020202020204" pitchFamily="34" charset="0"/>
                                            </a:rPr>
                                            <m:t>Ω</m:t>
                                          </m:r>
                                        </m:e>
                                      </m:d>
                                    </m:e>
                                  </m:d>
                                </m:e>
                                <m:sup>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zh-CN" altLang="en-US" sz="2000" b="0" i="1" smtClean="0">
                                      <a:latin typeface="Cambria Math" panose="02040503050406030204" pitchFamily="18" charset="0"/>
                                      <a:ea typeface="Cambria Math" panose="02040503050406030204" pitchFamily="18" charset="0"/>
                                      <a:cs typeface="Arial" panose="020B0604020202020204" pitchFamily="34" charset="0"/>
                                    </a:rPr>
                                    <m:t>𝜆</m:t>
                                  </m:r>
                                </m:e>
                                <m: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𝑁𝑇</m:t>
                                  </m:r>
                                </m:sub>
                              </m:sSub>
                              <m:sSub>
                                <m:sSub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Pr>
                                <m:e>
                                  <m:d>
                                    <m:dPr>
                                      <m:begChr m:val="|"/>
                                      <m:endChr m:val="|"/>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𝑋</m:t>
                                          </m:r>
                                        </m:e>
                                      </m:d>
                                    </m:e>
                                  </m:d>
                                </m:e>
                                <m: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𝑛</m:t>
                                  </m:r>
                                </m:sub>
                              </m:sSub>
                            </m:e>
                          </m:func>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16</m:t>
                              </m:r>
                            </m:e>
                          </m:d>
                        </m:e>
                      </m:eqArr>
                    </m:oMath>
                  </m:oMathPara>
                </a14:m>
                <a:endParaRPr lang="en-US" altLang="zh-CN" sz="2000" b="0" dirty="0">
                  <a:latin typeface="Arial" panose="020B0604020202020204" pitchFamily="34" charset="0"/>
                  <a:cs typeface="Arial" panose="020B0604020202020204" pitchFamily="34" charset="0"/>
                </a:endParaRPr>
              </a:p>
              <a:p>
                <a:pPr>
                  <a:lnSpc>
                    <a:spcPct val="150000"/>
                  </a:lnSpc>
                </a:pPr>
                <a14:m>
                  <m:oMath xmlns:m="http://schemas.openxmlformats.org/officeDocument/2006/math">
                    <m:sSub>
                      <m:sSub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Pr>
                      <m:e>
                        <m:d>
                          <m:dPr>
                            <m:begChr m:val="|"/>
                            <m:endChr m:val="|"/>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𝑋</m:t>
                                </m:r>
                              </m:e>
                            </m:d>
                          </m:e>
                        </m:d>
                      </m:e>
                      <m: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𝑛</m:t>
                        </m:r>
                      </m:sub>
                    </m:sSub>
                  </m:oMath>
                </a14:m>
                <a:r>
                  <a:rPr lang="en-US" altLang="zh-CN" sz="2000" dirty="0">
                    <a:latin typeface="Arial" panose="020B0604020202020204" pitchFamily="34" charset="0"/>
                    <a:cs typeface="Arial" panose="020B0604020202020204" pitchFamily="34" charset="0"/>
                  </a:rPr>
                  <a:t> denotes the matrix nuclear norm and </a:t>
                </a:r>
                <a14:m>
                  <m:oMath xmlns:m="http://schemas.openxmlformats.org/officeDocument/2006/math">
                    <m:sSub>
                      <m:sSubPr>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sSubPr>
                      <m:e>
                        <m:r>
                          <a:rPr lang="zh-CN" altLang="en-US" sz="2000" i="1">
                            <a:latin typeface="Cambria Math" panose="02040503050406030204" pitchFamily="18" charset="0"/>
                            <a:ea typeface="Cambria Math" panose="02040503050406030204" pitchFamily="18" charset="0"/>
                            <a:cs typeface="Arial" panose="020B0604020202020204" pitchFamily="34" charset="0"/>
                          </a:rPr>
                          <m:t>𝜆</m:t>
                        </m:r>
                      </m:e>
                      <m:sub>
                        <m:r>
                          <a:rPr lang="en-US" altLang="zh-CN" sz="2000" i="1">
                            <a:latin typeface="Cambria Math" panose="02040503050406030204" pitchFamily="18" charset="0"/>
                            <a:ea typeface="Cambria Math" panose="02040503050406030204" pitchFamily="18" charset="0"/>
                            <a:cs typeface="Arial" panose="020B0604020202020204" pitchFamily="34" charset="0"/>
                          </a:rPr>
                          <m:t>𝑁𝑇</m:t>
                        </m:r>
                      </m:sub>
                    </m:sSub>
                    <m:r>
                      <a:rPr lang="en-US" altLang="zh-CN" sz="2000" i="1" dirty="0" smtClean="0">
                        <a:latin typeface="Cambria Math" panose="02040503050406030204" pitchFamily="18" charset="0"/>
                        <a:cs typeface="Arial" panose="020B0604020202020204" pitchFamily="34" charset="0"/>
                      </a:rPr>
                      <m:t>&gt; 0</m:t>
                    </m:r>
                  </m:oMath>
                </a14:m>
                <a:r>
                  <a:rPr lang="en-US" altLang="zh-CN" sz="2000" dirty="0">
                    <a:latin typeface="Arial" panose="020B0604020202020204" pitchFamily="34" charset="0"/>
                    <a:cs typeface="Arial" panose="020B0604020202020204" pitchFamily="34" charset="0"/>
                  </a:rPr>
                  <a:t> is a tuning parameter. By penalizing the singular values of X, the algorithm achieves a low-rank matrix as the output. The latent factors and betas can then be estimated via the associated singular vectors of </a:t>
                </a:r>
                <a14:m>
                  <m:oMath xmlns:m="http://schemas.openxmlformats.org/officeDocument/2006/math">
                    <m:acc>
                      <m:accPr>
                        <m:chr m:val="̂"/>
                        <m:ctrlPr>
                          <a:rPr lang="en-US" altLang="zh-CN" sz="2000" i="1" smtClean="0">
                            <a:latin typeface="Cambria Math" panose="02040503050406030204" pitchFamily="18" charset="0"/>
                            <a:cs typeface="Arial" panose="020B0604020202020204" pitchFamily="34" charset="0"/>
                          </a:rPr>
                        </m:ctrlPr>
                      </m:accPr>
                      <m:e>
                        <m:r>
                          <a:rPr lang="en-US" altLang="zh-CN" sz="2000" b="0" i="1" smtClean="0">
                            <a:latin typeface="Cambria Math" panose="02040503050406030204" pitchFamily="18" charset="0"/>
                            <a:cs typeface="Arial" panose="020B0604020202020204" pitchFamily="34" charset="0"/>
                          </a:rPr>
                          <m:t>𝑋</m:t>
                        </m:r>
                      </m:e>
                    </m:acc>
                  </m:oMath>
                </a14:m>
                <a:endParaRPr lang="zh-CN" altLang="en-US" sz="2000" dirty="0">
                  <a:latin typeface="Arial" panose="020B0604020202020204" pitchFamily="34" charset="0"/>
                  <a:cs typeface="Arial" panose="020B0604020202020204" pitchFamily="34" charset="0"/>
                </a:endParaRPr>
              </a:p>
            </p:txBody>
          </p:sp>
        </mc:Choice>
        <mc:Fallback xmlns="">
          <p:sp>
            <p:nvSpPr>
              <p:cNvPr id="8" name="内容占位符 2">
                <a:extLst>
                  <a:ext uri="{FF2B5EF4-FFF2-40B4-BE49-F238E27FC236}">
                    <a16:creationId xmlns:a16="http://schemas.microsoft.com/office/drawing/2014/main" id="{62BB2DDE-FA80-4CB0-8129-804C7171C4FD}"/>
                  </a:ext>
                </a:extLst>
              </p:cNvPr>
              <p:cNvSpPr>
                <a:spLocks noGrp="1" noRot="1" noChangeAspect="1" noMove="1" noResize="1" noEditPoints="1" noAdjustHandles="1" noChangeArrowheads="1" noChangeShapeType="1" noTextEdit="1"/>
              </p:cNvSpPr>
              <p:nvPr>
                <p:ph idx="1"/>
              </p:nvPr>
            </p:nvSpPr>
            <p:spPr>
              <a:xfrm>
                <a:off x="345440" y="1325562"/>
                <a:ext cx="8707120" cy="5395914"/>
              </a:xfrm>
              <a:blipFill>
                <a:blip r:embed="rId2"/>
                <a:stretch>
                  <a:fillRect l="-630" r="-2311"/>
                </a:stretch>
              </a:blipFill>
            </p:spPr>
            <p:txBody>
              <a:bodyPr/>
              <a:lstStyle/>
              <a:p>
                <a:r>
                  <a:rPr lang="zh-CN" altLang="en-US">
                    <a:noFill/>
                  </a:rPr>
                  <a:t> </a:t>
                </a:r>
              </a:p>
            </p:txBody>
          </p:sp>
        </mc:Fallback>
      </mc:AlternateContent>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174733979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pt-BR" altLang="zh-CN" sz="4400" dirty="0">
                <a:latin typeface="Arial" panose="020B0604020202020204" pitchFamily="34" charset="0"/>
                <a:cs typeface="Arial" panose="020B0604020202020204" pitchFamily="34" charset="0"/>
              </a:rPr>
              <a:t>Matrix completion</a:t>
            </a:r>
            <a:endParaRPr lang="en-US" altLang="zh-CN" dirty="0">
              <a:latin typeface="Arial" panose="020B0604020202020204" pitchFamily="34" charset="0"/>
              <a:cs typeface="Arial" panose="020B0604020202020204" pitchFamily="34" charset="0"/>
            </a:endParaRP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173</a:t>
            </a:fld>
            <a:endParaRPr lang="zh-CN" altLang="en-US"/>
          </a:p>
        </p:txBody>
      </p:sp>
      <mc:AlternateContent xmlns:mc="http://schemas.openxmlformats.org/markup-compatibility/2006">
        <mc:Choice xmlns:a14="http://schemas.microsoft.com/office/drawing/2010/main" Requires="a14">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345440" y="1325562"/>
                <a:ext cx="8707120" cy="5395914"/>
              </a:xfrm>
            </p:spPr>
            <p:txBody>
              <a:bodyPr>
                <a:normAutofit lnSpcReduction="10000"/>
              </a:bodyPr>
              <a:lstStyle/>
              <a:p>
                <a:pPr>
                  <a:lnSpc>
                    <a:spcPct val="150000"/>
                  </a:lnSpc>
                </a:pPr>
                <a:r>
                  <a:rPr lang="en-US" altLang="zh-CN" sz="2000" dirty="0">
                    <a:latin typeface="Arial" panose="020B0604020202020204" pitchFamily="34" charset="0"/>
                    <a:cs typeface="Arial" panose="020B0604020202020204" pitchFamily="34" charset="0"/>
                  </a:rPr>
                  <a:t>Let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𝑁</m:t>
                        </m:r>
                      </m:e>
                      <m:sub>
                        <m:r>
                          <a:rPr lang="en-US" altLang="zh-CN" sz="2000" i="1" dirty="0" smtClean="0">
                            <a:latin typeface="Cambria Math" panose="02040503050406030204" pitchFamily="18" charset="0"/>
                            <a:cs typeface="Arial" panose="020B0604020202020204" pitchFamily="34" charset="0"/>
                          </a:rPr>
                          <m:t>𝑡</m:t>
                        </m:r>
                      </m:sub>
                    </m:sSub>
                  </m:oMath>
                </a14:m>
                <a:r>
                  <a:rPr lang="en-US" altLang="zh-CN" sz="2000" dirty="0">
                    <a:latin typeface="Arial" panose="020B0604020202020204" pitchFamily="34" charset="0"/>
                    <a:cs typeface="Arial" panose="020B0604020202020204" pitchFamily="34" charset="0"/>
                  </a:rPr>
                  <a:t> denote the set of funds that are observed at time</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 </m:t>
                    </m:r>
                    <m:r>
                      <a:rPr lang="en-US" altLang="zh-CN" sz="2000" i="1" dirty="0">
                        <a:latin typeface="Cambria Math" panose="02040503050406030204" pitchFamily="18" charset="0"/>
                        <a:cs typeface="Arial" panose="020B0604020202020204" pitchFamily="34" charset="0"/>
                      </a:rPr>
                      <m:t>𝑡</m:t>
                    </m:r>
                    <m:r>
                      <a:rPr lang="en-US" altLang="zh-CN" sz="2000" i="1" dirty="0">
                        <a:latin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cs typeface="Arial" panose="020B0604020202020204" pitchFamily="34" charset="0"/>
                  </a:rPr>
                  <a:t>and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𝑇</m:t>
                        </m:r>
                      </m:e>
                      <m:sub>
                        <m:r>
                          <a:rPr lang="en-US" altLang="zh-CN" sz="2000" i="1" dirty="0" smtClean="0">
                            <a:latin typeface="Cambria Math" panose="02040503050406030204" pitchFamily="18" charset="0"/>
                            <a:cs typeface="Arial" panose="020B0604020202020204" pitchFamily="34" charset="0"/>
                          </a:rPr>
                          <m:t>𝑖</m:t>
                        </m:r>
                      </m:sub>
                    </m:sSub>
                  </m:oMath>
                </a14:m>
                <a:r>
                  <a:rPr lang="en-US" altLang="zh-CN" sz="2000" dirty="0">
                    <a:latin typeface="Arial" panose="020B0604020202020204" pitchFamily="34" charset="0"/>
                    <a:cs typeface="Arial" panose="020B0604020202020204" pitchFamily="34" charset="0"/>
                  </a:rPr>
                  <a:t> denote the collection of time points on which the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𝑖</m:t>
                    </m:r>
                    <m:r>
                      <a:rPr lang="en-US" altLang="zh-CN" sz="2000" i="1" dirty="0" smtClean="0">
                        <a:latin typeface="Cambria Math" panose="02040503050406030204" pitchFamily="18" charset="0"/>
                        <a:cs typeface="Arial" panose="020B0604020202020204" pitchFamily="34" charset="0"/>
                      </a:rPr>
                      <m:t>−</m:t>
                    </m:r>
                    <m:r>
                      <a:rPr lang="en-US" altLang="zh-CN" sz="2000" i="1" dirty="0" smtClean="0">
                        <a:latin typeface="Cambria Math" panose="02040503050406030204" pitchFamily="18" charset="0"/>
                        <a:cs typeface="Arial" panose="020B0604020202020204" pitchFamily="34" charset="0"/>
                      </a:rPr>
                      <m:t>𝑡h</m:t>
                    </m:r>
                  </m:oMath>
                </a14:m>
                <a:r>
                  <a:rPr lang="en-US" altLang="zh-CN" sz="2000" dirty="0">
                    <a:latin typeface="Arial" panose="020B0604020202020204" pitchFamily="34" charset="0"/>
                    <a:cs typeface="Arial" panose="020B0604020202020204" pitchFamily="34" charset="0"/>
                  </a:rPr>
                  <a:t> fund return is observed:</a:t>
                </a:r>
              </a:p>
              <a:p>
                <a:pPr>
                  <a:lnSpc>
                    <a:spcPct val="150000"/>
                  </a:lnSpc>
                </a:pPr>
                <a14:m>
                  <m:oMath xmlns:m="http://schemas.openxmlformats.org/officeDocument/2006/math">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𝑁</m:t>
                        </m:r>
                      </m:e>
                      <m:sub>
                        <m:r>
                          <a:rPr lang="en-US" altLang="zh-CN" sz="2000" b="0" i="1" smtClean="0">
                            <a:latin typeface="Cambria Math" panose="02040503050406030204" pitchFamily="18" charset="0"/>
                            <a:cs typeface="Arial" panose="020B0604020202020204" pitchFamily="34" charset="0"/>
                          </a:rPr>
                          <m:t>𝑡</m:t>
                        </m:r>
                      </m:sub>
                    </m:sSub>
                    <m:r>
                      <a:rPr lang="en-US" altLang="zh-CN" sz="2000" b="0" i="1" smtClean="0">
                        <a:latin typeface="Cambria Math" panose="02040503050406030204" pitchFamily="18" charset="0"/>
                        <a:cs typeface="Arial" panose="020B0604020202020204" pitchFamily="34" charset="0"/>
                      </a:rPr>
                      <m:t>=</m:t>
                    </m:r>
                    <m:d>
                      <m:dPr>
                        <m:begChr m:val="{"/>
                        <m:endChr m:val="}"/>
                        <m:ctrlPr>
                          <a:rPr lang="en-US" altLang="zh-CN" sz="2000" b="0" i="1" smtClean="0">
                            <a:latin typeface="Cambria Math" panose="02040503050406030204" pitchFamily="18" charset="0"/>
                            <a:cs typeface="Arial" panose="020B0604020202020204" pitchFamily="34" charset="0"/>
                          </a:rPr>
                        </m:ctrlPr>
                      </m:dPr>
                      <m:e>
                        <m:r>
                          <a:rPr lang="en-US" altLang="zh-CN" sz="2000" b="0" i="1" smtClean="0">
                            <a:latin typeface="Cambria Math" panose="02040503050406030204" pitchFamily="18" charset="0"/>
                            <a:cs typeface="Arial" panose="020B0604020202020204" pitchFamily="34" charset="0"/>
                          </a:rPr>
                          <m:t>𝑖</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1, …, </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𝑁</m:t>
                            </m:r>
                          </m:e>
                        </m:d>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𝑖𝑡</m:t>
                            </m:r>
                          </m:sub>
                        </m:s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 </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𝑖𝑠</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 </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𝑜𝑏𝑠𝑒𝑟𝑣𝑒𝑑</m:t>
                        </m:r>
                      </m:e>
                    </m:d>
                    <m:r>
                      <a:rPr lang="en-US" altLang="zh-CN" sz="2000" b="0" i="1" smtClean="0">
                        <a:latin typeface="Cambria Math" panose="02040503050406030204" pitchFamily="18" charset="0"/>
                        <a:cs typeface="Arial" panose="020B0604020202020204" pitchFamily="34" charset="0"/>
                      </a:rPr>
                      <m:t>,   </m:t>
                    </m:r>
                    <m:sSub>
                      <m:sSubPr>
                        <m:ctrlPr>
                          <a:rPr lang="en-US" altLang="zh-CN" sz="2000" i="1">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𝑇</m:t>
                        </m:r>
                      </m:e>
                      <m:sub>
                        <m:r>
                          <a:rPr lang="en-US" altLang="zh-CN" sz="2000" b="0" i="1" smtClean="0">
                            <a:latin typeface="Cambria Math" panose="02040503050406030204" pitchFamily="18" charset="0"/>
                            <a:cs typeface="Arial" panose="020B0604020202020204" pitchFamily="34" charset="0"/>
                          </a:rPr>
                          <m:t>𝑖</m:t>
                        </m:r>
                      </m:sub>
                    </m:sSub>
                    <m:r>
                      <a:rPr lang="en-US" altLang="zh-CN" sz="2000" i="1">
                        <a:latin typeface="Cambria Math" panose="02040503050406030204" pitchFamily="18" charset="0"/>
                        <a:cs typeface="Arial" panose="020B0604020202020204" pitchFamily="34" charset="0"/>
                      </a:rPr>
                      <m:t>=</m:t>
                    </m:r>
                    <m:d>
                      <m:dPr>
                        <m:begChr m:val="{"/>
                        <m:endChr m:val="}"/>
                        <m:ctrlPr>
                          <a:rPr lang="en-US" altLang="zh-CN" sz="2000" i="1">
                            <a:latin typeface="Cambria Math" panose="02040503050406030204" pitchFamily="18" charset="0"/>
                            <a:cs typeface="Arial" panose="020B0604020202020204" pitchFamily="34" charset="0"/>
                          </a:rPr>
                        </m:ctrlPr>
                      </m:dPr>
                      <m:e>
                        <m:r>
                          <a:rPr lang="en-US" altLang="zh-CN" sz="2000" b="0" i="1" smtClean="0">
                            <a:latin typeface="Cambria Math" panose="02040503050406030204" pitchFamily="18" charset="0"/>
                            <a:cs typeface="Arial" panose="020B0604020202020204" pitchFamily="34" charset="0"/>
                          </a:rPr>
                          <m:t>𝑡</m:t>
                        </m:r>
                        <m:r>
                          <a:rPr lang="en-US" altLang="zh-CN" sz="2000" i="1">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dPr>
                          <m:e>
                            <m:r>
                              <a:rPr lang="en-US" altLang="zh-CN" sz="2000" i="1">
                                <a:latin typeface="Cambria Math" panose="02040503050406030204" pitchFamily="18" charset="0"/>
                                <a:ea typeface="Cambria Math" panose="02040503050406030204" pitchFamily="18" charset="0"/>
                                <a:cs typeface="Arial" panose="020B0604020202020204" pitchFamily="34" charset="0"/>
                              </a:rPr>
                              <m:t>1, …, </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𝑇</m:t>
                            </m:r>
                          </m:e>
                        </m:d>
                        <m:r>
                          <a:rPr lang="en-US" altLang="zh-CN"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latin typeface="Cambria Math" panose="02040503050406030204" pitchFamily="18" charset="0"/>
                                <a:ea typeface="Cambria Math" panose="02040503050406030204" pitchFamily="18" charset="0"/>
                                <a:cs typeface="Arial" panose="020B0604020202020204" pitchFamily="34" charset="0"/>
                              </a:rPr>
                              <m:t>𝑟</m:t>
                            </m:r>
                          </m:e>
                          <m:sub>
                            <m:r>
                              <a:rPr lang="en-US" altLang="zh-CN" sz="2000" i="1">
                                <a:latin typeface="Cambria Math" panose="02040503050406030204" pitchFamily="18" charset="0"/>
                                <a:ea typeface="Cambria Math" panose="02040503050406030204" pitchFamily="18" charset="0"/>
                                <a:cs typeface="Arial" panose="020B0604020202020204" pitchFamily="34" charset="0"/>
                              </a:rPr>
                              <m:t>𝑖𝑡</m:t>
                            </m:r>
                          </m:sub>
                        </m:sSub>
                        <m:r>
                          <a:rPr lang="en-US" altLang="zh-CN" sz="2000" i="1">
                            <a:latin typeface="Cambria Math" panose="02040503050406030204" pitchFamily="18" charset="0"/>
                            <a:ea typeface="Cambria Math" panose="02040503050406030204" pitchFamily="18" charset="0"/>
                            <a:cs typeface="Arial" panose="020B0604020202020204" pitchFamily="34" charset="0"/>
                          </a:rPr>
                          <m:t> </m:t>
                        </m:r>
                        <m:r>
                          <a:rPr lang="en-US" altLang="zh-CN" sz="2000" i="1">
                            <a:latin typeface="Cambria Math" panose="02040503050406030204" pitchFamily="18" charset="0"/>
                            <a:ea typeface="Cambria Math" panose="02040503050406030204" pitchFamily="18" charset="0"/>
                            <a:cs typeface="Arial" panose="020B0604020202020204" pitchFamily="34" charset="0"/>
                          </a:rPr>
                          <m:t>𝑖𝑠</m:t>
                        </m:r>
                        <m:r>
                          <a:rPr lang="en-US" altLang="zh-CN" sz="2000" i="1">
                            <a:latin typeface="Cambria Math" panose="02040503050406030204" pitchFamily="18" charset="0"/>
                            <a:ea typeface="Cambria Math" panose="02040503050406030204" pitchFamily="18" charset="0"/>
                            <a:cs typeface="Arial" panose="020B0604020202020204" pitchFamily="34" charset="0"/>
                          </a:rPr>
                          <m:t> </m:t>
                        </m:r>
                        <m:r>
                          <a:rPr lang="en-US" altLang="zh-CN" sz="2000" i="1">
                            <a:latin typeface="Cambria Math" panose="02040503050406030204" pitchFamily="18" charset="0"/>
                            <a:ea typeface="Cambria Math" panose="02040503050406030204" pitchFamily="18" charset="0"/>
                            <a:cs typeface="Arial" panose="020B0604020202020204" pitchFamily="34" charset="0"/>
                          </a:rPr>
                          <m:t>𝑜𝑏𝑠𝑒𝑟𝑣𝑒𝑑</m:t>
                        </m:r>
                      </m:e>
                    </m:d>
                  </m:oMath>
                </a14:m>
                <a:endParaRPr lang="en-US" altLang="zh-CN" sz="2000" dirty="0">
                  <a:latin typeface="Arial" panose="020B0604020202020204" pitchFamily="34" charset="0"/>
                  <a:cs typeface="Arial" panose="020B0604020202020204" pitchFamily="34" charset="0"/>
                </a:endParaRPr>
              </a:p>
              <a:p>
                <a:pPr>
                  <a:lnSpc>
                    <a:spcPct val="150000"/>
                  </a:lnSpc>
                </a:pPr>
                <a:r>
                  <a:rPr lang="en-US" altLang="zh-CN" sz="2000" dirty="0">
                    <a:latin typeface="Arial" panose="020B0604020202020204" pitchFamily="34" charset="0"/>
                    <a:cs typeface="Arial" panose="020B0604020202020204" pitchFamily="34" charset="0"/>
                  </a:rPr>
                  <a:t>We first estimate an observable factor models to calculate the residual matrix Z</a:t>
                </a:r>
              </a:p>
              <a:p>
                <a:pPr>
                  <a:lnSpc>
                    <a:spcPct val="150000"/>
                  </a:lnSpc>
                </a:pPr>
                <a:r>
                  <a:rPr lang="en-US" altLang="zh-CN" sz="2000" dirty="0">
                    <a:latin typeface="Arial" panose="020B0604020202020204" pitchFamily="34" charset="0"/>
                    <a:cs typeface="Arial" panose="020B0604020202020204" pitchFamily="34" charset="0"/>
                  </a:rPr>
                  <a:t>S1. a. Obtain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acc>
                          <m:accPr>
                            <m:chr m:val="̂"/>
                            <m:ctrlPr>
                              <a:rPr lang="en-US" altLang="zh-CN" sz="2000" i="1" dirty="0" smtClean="0">
                                <a:latin typeface="Cambria Math" panose="02040503050406030204" pitchFamily="18" charset="0"/>
                                <a:cs typeface="Arial" panose="020B0604020202020204" pitchFamily="34" charset="0"/>
                              </a:rPr>
                            </m:ctrlPr>
                          </m:accPr>
                          <m:e>
                            <m:r>
                              <a:rPr lang="zh-CN" altLang="en-US" sz="2000" i="1" dirty="0" smtClean="0">
                                <a:latin typeface="Cambria Math" panose="02040503050406030204" pitchFamily="18" charset="0"/>
                                <a:cs typeface="Arial" panose="020B0604020202020204" pitchFamily="34" charset="0"/>
                              </a:rPr>
                              <m:t>𝛽</m:t>
                            </m:r>
                          </m:e>
                        </m:acc>
                      </m:e>
                      <m:sub>
                        <m:r>
                          <a:rPr lang="en-US" altLang="zh-CN" sz="2000" i="1" dirty="0" smtClean="0">
                            <a:latin typeface="Cambria Math" panose="02040503050406030204" pitchFamily="18" charset="0"/>
                            <a:cs typeface="Arial" panose="020B0604020202020204" pitchFamily="34" charset="0"/>
                          </a:rPr>
                          <m:t>𝑜</m:t>
                        </m:r>
                      </m:sub>
                    </m:sSub>
                    <m:r>
                      <a:rPr lang="en-US" altLang="zh-CN" sz="2000" i="1" dirty="0" smtClean="0">
                        <a:latin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cs typeface="Arial" panose="020B0604020202020204" pitchFamily="34" charset="0"/>
                  </a:rPr>
                  <a:t>and the residual matrix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𝑍</m:t>
                    </m:r>
                    <m:r>
                      <a:rPr lang="en-US" altLang="zh-CN" sz="2000" i="1" dirty="0" smtClean="0">
                        <a:latin typeface="Cambria Math" panose="02040503050406030204" pitchFamily="18" charset="0"/>
                        <a:cs typeface="Arial" panose="020B0604020202020204" pitchFamily="34" charset="0"/>
                      </a:rPr>
                      <m:t>=</m:t>
                    </m:r>
                    <m:sSub>
                      <m:sSubPr>
                        <m:ctrlPr>
                          <a:rPr lang="en-US" altLang="zh-CN" sz="2000" b="0" i="1" dirty="0" smtClean="0">
                            <a:latin typeface="Cambria Math" panose="02040503050406030204" pitchFamily="18" charset="0"/>
                            <a:cs typeface="Arial" panose="020B0604020202020204" pitchFamily="34" charset="0"/>
                          </a:rPr>
                        </m:ctrlPr>
                      </m:sSubPr>
                      <m:e>
                        <m:d>
                          <m:dPr>
                            <m:ctrlPr>
                              <a:rPr lang="en-US" altLang="zh-CN" sz="2000" b="0" i="1" dirty="0" smtClean="0">
                                <a:latin typeface="Cambria Math" panose="02040503050406030204" pitchFamily="18" charset="0"/>
                                <a:cs typeface="Arial" panose="020B0604020202020204" pitchFamily="34" charset="0"/>
                              </a:rPr>
                            </m:ctrlPr>
                          </m:dPr>
                          <m:e>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𝑧</m:t>
                                </m:r>
                              </m:e>
                              <m:sub>
                                <m:r>
                                  <a:rPr lang="en-US" altLang="zh-CN" sz="2000" i="1" dirty="0" smtClean="0">
                                    <a:latin typeface="Cambria Math" panose="02040503050406030204" pitchFamily="18" charset="0"/>
                                    <a:cs typeface="Arial" panose="020B0604020202020204" pitchFamily="34" charset="0"/>
                                  </a:rPr>
                                  <m:t>𝑖𝑡</m:t>
                                </m:r>
                              </m:sub>
                            </m:sSub>
                          </m:e>
                        </m:d>
                      </m:e>
                      <m:sub>
                        <m:r>
                          <a:rPr lang="en-US" altLang="zh-CN" sz="2000" i="1" dirty="0" smtClean="0">
                            <a:latin typeface="Cambria Math" panose="02040503050406030204" pitchFamily="18" charset="0"/>
                            <a:cs typeface="Arial" panose="020B0604020202020204" pitchFamily="34" charset="0"/>
                          </a:rPr>
                          <m:t>𝑁</m:t>
                        </m:r>
                        <m:r>
                          <a:rPr lang="en-US" altLang="zh-CN" sz="2000" i="1" dirty="0">
                            <a:latin typeface="Cambria Math" panose="02040503050406030204" pitchFamily="18" charset="0"/>
                            <a:ea typeface="Cambria Math" panose="02040503050406030204" pitchFamily="18" charset="0"/>
                            <a:cs typeface="Arial" panose="020B0604020202020204" pitchFamily="34" charset="0"/>
                          </a:rPr>
                          <m:t>×</m:t>
                        </m:r>
                        <m:r>
                          <a:rPr lang="en-US" altLang="zh-CN" sz="2000" i="1" dirty="0">
                            <a:latin typeface="Cambria Math" panose="02040503050406030204" pitchFamily="18" charset="0"/>
                            <a:cs typeface="Arial" panose="020B0604020202020204" pitchFamily="34" charset="0"/>
                          </a:rPr>
                          <m:t>𝑇</m:t>
                        </m:r>
                      </m:sub>
                    </m:sSub>
                  </m:oMath>
                </a14:m>
                <a:r>
                  <a:rPr lang="en-US" altLang="zh-CN" sz="2000" dirty="0">
                    <a:latin typeface="Arial" panose="020B0604020202020204" pitchFamily="34" charset="0"/>
                    <a:cs typeface="Arial" panose="020B0604020202020204" pitchFamily="34" charset="0"/>
                  </a:rPr>
                  <a:t>:</a:t>
                </a:r>
              </a:p>
              <a:p>
                <a:pPr marL="0" indent="0">
                  <a:lnSpc>
                    <a:spcPct val="100000"/>
                  </a:lnSpc>
                  <a:spcBef>
                    <a:spcPts val="0"/>
                  </a:spcBef>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cs typeface="Arial" panose="020B0604020202020204" pitchFamily="34" charset="0"/>
                            </a:rPr>
                          </m:ctrlPr>
                        </m:sSubPr>
                        <m:e>
                          <m:acc>
                            <m:accPr>
                              <m:chr m:val="̂"/>
                              <m:ctrlPr>
                                <a:rPr lang="en-US" altLang="zh-CN" sz="2000" i="1" smtClean="0">
                                  <a:latin typeface="Cambria Math" panose="02040503050406030204" pitchFamily="18" charset="0"/>
                                  <a:cs typeface="Arial" panose="020B0604020202020204" pitchFamily="34" charset="0"/>
                                </a:rPr>
                              </m:ctrlPr>
                            </m:accPr>
                            <m:e>
                              <m:r>
                                <a:rPr lang="zh-CN" altLang="en-US" sz="2000" i="1" smtClean="0">
                                  <a:latin typeface="Cambria Math" panose="02040503050406030204" pitchFamily="18" charset="0"/>
                                  <a:cs typeface="Arial" panose="020B0604020202020204" pitchFamily="34" charset="0"/>
                                </a:rPr>
                                <m:t>𝛽</m:t>
                              </m:r>
                            </m:e>
                          </m:acc>
                        </m:e>
                        <m:sub>
                          <m:r>
                            <a:rPr lang="en-US" altLang="zh-CN" sz="2000" b="0" i="1" smtClean="0">
                              <a:latin typeface="Cambria Math" panose="02040503050406030204" pitchFamily="18" charset="0"/>
                              <a:cs typeface="Arial" panose="020B0604020202020204" pitchFamily="34" charset="0"/>
                            </a:rPr>
                            <m:t>𝑜</m:t>
                          </m:r>
                          <m:r>
                            <a:rPr lang="en-US" altLang="zh-CN" sz="2000" b="0" i="1" smtClean="0">
                              <a:latin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cs typeface="Arial" panose="020B0604020202020204" pitchFamily="34" charset="0"/>
                            </a:rPr>
                            <m:t>𝑖</m:t>
                          </m:r>
                        </m:sub>
                      </m:sSub>
                      <m:r>
                        <a:rPr lang="en-US" altLang="zh-CN" sz="2000" b="0" i="1" smtClean="0">
                          <a:latin typeface="Cambria Math" panose="02040503050406030204" pitchFamily="18" charset="0"/>
                          <a:cs typeface="Arial" panose="020B0604020202020204" pitchFamily="34" charset="0"/>
                        </a:rPr>
                        <m:t>=</m:t>
                      </m:r>
                      <m:sSup>
                        <m:sSupPr>
                          <m:ctrlPr>
                            <a:rPr lang="en-US" altLang="zh-CN" sz="2000" b="0" i="1" smtClean="0">
                              <a:latin typeface="Cambria Math" panose="02040503050406030204" pitchFamily="18" charset="0"/>
                              <a:cs typeface="Arial" panose="020B0604020202020204" pitchFamily="34" charset="0"/>
                            </a:rPr>
                          </m:ctrlPr>
                        </m:sSupPr>
                        <m:e>
                          <m:d>
                            <m:dPr>
                              <m:ctrlPr>
                                <a:rPr lang="en-US" altLang="zh-CN" sz="2000" b="0" i="1" smtClean="0">
                                  <a:latin typeface="Cambria Math" panose="02040503050406030204" pitchFamily="18" charset="0"/>
                                  <a:cs typeface="Arial" panose="020B0604020202020204" pitchFamily="34" charset="0"/>
                                </a:rPr>
                              </m:ctrlPr>
                            </m:dPr>
                            <m:e>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𝐹</m:t>
                                  </m:r>
                                </m:e>
                                <m:sub>
                                  <m:r>
                                    <a:rPr lang="en-US" altLang="zh-CN" sz="2000" b="0" i="1" smtClean="0">
                                      <a:latin typeface="Cambria Math" panose="02040503050406030204" pitchFamily="18" charset="0"/>
                                      <a:cs typeface="Arial" panose="020B0604020202020204" pitchFamily="34" charset="0"/>
                                    </a:rPr>
                                    <m:t>𝑜</m:t>
                                  </m:r>
                                  <m:r>
                                    <a:rPr lang="en-US" altLang="zh-CN" sz="2000" b="0" i="1" smtClean="0">
                                      <a:latin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cs typeface="Arial" panose="020B0604020202020204" pitchFamily="34" charset="0"/>
                                    </a:rPr>
                                    <m:t>𝑖</m:t>
                                  </m:r>
                                </m:sub>
                              </m:sSub>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𝑀</m:t>
                                  </m:r>
                                </m:e>
                                <m:sub>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1</m:t>
                                      </m:r>
                                    </m:e>
                                    <m:sub>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𝑇</m:t>
                                          </m:r>
                                        </m:e>
                                        <m:sub>
                                          <m:r>
                                            <a:rPr lang="en-US" altLang="zh-CN" sz="2000" b="0" i="1" smtClean="0">
                                              <a:latin typeface="Cambria Math" panose="02040503050406030204" pitchFamily="18" charset="0"/>
                                              <a:cs typeface="Arial" panose="020B0604020202020204" pitchFamily="34" charset="0"/>
                                            </a:rPr>
                                            <m:t>𝑖</m:t>
                                          </m:r>
                                        </m:sub>
                                      </m:sSub>
                                    </m:sub>
                                  </m:sSub>
                                </m:sub>
                              </m:sSub>
                              <m:sSubSup>
                                <m:sSubSupPr>
                                  <m:ctrlPr>
                                    <a:rPr lang="en-US" altLang="zh-CN" sz="2000" b="0" i="1" smtClean="0">
                                      <a:latin typeface="Cambria Math" panose="02040503050406030204" pitchFamily="18" charset="0"/>
                                      <a:cs typeface="Arial" panose="020B0604020202020204" pitchFamily="34" charset="0"/>
                                    </a:rPr>
                                  </m:ctrlPr>
                                </m:sSubSupPr>
                                <m:e>
                                  <m:r>
                                    <a:rPr lang="en-US" altLang="zh-CN" sz="2000" b="0" i="1" smtClean="0">
                                      <a:latin typeface="Cambria Math" panose="02040503050406030204" pitchFamily="18" charset="0"/>
                                      <a:cs typeface="Arial" panose="020B0604020202020204" pitchFamily="34" charset="0"/>
                                    </a:rPr>
                                    <m:t>𝐹</m:t>
                                  </m:r>
                                </m:e>
                                <m:sub>
                                  <m:r>
                                    <a:rPr lang="en-US" altLang="zh-CN" sz="2000" b="0" i="1" smtClean="0">
                                      <a:latin typeface="Cambria Math" panose="02040503050406030204" pitchFamily="18" charset="0"/>
                                      <a:cs typeface="Arial" panose="020B0604020202020204" pitchFamily="34" charset="0"/>
                                    </a:rPr>
                                    <m:t>𝑜</m:t>
                                  </m:r>
                                  <m:r>
                                    <a:rPr lang="en-US" altLang="zh-CN" sz="2000" b="0" i="1" smtClean="0">
                                      <a:latin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cs typeface="Arial" panose="020B0604020202020204" pitchFamily="34" charset="0"/>
                                    </a:rPr>
                                    <m:t>𝑖</m:t>
                                  </m:r>
                                </m:sub>
                                <m:sup>
                                  <m:r>
                                    <a:rPr lang="en-US" altLang="zh-CN" sz="2000" b="0" i="1" smtClean="0">
                                      <a:latin typeface="Cambria Math" panose="02040503050406030204" pitchFamily="18" charset="0"/>
                                      <a:cs typeface="Arial" panose="020B0604020202020204" pitchFamily="34" charset="0"/>
                                    </a:rPr>
                                    <m:t>′</m:t>
                                  </m:r>
                                </m:sup>
                              </m:sSubSup>
                            </m:e>
                          </m:d>
                        </m:e>
                        <m:sup>
                          <m:r>
                            <a:rPr lang="en-US" altLang="zh-CN" sz="2000" b="0" i="1" smtClean="0">
                              <a:latin typeface="Cambria Math" panose="02040503050406030204" pitchFamily="18" charset="0"/>
                              <a:cs typeface="Arial" panose="020B0604020202020204" pitchFamily="34" charset="0"/>
                            </a:rPr>
                            <m:t>−1</m:t>
                          </m:r>
                        </m:sup>
                      </m:sSup>
                      <m:d>
                        <m:dPr>
                          <m:ctrlPr>
                            <a:rPr lang="en-US" altLang="zh-CN" sz="2000" i="1">
                              <a:latin typeface="Cambria Math" panose="02040503050406030204" pitchFamily="18" charset="0"/>
                              <a:cs typeface="Arial" panose="020B0604020202020204" pitchFamily="34" charset="0"/>
                            </a:rPr>
                          </m:ctrlPr>
                        </m:dPr>
                        <m:e>
                          <m:sSub>
                            <m:sSubPr>
                              <m:ctrlPr>
                                <a:rPr lang="en-US" altLang="zh-CN" sz="2000" i="1">
                                  <a:latin typeface="Cambria Math" panose="02040503050406030204" pitchFamily="18" charset="0"/>
                                  <a:cs typeface="Arial" panose="020B0604020202020204" pitchFamily="34" charset="0"/>
                                </a:rPr>
                              </m:ctrlPr>
                            </m:sSubPr>
                            <m:e>
                              <m:r>
                                <a:rPr lang="en-US" altLang="zh-CN" sz="2000" i="1">
                                  <a:latin typeface="Cambria Math" panose="02040503050406030204" pitchFamily="18" charset="0"/>
                                  <a:cs typeface="Arial" panose="020B0604020202020204" pitchFamily="34" charset="0"/>
                                </a:rPr>
                                <m:t>𝐹</m:t>
                              </m:r>
                            </m:e>
                            <m:sub>
                              <m:r>
                                <a:rPr lang="en-US" altLang="zh-CN" sz="2000" i="1">
                                  <a:latin typeface="Cambria Math" panose="02040503050406030204" pitchFamily="18" charset="0"/>
                                  <a:cs typeface="Arial" panose="020B0604020202020204" pitchFamily="34" charset="0"/>
                                </a:rPr>
                                <m:t>𝑜</m:t>
                              </m:r>
                              <m:r>
                                <a:rPr lang="en-US" altLang="zh-CN" sz="2000" i="1">
                                  <a:latin typeface="Cambria Math" panose="02040503050406030204" pitchFamily="18" charset="0"/>
                                  <a:cs typeface="Arial" panose="020B0604020202020204" pitchFamily="34" charset="0"/>
                                </a:rPr>
                                <m:t>,</m:t>
                              </m:r>
                              <m:r>
                                <a:rPr lang="en-US" altLang="zh-CN" sz="2000" i="1">
                                  <a:latin typeface="Cambria Math" panose="02040503050406030204" pitchFamily="18" charset="0"/>
                                  <a:cs typeface="Arial" panose="020B0604020202020204" pitchFamily="34" charset="0"/>
                                </a:rPr>
                                <m:t>𝑖</m:t>
                              </m:r>
                            </m:sub>
                          </m:sSub>
                          <m:sSub>
                            <m:sSubPr>
                              <m:ctrlPr>
                                <a:rPr lang="en-US" altLang="zh-CN" sz="2000" i="1">
                                  <a:latin typeface="Cambria Math" panose="02040503050406030204" pitchFamily="18" charset="0"/>
                                  <a:cs typeface="Arial" panose="020B0604020202020204" pitchFamily="34" charset="0"/>
                                </a:rPr>
                              </m:ctrlPr>
                            </m:sSubPr>
                            <m:e>
                              <m:r>
                                <a:rPr lang="en-US" altLang="zh-CN" sz="2000" i="1">
                                  <a:latin typeface="Cambria Math" panose="02040503050406030204" pitchFamily="18" charset="0"/>
                                  <a:cs typeface="Arial" panose="020B0604020202020204" pitchFamily="34" charset="0"/>
                                </a:rPr>
                                <m:t>𝑀</m:t>
                              </m:r>
                            </m:e>
                            <m:sub>
                              <m:sSub>
                                <m:sSubPr>
                                  <m:ctrlPr>
                                    <a:rPr lang="en-US" altLang="zh-CN" sz="2000" i="1">
                                      <a:latin typeface="Cambria Math" panose="02040503050406030204" pitchFamily="18" charset="0"/>
                                      <a:cs typeface="Arial" panose="020B0604020202020204" pitchFamily="34" charset="0"/>
                                    </a:rPr>
                                  </m:ctrlPr>
                                </m:sSubPr>
                                <m:e>
                                  <m:r>
                                    <a:rPr lang="en-US" altLang="zh-CN" sz="2000" i="1">
                                      <a:latin typeface="Cambria Math" panose="02040503050406030204" pitchFamily="18" charset="0"/>
                                      <a:cs typeface="Arial" panose="020B0604020202020204" pitchFamily="34" charset="0"/>
                                    </a:rPr>
                                    <m:t>1</m:t>
                                  </m:r>
                                </m:e>
                                <m:sub>
                                  <m:r>
                                    <a:rPr lang="en-US" altLang="zh-CN" sz="2000" i="1">
                                      <a:latin typeface="Cambria Math" panose="02040503050406030204" pitchFamily="18" charset="0"/>
                                      <a:cs typeface="Arial" panose="020B0604020202020204" pitchFamily="34" charset="0"/>
                                    </a:rPr>
                                    <m:t>𝑇</m:t>
                                  </m:r>
                                </m:sub>
                              </m:sSub>
                            </m:sub>
                          </m:sSub>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𝑅</m:t>
                              </m:r>
                            </m:e>
                            <m:sub>
                              <m:r>
                                <a:rPr lang="en-US" altLang="zh-CN" sz="2000" b="0" i="1" smtClean="0">
                                  <a:latin typeface="Cambria Math" panose="02040503050406030204" pitchFamily="18" charset="0"/>
                                  <a:cs typeface="Arial" panose="020B0604020202020204" pitchFamily="34" charset="0"/>
                                </a:rPr>
                                <m:t>𝑖</m:t>
                              </m:r>
                            </m:sub>
                          </m:sSub>
                        </m:e>
                      </m:d>
                    </m:oMath>
                  </m:oMathPara>
                </a14:m>
                <a:endParaRPr lang="en-US" altLang="zh-CN" sz="2000" i="1" dirty="0">
                  <a:latin typeface="Cambria Math" panose="02040503050406030204" pitchFamily="18" charset="0"/>
                  <a:cs typeface="Arial" panose="020B0604020202020204" pitchFamily="34" charset="0"/>
                </a:endParaRPr>
              </a:p>
              <a:p>
                <a:pPr marL="0" indent="0">
                  <a:lnSpc>
                    <a:spcPct val="150000"/>
                  </a:lnSpc>
                  <a:buNone/>
                </a:pPr>
                <a14:m>
                  <m:oMath xmlns:m="http://schemas.openxmlformats.org/officeDocument/2006/math">
                    <m:r>
                      <a:rPr lang="en-US" altLang="zh-CN" sz="2000" b="0" i="1" smtClean="0">
                        <a:latin typeface="Cambria Math" panose="02040503050406030204" pitchFamily="18" charset="0"/>
                        <a:cs typeface="Arial" panose="020B0604020202020204" pitchFamily="34" charset="0"/>
                      </a:rPr>
                      <m:t> </m:t>
                    </m:r>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𝑧</m:t>
                        </m:r>
                      </m:e>
                      <m:sub>
                        <m:r>
                          <a:rPr lang="en-US" altLang="zh-CN" sz="2000" b="0" i="1" smtClean="0">
                            <a:latin typeface="Cambria Math" panose="02040503050406030204" pitchFamily="18" charset="0"/>
                            <a:cs typeface="Arial" panose="020B0604020202020204" pitchFamily="34" charset="0"/>
                          </a:rPr>
                          <m:t>𝑖𝑡</m:t>
                        </m:r>
                      </m:sub>
                    </m:sSub>
                    <m:r>
                      <a:rPr lang="en-US" altLang="zh-CN" sz="2000" b="0" i="1" smtClean="0">
                        <a:latin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𝑟</m:t>
                        </m:r>
                      </m:e>
                      <m:sub>
                        <m:r>
                          <a:rPr lang="en-US" altLang="zh-CN" sz="2000" b="0" i="1" smtClean="0">
                            <a:latin typeface="Cambria Math" panose="02040503050406030204" pitchFamily="18" charset="0"/>
                            <a:cs typeface="Arial" panose="020B0604020202020204" pitchFamily="34" charset="0"/>
                          </a:rPr>
                          <m:t>𝑖𝑡</m:t>
                        </m:r>
                      </m:sub>
                    </m:sSub>
                    <m:r>
                      <a:rPr lang="en-US" altLang="zh-CN" sz="2000" b="0" i="1" smtClean="0">
                        <a:latin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cs typeface="Arial" panose="020B0604020202020204" pitchFamily="34" charset="0"/>
                          </a:rPr>
                        </m:ctrlPr>
                      </m:sSubPr>
                      <m:e>
                        <m:acc>
                          <m:accPr>
                            <m:chr m:val="̅"/>
                            <m:ctrlPr>
                              <a:rPr lang="en-US" altLang="zh-CN" sz="2000" b="0" i="1" smtClean="0">
                                <a:latin typeface="Cambria Math" panose="02040503050406030204" pitchFamily="18" charset="0"/>
                                <a:cs typeface="Arial" panose="020B0604020202020204" pitchFamily="34" charset="0"/>
                              </a:rPr>
                            </m:ctrlPr>
                          </m:accPr>
                          <m:e>
                            <m:r>
                              <a:rPr lang="en-US" altLang="zh-CN" sz="2000" b="0" i="1" smtClean="0">
                                <a:latin typeface="Cambria Math" panose="02040503050406030204" pitchFamily="18" charset="0"/>
                                <a:cs typeface="Arial" panose="020B0604020202020204" pitchFamily="34" charset="0"/>
                              </a:rPr>
                              <m:t>𝑟</m:t>
                            </m:r>
                          </m:e>
                        </m:acc>
                      </m:e>
                      <m:sub>
                        <m:r>
                          <a:rPr lang="en-US" altLang="zh-CN" sz="2000" b="0" i="1" smtClean="0">
                            <a:latin typeface="Cambria Math" panose="02040503050406030204" pitchFamily="18" charset="0"/>
                            <a:cs typeface="Arial" panose="020B0604020202020204" pitchFamily="34" charset="0"/>
                          </a:rPr>
                          <m:t>𝑖</m:t>
                        </m:r>
                      </m:sub>
                    </m:sSub>
                    <m:r>
                      <a:rPr lang="en-US" altLang="zh-CN" sz="2000" b="0" i="1" smtClean="0">
                        <a:latin typeface="Cambria Math" panose="02040503050406030204" pitchFamily="18" charset="0"/>
                        <a:cs typeface="Arial" panose="020B0604020202020204" pitchFamily="34" charset="0"/>
                      </a:rPr>
                      <m:t>−</m:t>
                    </m:r>
                    <m:sSubSup>
                      <m:sSubSupPr>
                        <m:ctrlPr>
                          <a:rPr lang="en-US" altLang="zh-CN" sz="2000" b="0" i="1" smtClean="0">
                            <a:latin typeface="Cambria Math" panose="02040503050406030204" pitchFamily="18" charset="0"/>
                            <a:cs typeface="Arial" panose="020B0604020202020204" pitchFamily="34" charset="0"/>
                          </a:rPr>
                        </m:ctrlPr>
                      </m:sSubSupPr>
                      <m:e>
                        <m:acc>
                          <m:accPr>
                            <m:chr m:val="̂"/>
                            <m:ctrlPr>
                              <a:rPr lang="en-US" altLang="zh-CN" sz="2000" i="1">
                                <a:latin typeface="Cambria Math" panose="02040503050406030204" pitchFamily="18" charset="0"/>
                                <a:cs typeface="Arial" panose="020B0604020202020204" pitchFamily="34" charset="0"/>
                              </a:rPr>
                            </m:ctrlPr>
                          </m:accPr>
                          <m:e>
                            <m:r>
                              <a:rPr lang="zh-CN" altLang="en-US" sz="2000" i="1">
                                <a:latin typeface="Cambria Math" panose="02040503050406030204" pitchFamily="18" charset="0"/>
                                <a:cs typeface="Arial" panose="020B0604020202020204" pitchFamily="34" charset="0"/>
                              </a:rPr>
                              <m:t>𝛽</m:t>
                            </m:r>
                          </m:e>
                        </m:acc>
                      </m:e>
                      <m:sub>
                        <m:r>
                          <a:rPr lang="en-US" altLang="zh-CN" sz="2000" i="1">
                            <a:latin typeface="Cambria Math" panose="02040503050406030204" pitchFamily="18" charset="0"/>
                            <a:cs typeface="Arial" panose="020B0604020202020204" pitchFamily="34" charset="0"/>
                          </a:rPr>
                          <m:t>𝑜</m:t>
                        </m:r>
                        <m:r>
                          <a:rPr lang="en-US" altLang="zh-CN" sz="2000" i="1">
                            <a:latin typeface="Cambria Math" panose="02040503050406030204" pitchFamily="18" charset="0"/>
                            <a:cs typeface="Arial" panose="020B0604020202020204" pitchFamily="34" charset="0"/>
                          </a:rPr>
                          <m:t>,</m:t>
                        </m:r>
                        <m:r>
                          <a:rPr lang="en-US" altLang="zh-CN" sz="2000" i="1">
                            <a:latin typeface="Cambria Math" panose="02040503050406030204" pitchFamily="18" charset="0"/>
                            <a:cs typeface="Arial" panose="020B0604020202020204" pitchFamily="34" charset="0"/>
                          </a:rPr>
                          <m:t>𝑖</m:t>
                        </m:r>
                      </m:sub>
                      <m:sup>
                        <m:r>
                          <a:rPr lang="en-US" altLang="zh-CN" sz="2000" b="0" i="1" smtClean="0">
                            <a:latin typeface="Cambria Math" panose="02040503050406030204" pitchFamily="18" charset="0"/>
                            <a:cs typeface="Arial" panose="020B0604020202020204" pitchFamily="34" charset="0"/>
                          </a:rPr>
                          <m:t>′</m:t>
                        </m:r>
                      </m:sup>
                    </m:sSubSup>
                    <m:d>
                      <m:dPr>
                        <m:ctrlPr>
                          <a:rPr lang="en-US" altLang="zh-CN" sz="2000" b="0" i="1" smtClean="0">
                            <a:latin typeface="Cambria Math" panose="02040503050406030204" pitchFamily="18" charset="0"/>
                            <a:cs typeface="Arial" panose="020B0604020202020204" pitchFamily="34" charset="0"/>
                          </a:rPr>
                        </m:ctrlPr>
                      </m:dPr>
                      <m:e>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𝑓</m:t>
                            </m:r>
                          </m:e>
                          <m:sub>
                            <m:r>
                              <a:rPr lang="en-US" altLang="zh-CN" sz="2000" b="0" i="1" smtClean="0">
                                <a:latin typeface="Cambria Math" panose="02040503050406030204" pitchFamily="18" charset="0"/>
                                <a:cs typeface="Arial" panose="020B0604020202020204" pitchFamily="34" charset="0"/>
                              </a:rPr>
                              <m:t>𝑜</m:t>
                            </m:r>
                            <m:r>
                              <a:rPr lang="en-US" altLang="zh-CN" sz="2000" b="0" i="1" smtClean="0">
                                <a:latin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cs typeface="Arial" panose="020B0604020202020204" pitchFamily="34" charset="0"/>
                              </a:rPr>
                              <m:t>𝑡</m:t>
                            </m:r>
                          </m:sub>
                        </m:sSub>
                        <m:r>
                          <a:rPr lang="en-US" altLang="zh-CN" sz="2000" b="0" i="1" smtClean="0">
                            <a:latin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cs typeface="Arial" panose="020B0604020202020204" pitchFamily="34" charset="0"/>
                              </a:rPr>
                            </m:ctrlPr>
                          </m:sSubPr>
                          <m:e>
                            <m:acc>
                              <m:accPr>
                                <m:chr m:val="̅"/>
                                <m:ctrlPr>
                                  <a:rPr lang="en-US" altLang="zh-CN" sz="2000" b="0" i="1" smtClean="0">
                                    <a:latin typeface="Cambria Math" panose="02040503050406030204" pitchFamily="18" charset="0"/>
                                    <a:cs typeface="Arial" panose="020B0604020202020204" pitchFamily="34" charset="0"/>
                                  </a:rPr>
                                </m:ctrlPr>
                              </m:accPr>
                              <m:e>
                                <m:r>
                                  <a:rPr lang="en-US" altLang="zh-CN" sz="2000" b="0" i="1" smtClean="0">
                                    <a:latin typeface="Cambria Math" panose="02040503050406030204" pitchFamily="18" charset="0"/>
                                    <a:cs typeface="Arial" panose="020B0604020202020204" pitchFamily="34" charset="0"/>
                                  </a:rPr>
                                  <m:t>𝑓</m:t>
                                </m:r>
                              </m:e>
                            </m:acc>
                          </m:e>
                          <m:sub>
                            <m:r>
                              <a:rPr lang="en-US" altLang="zh-CN" sz="2000" b="0" i="1" smtClean="0">
                                <a:latin typeface="Cambria Math" panose="02040503050406030204" pitchFamily="18" charset="0"/>
                                <a:cs typeface="Arial" panose="020B0604020202020204" pitchFamily="34" charset="0"/>
                              </a:rPr>
                              <m:t>𝑜</m:t>
                            </m:r>
                            <m:r>
                              <a:rPr lang="en-US" altLang="zh-CN" sz="2000" b="0" i="1" smtClean="0">
                                <a:latin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cs typeface="Arial" panose="020B0604020202020204" pitchFamily="34" charset="0"/>
                              </a:rPr>
                              <m:t>𝑡</m:t>
                            </m:r>
                          </m:sub>
                        </m:sSub>
                      </m:e>
                    </m:d>
                  </m:oMath>
                </a14:m>
                <a:r>
                  <a:rPr lang="en-US" altLang="zh-CN" sz="2000" dirty="0">
                    <a:latin typeface="Arial" panose="020B0604020202020204" pitchFamily="34" charset="0"/>
                    <a:cs typeface="Arial" panose="020B0604020202020204" pitchFamily="34" charset="0"/>
                  </a:rPr>
                  <a:t>      </a:t>
                </a:r>
                <a14:m>
                  <m:oMath xmlns:m="http://schemas.openxmlformats.org/officeDocument/2006/math">
                    <m:r>
                      <a:rPr lang="en-US" altLang="zh-CN" sz="2000" b="0" i="0" smtClean="0">
                        <a:latin typeface="Cambria Math" panose="02040503050406030204" pitchFamily="18" charset="0"/>
                        <a:cs typeface="Arial" panose="020B0604020202020204" pitchFamily="34" charset="0"/>
                      </a:rPr>
                      <m:t> </m:t>
                    </m:r>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𝑟</m:t>
                        </m:r>
                      </m:e>
                      <m:sub>
                        <m:r>
                          <a:rPr lang="en-US" altLang="zh-CN" sz="2000" b="0" i="1" smtClean="0">
                            <a:latin typeface="Cambria Math" panose="02040503050406030204" pitchFamily="18" charset="0"/>
                            <a:cs typeface="Arial" panose="020B0604020202020204" pitchFamily="34" charset="0"/>
                          </a:rPr>
                          <m:t>𝑖𝑡</m:t>
                        </m:r>
                      </m:sub>
                    </m:sSub>
                  </m:oMath>
                </a14:m>
                <a:r>
                  <a:rPr lang="en-US" altLang="zh-CN" sz="2000" dirty="0">
                    <a:latin typeface="Arial" panose="020B0604020202020204" pitchFamily="34" charset="0"/>
                    <a:cs typeface="Arial" panose="020B0604020202020204" pitchFamily="34" charset="0"/>
                  </a:rPr>
                  <a:t> is observable; otherwise </a:t>
                </a:r>
                <a14:m>
                  <m:oMath xmlns:m="http://schemas.openxmlformats.org/officeDocument/2006/math">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𝑧</m:t>
                        </m:r>
                      </m:e>
                      <m:sub>
                        <m:r>
                          <a:rPr lang="en-US" altLang="zh-CN" sz="2000" b="0" i="1" smtClean="0">
                            <a:latin typeface="Cambria Math" panose="02040503050406030204" pitchFamily="18" charset="0"/>
                            <a:cs typeface="Arial" panose="020B0604020202020204" pitchFamily="34" charset="0"/>
                          </a:rPr>
                          <m:t>𝑖𝑡</m:t>
                        </m:r>
                      </m:sub>
                    </m:sSub>
                  </m:oMath>
                </a14:m>
                <a:r>
                  <a:rPr lang="en-US" altLang="zh-CN" sz="2000" dirty="0">
                    <a:latin typeface="Arial" panose="020B0604020202020204" pitchFamily="34" charset="0"/>
                    <a:cs typeface="Arial" panose="020B0604020202020204" pitchFamily="34" charset="0"/>
                  </a:rPr>
                  <a:t> is missing.</a:t>
                </a:r>
              </a:p>
              <a:p>
                <a:pPr>
                  <a:lnSpc>
                    <a:spcPct val="150000"/>
                  </a:lnSpc>
                </a:pPr>
                <a:r>
                  <a:rPr lang="en-US" altLang="zh-CN" sz="2000" dirty="0">
                    <a:latin typeface="Arial" panose="020B0604020202020204" pitchFamily="34" charset="0"/>
                    <a:cs typeface="Arial" panose="020B0604020202020204" pitchFamily="34" charset="0"/>
                  </a:rPr>
                  <a:t>S1. b. Conduct matrix completion, with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𝑍</m:t>
                    </m:r>
                  </m:oMath>
                </a14:m>
                <a:r>
                  <a:rPr lang="en-US" altLang="zh-CN" sz="2000" dirty="0">
                    <a:latin typeface="Arial" panose="020B0604020202020204" pitchFamily="34" charset="0"/>
                    <a:cs typeface="Arial" panose="020B0604020202020204" pitchFamily="34" charset="0"/>
                  </a:rPr>
                  <a:t> in Equation (16) constructed above, and obtain a low-rank matrix </a:t>
                </a:r>
                <a14:m>
                  <m:oMath xmlns:m="http://schemas.openxmlformats.org/officeDocument/2006/math">
                    <m:acc>
                      <m:accPr>
                        <m:chr m:val="̂"/>
                        <m:ctrlPr>
                          <a:rPr lang="en-US" altLang="zh-CN" sz="2000" i="1">
                            <a:latin typeface="Cambria Math" panose="02040503050406030204" pitchFamily="18" charset="0"/>
                            <a:cs typeface="Arial" panose="020B0604020202020204" pitchFamily="34" charset="0"/>
                          </a:rPr>
                        </m:ctrlPr>
                      </m:accPr>
                      <m:e>
                        <m:r>
                          <a:rPr lang="en-US" altLang="zh-CN" sz="2000" i="1">
                            <a:latin typeface="Cambria Math" panose="02040503050406030204" pitchFamily="18" charset="0"/>
                            <a:cs typeface="Arial" panose="020B0604020202020204" pitchFamily="34" charset="0"/>
                          </a:rPr>
                          <m:t>𝑋</m:t>
                        </m:r>
                      </m:e>
                    </m:acc>
                  </m:oMath>
                </a14:m>
                <a:endParaRPr lang="en-US" altLang="zh-CN" sz="2000" dirty="0">
                  <a:latin typeface="Arial" panose="020B0604020202020204" pitchFamily="34" charset="0"/>
                  <a:cs typeface="Arial" panose="020B0604020202020204" pitchFamily="34" charset="0"/>
                </a:endParaRPr>
              </a:p>
              <a:p>
                <a:pPr>
                  <a:lnSpc>
                    <a:spcPct val="150000"/>
                  </a:lnSpc>
                </a:pPr>
                <a:endParaRPr lang="en-US" altLang="zh-CN" sz="2000" dirty="0">
                  <a:latin typeface="Arial" panose="020B0604020202020204" pitchFamily="34" charset="0"/>
                  <a:cs typeface="Arial" panose="020B0604020202020204" pitchFamily="34" charset="0"/>
                </a:endParaRPr>
              </a:p>
            </p:txBody>
          </p:sp>
        </mc:Choice>
        <mc:Fallback>
          <p:sp>
            <p:nvSpPr>
              <p:cNvPr id="8" name="内容占位符 2">
                <a:extLst>
                  <a:ext uri="{FF2B5EF4-FFF2-40B4-BE49-F238E27FC236}">
                    <a16:creationId xmlns:a16="http://schemas.microsoft.com/office/drawing/2014/main" id="{62BB2DDE-FA80-4CB0-8129-804C7171C4FD}"/>
                  </a:ext>
                </a:extLst>
              </p:cNvPr>
              <p:cNvSpPr>
                <a:spLocks noGrp="1" noRot="1" noChangeAspect="1" noMove="1" noResize="1" noEditPoints="1" noAdjustHandles="1" noChangeArrowheads="1" noChangeShapeType="1" noTextEdit="1"/>
              </p:cNvSpPr>
              <p:nvPr>
                <p:ph idx="1"/>
              </p:nvPr>
            </p:nvSpPr>
            <p:spPr>
              <a:xfrm>
                <a:off x="345440" y="1325562"/>
                <a:ext cx="8707120" cy="5395914"/>
              </a:xfrm>
              <a:blipFill>
                <a:blip r:embed="rId2"/>
                <a:stretch>
                  <a:fillRect l="-630"/>
                </a:stretch>
              </a:blipFill>
            </p:spPr>
            <p:txBody>
              <a:bodyPr/>
              <a:lstStyle/>
              <a:p>
                <a:r>
                  <a:rPr lang="zh-CN" altLang="en-US">
                    <a:noFill/>
                  </a:rPr>
                  <a:t> </a:t>
                </a:r>
              </a:p>
            </p:txBody>
          </p:sp>
        </mc:Fallback>
      </mc:AlternateContent>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117540489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pt-BR" altLang="zh-CN" sz="4400" dirty="0">
                <a:latin typeface="Arial" panose="020B0604020202020204" pitchFamily="34" charset="0"/>
                <a:cs typeface="Arial" panose="020B0604020202020204" pitchFamily="34" charset="0"/>
              </a:rPr>
              <a:t>Matrix completion</a:t>
            </a:r>
            <a:endParaRPr lang="en-US" altLang="zh-CN" dirty="0">
              <a:latin typeface="Arial" panose="020B0604020202020204" pitchFamily="34" charset="0"/>
              <a:cs typeface="Arial" panose="020B0604020202020204" pitchFamily="34" charset="0"/>
            </a:endParaRP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174</a:t>
            </a:fld>
            <a:endParaRPr lang="zh-CN" altLang="en-US"/>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345440" y="1325562"/>
                <a:ext cx="8707120" cy="5395914"/>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Estimate the latent factors and their loadings using </a:t>
                </a:r>
                <a14:m>
                  <m:oMath xmlns:m="http://schemas.openxmlformats.org/officeDocument/2006/math">
                    <m:acc>
                      <m:accPr>
                        <m:chr m:val="̂"/>
                        <m:ctrlPr>
                          <a:rPr lang="en-US" altLang="zh-CN" sz="2000" i="1" smtClean="0">
                            <a:latin typeface="Cambria Math" panose="02040503050406030204" pitchFamily="18" charset="0"/>
                            <a:cs typeface="Arial" panose="020B0604020202020204" pitchFamily="34" charset="0"/>
                          </a:rPr>
                        </m:ctrlPr>
                      </m:accPr>
                      <m:e>
                        <m:r>
                          <a:rPr lang="en-US" altLang="zh-CN" sz="2000" i="1">
                            <a:latin typeface="Cambria Math" panose="02040503050406030204" pitchFamily="18" charset="0"/>
                            <a:cs typeface="Arial" panose="020B0604020202020204" pitchFamily="34" charset="0"/>
                          </a:rPr>
                          <m:t>𝑋</m:t>
                        </m:r>
                      </m:e>
                    </m:acc>
                  </m:oMath>
                </a14:m>
                <a:r>
                  <a:rPr lang="en-US" altLang="zh-CN" sz="2000" dirty="0">
                    <a:latin typeface="Arial" panose="020B0604020202020204" pitchFamily="34" charset="0"/>
                    <a:cs typeface="Arial" panose="020B0604020202020204" pitchFamily="34" charset="0"/>
                  </a:rPr>
                  <a:t>:</a:t>
                </a:r>
              </a:p>
              <a:p>
                <a:pPr marL="0" indent="0">
                  <a:lnSpc>
                    <a:spcPct val="100000"/>
                  </a:lnSpc>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cs typeface="Arial" panose="020B0604020202020204" pitchFamily="34" charset="0"/>
                            </a:rPr>
                          </m:ctrlPr>
                        </m:sSubPr>
                        <m:e>
                          <m:acc>
                            <m:accPr>
                              <m:chr m:val="̂"/>
                              <m:ctrlPr>
                                <a:rPr lang="en-US" altLang="zh-CN" sz="2000" i="1" smtClean="0">
                                  <a:latin typeface="Cambria Math" panose="02040503050406030204" pitchFamily="18" charset="0"/>
                                  <a:cs typeface="Arial" panose="020B0604020202020204" pitchFamily="34" charset="0"/>
                                </a:rPr>
                              </m:ctrlPr>
                            </m:accPr>
                            <m:e>
                              <m:r>
                                <a:rPr lang="en-US" altLang="zh-CN" sz="2000" b="0" i="1" smtClean="0">
                                  <a:latin typeface="Cambria Math" panose="02040503050406030204" pitchFamily="18" charset="0"/>
                                  <a:cs typeface="Arial" panose="020B0604020202020204" pitchFamily="34" charset="0"/>
                                </a:rPr>
                                <m:t>𝑣</m:t>
                              </m:r>
                            </m:e>
                          </m:acc>
                        </m:e>
                        <m:sub>
                          <m:r>
                            <a:rPr lang="en-US" altLang="zh-CN" sz="2000" b="0" i="1" smtClean="0">
                              <a:latin typeface="Cambria Math" panose="02040503050406030204" pitchFamily="18" charset="0"/>
                              <a:cs typeface="Arial" panose="020B0604020202020204" pitchFamily="34" charset="0"/>
                            </a:rPr>
                            <m:t>𝑙</m:t>
                          </m:r>
                          <m:r>
                            <a:rPr lang="en-US" altLang="zh-CN" sz="2000" b="0" i="1" smtClean="0">
                              <a:latin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cs typeface="Arial" panose="020B0604020202020204" pitchFamily="34" charset="0"/>
                            </a:rPr>
                            <m:t>𝑡</m:t>
                          </m:r>
                        </m:sub>
                      </m:sSub>
                      <m:r>
                        <a:rPr lang="en-US" altLang="zh-CN" sz="2000" b="0" i="1" smtClean="0">
                          <a:latin typeface="Cambria Math" panose="02040503050406030204" pitchFamily="18" charset="0"/>
                          <a:cs typeface="Arial" panose="020B0604020202020204" pitchFamily="34" charset="0"/>
                        </a:rPr>
                        <m:t>=</m:t>
                      </m:r>
                      <m:sSup>
                        <m:sSupPr>
                          <m:ctrlPr>
                            <a:rPr lang="en-US" altLang="zh-CN" sz="2000" b="0" i="1" smtClean="0">
                              <a:latin typeface="Cambria Math" panose="02040503050406030204" pitchFamily="18" charset="0"/>
                              <a:cs typeface="Arial" panose="020B0604020202020204" pitchFamily="34" charset="0"/>
                            </a:rPr>
                          </m:ctrlPr>
                        </m:sSupPr>
                        <m:e>
                          <m:d>
                            <m:dPr>
                              <m:ctrlPr>
                                <a:rPr lang="en-US" altLang="zh-CN" sz="2000" b="0" i="1" smtClean="0">
                                  <a:latin typeface="Cambria Math" panose="02040503050406030204" pitchFamily="18" charset="0"/>
                                  <a:cs typeface="Arial" panose="020B0604020202020204" pitchFamily="34" charset="0"/>
                                </a:rPr>
                              </m:ctrlPr>
                            </m:dPr>
                            <m:e>
                              <m:nary>
                                <m:naryPr>
                                  <m:chr m:val="∑"/>
                                  <m:supHide m:val="on"/>
                                  <m:ctrlPr>
                                    <a:rPr lang="en-US" altLang="zh-CN" sz="2000" b="0" i="1" smtClean="0">
                                      <a:latin typeface="Cambria Math" panose="02040503050406030204" pitchFamily="18" charset="0"/>
                                      <a:cs typeface="Arial" panose="020B0604020202020204" pitchFamily="34" charset="0"/>
                                    </a:rPr>
                                  </m:ctrlPr>
                                </m:naryPr>
                                <m:sub>
                                  <m:r>
                                    <m:rPr>
                                      <m:brk m:alnAt="7"/>
                                    </m:rPr>
                                    <a:rPr lang="en-US" altLang="zh-CN" sz="2000" b="0" i="1" smtClean="0">
                                      <a:latin typeface="Cambria Math" panose="02040503050406030204" pitchFamily="18" charset="0"/>
                                      <a:cs typeface="Arial" panose="020B0604020202020204" pitchFamily="34" charset="0"/>
                                    </a:rPr>
                                    <m:t>𝑖</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Pr>
                                    <m:e>
                                      <m:r>
                                        <m:rPr>
                                          <m:brk m:alnAt="7"/>
                                        </m:rP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𝑁</m:t>
                                      </m:r>
                                    </m:e>
                                    <m:sub>
                                      <m:r>
                                        <m:rPr>
                                          <m:brk m:alnAt="7"/>
                                        </m:rP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𝑡</m:t>
                                      </m:r>
                                    </m:sub>
                                  </m:sSub>
                                </m:sub>
                                <m:sup/>
                                <m:e>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𝑏</m:t>
                                      </m:r>
                                    </m:e>
                                    <m:sub>
                                      <m:r>
                                        <a:rPr lang="en-US" altLang="zh-CN" sz="2000" b="0" i="1" smtClean="0">
                                          <a:latin typeface="Cambria Math" panose="02040503050406030204" pitchFamily="18" charset="0"/>
                                          <a:cs typeface="Arial" panose="020B0604020202020204" pitchFamily="34" charset="0"/>
                                        </a:rPr>
                                        <m:t>𝑖</m:t>
                                      </m:r>
                                    </m:sub>
                                  </m:sSub>
                                  <m:sSubSup>
                                    <m:sSubSupPr>
                                      <m:ctrlPr>
                                        <a:rPr lang="en-US" altLang="zh-CN" sz="2000" b="0" i="1" smtClean="0">
                                          <a:latin typeface="Cambria Math" panose="02040503050406030204" pitchFamily="18" charset="0"/>
                                          <a:cs typeface="Arial" panose="020B0604020202020204" pitchFamily="34" charset="0"/>
                                        </a:rPr>
                                      </m:ctrlPr>
                                    </m:sSubSupPr>
                                    <m:e>
                                      <m:r>
                                        <a:rPr lang="en-US" altLang="zh-CN" sz="2000" b="0" i="1" smtClean="0">
                                          <a:latin typeface="Cambria Math" panose="02040503050406030204" pitchFamily="18" charset="0"/>
                                          <a:cs typeface="Arial" panose="020B0604020202020204" pitchFamily="34" charset="0"/>
                                        </a:rPr>
                                        <m:t>𝑏</m:t>
                                      </m:r>
                                    </m:e>
                                    <m:sub>
                                      <m:r>
                                        <a:rPr lang="en-US" altLang="zh-CN" sz="2000" b="0" i="1" smtClean="0">
                                          <a:latin typeface="Cambria Math" panose="02040503050406030204" pitchFamily="18" charset="0"/>
                                          <a:cs typeface="Arial" panose="020B0604020202020204" pitchFamily="34" charset="0"/>
                                        </a:rPr>
                                        <m:t>𝑖</m:t>
                                      </m:r>
                                    </m:sub>
                                    <m:sup>
                                      <m:r>
                                        <a:rPr lang="en-US" altLang="zh-CN" sz="2000" b="0" i="1" smtClean="0">
                                          <a:latin typeface="Cambria Math" panose="02040503050406030204" pitchFamily="18" charset="0"/>
                                          <a:cs typeface="Arial" panose="020B0604020202020204" pitchFamily="34" charset="0"/>
                                        </a:rPr>
                                        <m:t>′</m:t>
                                      </m:r>
                                    </m:sup>
                                  </m:sSubSup>
                                </m:e>
                              </m:nary>
                            </m:e>
                          </m:d>
                        </m:e>
                        <m:sup>
                          <m:r>
                            <a:rPr lang="en-US" altLang="zh-CN" sz="2000" b="0" i="1" smtClean="0">
                              <a:latin typeface="Cambria Math" panose="02040503050406030204" pitchFamily="18" charset="0"/>
                              <a:cs typeface="Arial" panose="020B0604020202020204" pitchFamily="34" charset="0"/>
                            </a:rPr>
                            <m:t>−1</m:t>
                          </m:r>
                        </m:sup>
                      </m:sSup>
                      <m:nary>
                        <m:naryPr>
                          <m:chr m:val="∑"/>
                          <m:supHide m:val="on"/>
                          <m:ctrlPr>
                            <a:rPr lang="en-US" altLang="zh-CN" sz="2000" i="1">
                              <a:latin typeface="Cambria Math" panose="02040503050406030204" pitchFamily="18" charset="0"/>
                              <a:cs typeface="Arial" panose="020B0604020202020204" pitchFamily="34" charset="0"/>
                            </a:rPr>
                          </m:ctrlPr>
                        </m:naryPr>
                        <m:sub>
                          <m:r>
                            <m:rPr>
                              <m:brk m:alnAt="7"/>
                            </m:rPr>
                            <a:rPr lang="en-US" altLang="zh-CN" sz="2000" i="1">
                              <a:latin typeface="Cambria Math" panose="02040503050406030204" pitchFamily="18" charset="0"/>
                              <a:cs typeface="Arial" panose="020B0604020202020204" pitchFamily="34" charset="0"/>
                            </a:rPr>
                            <m:t>𝑖</m:t>
                          </m:r>
                          <m:r>
                            <a:rPr lang="en-US" altLang="zh-CN"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sSubPr>
                            <m:e>
                              <m:r>
                                <m:rPr>
                                  <m:brk m:alnAt="7"/>
                                </m:rPr>
                                <a:rPr lang="en-US" altLang="zh-CN" sz="2000" i="1">
                                  <a:latin typeface="Cambria Math" panose="02040503050406030204" pitchFamily="18" charset="0"/>
                                  <a:ea typeface="Cambria Math" panose="02040503050406030204" pitchFamily="18" charset="0"/>
                                  <a:cs typeface="Arial" panose="020B0604020202020204" pitchFamily="34" charset="0"/>
                                </a:rPr>
                                <m:t>𝑁</m:t>
                              </m:r>
                            </m:e>
                            <m:sub>
                              <m:r>
                                <m:rPr>
                                  <m:brk m:alnAt="7"/>
                                </m:rPr>
                                <a:rPr lang="en-US" altLang="zh-CN" sz="2000" i="1">
                                  <a:latin typeface="Cambria Math" panose="02040503050406030204" pitchFamily="18" charset="0"/>
                                  <a:ea typeface="Cambria Math" panose="02040503050406030204" pitchFamily="18" charset="0"/>
                                  <a:cs typeface="Arial" panose="020B0604020202020204" pitchFamily="34" charset="0"/>
                                </a:rPr>
                                <m:t>𝑡</m:t>
                              </m:r>
                            </m:sub>
                          </m:sSub>
                        </m:sub>
                        <m:sup/>
                        <m:e>
                          <m:sSub>
                            <m:sSubPr>
                              <m:ctrlPr>
                                <a:rPr lang="en-US" altLang="zh-CN" sz="2000" i="1">
                                  <a:latin typeface="Cambria Math" panose="02040503050406030204" pitchFamily="18" charset="0"/>
                                  <a:cs typeface="Arial" panose="020B0604020202020204" pitchFamily="34" charset="0"/>
                                </a:rPr>
                              </m:ctrlPr>
                            </m:sSubPr>
                            <m:e>
                              <m:r>
                                <a:rPr lang="en-US" altLang="zh-CN" sz="2000" i="1">
                                  <a:latin typeface="Cambria Math" panose="02040503050406030204" pitchFamily="18" charset="0"/>
                                  <a:cs typeface="Arial" panose="020B0604020202020204" pitchFamily="34" charset="0"/>
                                </a:rPr>
                                <m:t>𝑏</m:t>
                              </m:r>
                            </m:e>
                            <m:sub>
                              <m:r>
                                <a:rPr lang="en-US" altLang="zh-CN" sz="2000" i="1">
                                  <a:latin typeface="Cambria Math" panose="02040503050406030204" pitchFamily="18" charset="0"/>
                                  <a:cs typeface="Arial" panose="020B0604020202020204" pitchFamily="34" charset="0"/>
                                </a:rPr>
                                <m:t>𝑖</m:t>
                              </m:r>
                            </m:sub>
                          </m:sSub>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𝑧</m:t>
                              </m:r>
                            </m:e>
                            <m:sub>
                              <m:r>
                                <a:rPr lang="en-US" altLang="zh-CN" sz="2000" b="0" i="1" smtClean="0">
                                  <a:latin typeface="Cambria Math" panose="02040503050406030204" pitchFamily="18" charset="0"/>
                                  <a:cs typeface="Arial" panose="020B0604020202020204" pitchFamily="34" charset="0"/>
                                </a:rPr>
                                <m:t>𝑖𝑡</m:t>
                              </m:r>
                            </m:sub>
                          </m:sSub>
                        </m:e>
                      </m:nary>
                      <m:r>
                        <a:rPr lang="en-US" altLang="zh-CN" sz="2000" b="0" i="1" smtClean="0">
                          <a:latin typeface="Cambria Math" panose="02040503050406030204" pitchFamily="18" charset="0"/>
                          <a:cs typeface="Arial" panose="020B0604020202020204" pitchFamily="34" charset="0"/>
                        </a:rPr>
                        <m:t>,  </m:t>
                      </m:r>
                      <m:r>
                        <a:rPr lang="en-US" altLang="zh-CN" sz="2000" b="0" i="1" smtClean="0">
                          <a:latin typeface="Cambria Math" panose="02040503050406030204" pitchFamily="18" charset="0"/>
                          <a:cs typeface="Arial" panose="020B0604020202020204" pitchFamily="34" charset="0"/>
                        </a:rPr>
                        <m:t>𝑡</m:t>
                      </m:r>
                      <m:r>
                        <a:rPr lang="en-US" altLang="zh-CN" sz="2000" b="0" i="1" smtClean="0">
                          <a:latin typeface="Cambria Math" panose="02040503050406030204" pitchFamily="18" charset="0"/>
                          <a:cs typeface="Arial" panose="020B0604020202020204" pitchFamily="34" charset="0"/>
                        </a:rPr>
                        <m:t>=1,…, </m:t>
                      </m:r>
                      <m:r>
                        <a:rPr lang="en-US" altLang="zh-CN" sz="2000" b="0" i="1" smtClean="0">
                          <a:latin typeface="Cambria Math" panose="02040503050406030204" pitchFamily="18" charset="0"/>
                          <a:cs typeface="Arial" panose="020B0604020202020204" pitchFamily="34" charset="0"/>
                        </a:rPr>
                        <m:t>𝑇</m:t>
                      </m:r>
                    </m:oMath>
                  </m:oMathPara>
                </a14:m>
                <a:endParaRPr lang="en-US" altLang="zh-CN" sz="2000" b="0" dirty="0">
                  <a:latin typeface="Arial" panose="020B0604020202020204" pitchFamily="34" charset="0"/>
                  <a:cs typeface="Arial" panose="020B0604020202020204" pitchFamily="34" charset="0"/>
                </a:endParaRPr>
              </a:p>
              <a:p>
                <a:pPr marL="0" indent="0">
                  <a:lnSpc>
                    <a:spcPct val="100000"/>
                  </a:lnSpc>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cs typeface="Arial" panose="020B0604020202020204" pitchFamily="34" charset="0"/>
                            </a:rPr>
                          </m:ctrlPr>
                        </m:sSubPr>
                        <m:e>
                          <m:acc>
                            <m:accPr>
                              <m:chr m:val="̂"/>
                              <m:ctrlPr>
                                <a:rPr lang="en-US" altLang="zh-CN" sz="2000" i="1" smtClean="0">
                                  <a:latin typeface="Cambria Math" panose="02040503050406030204" pitchFamily="18" charset="0"/>
                                  <a:cs typeface="Arial" panose="020B0604020202020204" pitchFamily="34" charset="0"/>
                                </a:rPr>
                              </m:ctrlPr>
                            </m:accPr>
                            <m:e>
                              <m:r>
                                <a:rPr lang="zh-CN" altLang="en-US" sz="2000" i="1" smtClean="0">
                                  <a:latin typeface="Cambria Math" panose="02040503050406030204" pitchFamily="18" charset="0"/>
                                  <a:cs typeface="Arial" panose="020B0604020202020204" pitchFamily="34" charset="0"/>
                                </a:rPr>
                                <m:t>𝛽</m:t>
                              </m:r>
                            </m:e>
                          </m:acc>
                        </m:e>
                        <m:sub>
                          <m:r>
                            <a:rPr lang="en-US" altLang="zh-CN" sz="2000" b="0" i="1" smtClean="0">
                              <a:latin typeface="Cambria Math" panose="02040503050406030204" pitchFamily="18" charset="0"/>
                              <a:cs typeface="Arial" panose="020B0604020202020204" pitchFamily="34" charset="0"/>
                            </a:rPr>
                            <m:t>𝑙</m:t>
                          </m:r>
                          <m:r>
                            <a:rPr lang="en-US" altLang="zh-CN" sz="2000" b="0" i="1" smtClean="0">
                              <a:latin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cs typeface="Arial" panose="020B0604020202020204" pitchFamily="34" charset="0"/>
                            </a:rPr>
                            <m:t>𝑡</m:t>
                          </m:r>
                        </m:sub>
                      </m:sSub>
                      <m:r>
                        <a:rPr lang="en-US" altLang="zh-CN" sz="2000" b="0" i="1" smtClean="0">
                          <a:latin typeface="Cambria Math" panose="02040503050406030204" pitchFamily="18" charset="0"/>
                          <a:cs typeface="Arial" panose="020B0604020202020204" pitchFamily="34" charset="0"/>
                        </a:rPr>
                        <m:t>=</m:t>
                      </m:r>
                      <m:sSup>
                        <m:sSupPr>
                          <m:ctrlPr>
                            <a:rPr lang="en-US" altLang="zh-CN" sz="2000" b="0" i="1" smtClean="0">
                              <a:latin typeface="Cambria Math" panose="02040503050406030204" pitchFamily="18" charset="0"/>
                              <a:cs typeface="Arial" panose="020B0604020202020204" pitchFamily="34" charset="0"/>
                            </a:rPr>
                          </m:ctrlPr>
                        </m:sSupPr>
                        <m:e>
                          <m:d>
                            <m:dPr>
                              <m:ctrlPr>
                                <a:rPr lang="en-US" altLang="zh-CN" sz="2000" b="0" i="1" smtClean="0">
                                  <a:latin typeface="Cambria Math" panose="02040503050406030204" pitchFamily="18" charset="0"/>
                                  <a:cs typeface="Arial" panose="020B0604020202020204" pitchFamily="34" charset="0"/>
                                </a:rPr>
                              </m:ctrlPr>
                            </m:dPr>
                            <m:e>
                              <m:nary>
                                <m:naryPr>
                                  <m:chr m:val="∑"/>
                                  <m:supHide m:val="on"/>
                                  <m:ctrlPr>
                                    <a:rPr lang="en-US" altLang="zh-CN" sz="2000" b="0" i="1" smtClean="0">
                                      <a:latin typeface="Cambria Math" panose="02040503050406030204" pitchFamily="18" charset="0"/>
                                      <a:cs typeface="Arial" panose="020B0604020202020204" pitchFamily="34" charset="0"/>
                                    </a:rPr>
                                  </m:ctrlPr>
                                </m:naryPr>
                                <m:sub>
                                  <m:r>
                                    <m:rPr>
                                      <m:brk m:alnAt="7"/>
                                    </m:rPr>
                                    <a:rPr lang="en-US" altLang="zh-CN" sz="2000" b="0" i="1" smtClean="0">
                                      <a:latin typeface="Cambria Math" panose="02040503050406030204" pitchFamily="18" charset="0"/>
                                      <a:cs typeface="Arial" panose="020B0604020202020204" pitchFamily="34" charset="0"/>
                                    </a:rPr>
                                    <m:t>𝑖</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𝑇</m:t>
                                      </m:r>
                                    </m:e>
                                    <m: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𝑖</m:t>
                                      </m:r>
                                    </m:sub>
                                  </m:sSub>
                                </m:sub>
                                <m:sup/>
                                <m:e>
                                  <m:sSub>
                                    <m:sSubPr>
                                      <m:ctrlPr>
                                        <a:rPr lang="en-US" altLang="zh-CN" sz="2000" b="0" i="1" smtClean="0">
                                          <a:latin typeface="Cambria Math" panose="02040503050406030204" pitchFamily="18" charset="0"/>
                                          <a:cs typeface="Arial" panose="020B0604020202020204" pitchFamily="34" charset="0"/>
                                        </a:rPr>
                                      </m:ctrlPr>
                                    </m:sSubPr>
                                    <m:e>
                                      <m:acc>
                                        <m:accPr>
                                          <m:chr m:val="̂"/>
                                          <m:ctrlPr>
                                            <a:rPr lang="en-US" altLang="zh-CN" sz="2000" b="0" i="1" smtClean="0">
                                              <a:latin typeface="Cambria Math" panose="02040503050406030204" pitchFamily="18" charset="0"/>
                                              <a:cs typeface="Arial" panose="020B0604020202020204" pitchFamily="34" charset="0"/>
                                            </a:rPr>
                                          </m:ctrlPr>
                                        </m:accPr>
                                        <m:e>
                                          <m:r>
                                            <a:rPr lang="en-US" altLang="zh-CN" sz="2000" i="1">
                                              <a:latin typeface="Cambria Math" panose="02040503050406030204" pitchFamily="18" charset="0"/>
                                              <a:cs typeface="Arial" panose="020B0604020202020204" pitchFamily="34" charset="0"/>
                                            </a:rPr>
                                            <m:t>𝑣</m:t>
                                          </m:r>
                                        </m:e>
                                      </m:acc>
                                    </m:e>
                                    <m:sub>
                                      <m:r>
                                        <a:rPr lang="en-US" altLang="zh-CN" sz="2000" b="0" i="1" smtClean="0">
                                          <a:latin typeface="Cambria Math" panose="02040503050406030204" pitchFamily="18" charset="0"/>
                                          <a:cs typeface="Arial" panose="020B0604020202020204" pitchFamily="34" charset="0"/>
                                        </a:rPr>
                                        <m:t>𝑙</m:t>
                                      </m:r>
                                      <m:r>
                                        <a:rPr lang="en-US" altLang="zh-CN" sz="2000" b="0" i="1" smtClean="0">
                                          <a:latin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cs typeface="Arial" panose="020B0604020202020204" pitchFamily="34" charset="0"/>
                                        </a:rPr>
                                        <m:t>𝑡</m:t>
                                      </m:r>
                                    </m:sub>
                                  </m:sSub>
                                  <m:sSubSup>
                                    <m:sSubSupPr>
                                      <m:ctrlPr>
                                        <a:rPr lang="en-US" altLang="zh-CN" sz="2000" b="0" i="1" smtClean="0">
                                          <a:latin typeface="Cambria Math" panose="02040503050406030204" pitchFamily="18" charset="0"/>
                                          <a:cs typeface="Arial" panose="020B0604020202020204" pitchFamily="34" charset="0"/>
                                        </a:rPr>
                                      </m:ctrlPr>
                                    </m:sSubSupPr>
                                    <m:e>
                                      <m:acc>
                                        <m:accPr>
                                          <m:chr m:val="̂"/>
                                          <m:ctrlPr>
                                            <a:rPr lang="en-US" altLang="zh-CN" sz="2000" b="0" i="1" smtClean="0">
                                              <a:latin typeface="Cambria Math" panose="02040503050406030204" pitchFamily="18" charset="0"/>
                                              <a:cs typeface="Arial" panose="020B0604020202020204" pitchFamily="34" charset="0"/>
                                            </a:rPr>
                                          </m:ctrlPr>
                                        </m:accPr>
                                        <m:e>
                                          <m:r>
                                            <a:rPr lang="en-US" altLang="zh-CN" sz="2000" i="1">
                                              <a:latin typeface="Cambria Math" panose="02040503050406030204" pitchFamily="18" charset="0"/>
                                              <a:cs typeface="Arial" panose="020B0604020202020204" pitchFamily="34" charset="0"/>
                                            </a:rPr>
                                            <m:t>𝑣</m:t>
                                          </m:r>
                                        </m:e>
                                      </m:acc>
                                    </m:e>
                                    <m:sub>
                                      <m:r>
                                        <a:rPr lang="en-US" altLang="zh-CN" sz="2000" b="0" i="1" smtClean="0">
                                          <a:latin typeface="Cambria Math" panose="02040503050406030204" pitchFamily="18" charset="0"/>
                                          <a:cs typeface="Arial" panose="020B0604020202020204" pitchFamily="34" charset="0"/>
                                        </a:rPr>
                                        <m:t>𝑙</m:t>
                                      </m:r>
                                      <m:r>
                                        <a:rPr lang="en-US" altLang="zh-CN" sz="2000" b="0" i="1" smtClean="0">
                                          <a:latin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cs typeface="Arial" panose="020B0604020202020204" pitchFamily="34" charset="0"/>
                                        </a:rPr>
                                        <m:t>𝑡</m:t>
                                      </m:r>
                                    </m:sub>
                                    <m:sup>
                                      <m:r>
                                        <a:rPr lang="en-US" altLang="zh-CN" sz="2000" b="0" i="1" smtClean="0">
                                          <a:latin typeface="Cambria Math" panose="02040503050406030204" pitchFamily="18" charset="0"/>
                                          <a:cs typeface="Arial" panose="020B0604020202020204" pitchFamily="34" charset="0"/>
                                        </a:rPr>
                                        <m:t>′</m:t>
                                      </m:r>
                                    </m:sup>
                                  </m:sSubSup>
                                </m:e>
                              </m:nary>
                            </m:e>
                          </m:d>
                        </m:e>
                        <m:sup>
                          <m:r>
                            <a:rPr lang="en-US" altLang="zh-CN" sz="2000" b="0" i="1" smtClean="0">
                              <a:latin typeface="Cambria Math" panose="02040503050406030204" pitchFamily="18" charset="0"/>
                              <a:cs typeface="Arial" panose="020B0604020202020204" pitchFamily="34" charset="0"/>
                            </a:rPr>
                            <m:t>−1</m:t>
                          </m:r>
                        </m:sup>
                      </m:sSup>
                      <m:nary>
                        <m:naryPr>
                          <m:chr m:val="∑"/>
                          <m:supHide m:val="on"/>
                          <m:ctrlPr>
                            <a:rPr lang="en-US" altLang="zh-CN" sz="2000" i="1">
                              <a:latin typeface="Cambria Math" panose="02040503050406030204" pitchFamily="18" charset="0"/>
                              <a:cs typeface="Arial" panose="020B0604020202020204" pitchFamily="34" charset="0"/>
                            </a:rPr>
                          </m:ctrlPr>
                        </m:naryPr>
                        <m:sub>
                          <m:r>
                            <m:rPr>
                              <m:brk m:alnAt="7"/>
                            </m:rPr>
                            <a:rPr lang="en-US" altLang="zh-CN" sz="2000" i="1">
                              <a:latin typeface="Cambria Math" panose="02040503050406030204" pitchFamily="18" charset="0"/>
                              <a:cs typeface="Arial" panose="020B0604020202020204" pitchFamily="34" charset="0"/>
                            </a:rPr>
                            <m:t>𝑖</m:t>
                          </m:r>
                          <m:r>
                            <a:rPr lang="en-US" altLang="zh-CN"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𝑇</m:t>
                              </m:r>
                            </m:e>
                            <m: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𝑖</m:t>
                              </m:r>
                            </m:sub>
                          </m:sSub>
                        </m:sub>
                        <m:sup/>
                        <m:e>
                          <m:sSub>
                            <m:sSubPr>
                              <m:ctrlPr>
                                <a:rPr lang="en-US" altLang="zh-CN" sz="2000" i="1">
                                  <a:latin typeface="Cambria Math" panose="02040503050406030204" pitchFamily="18" charset="0"/>
                                  <a:cs typeface="Arial" panose="020B0604020202020204" pitchFamily="34" charset="0"/>
                                </a:rPr>
                              </m:ctrlPr>
                            </m:sSubPr>
                            <m:e>
                              <m:acc>
                                <m:accPr>
                                  <m:chr m:val="̂"/>
                                  <m:ctrlPr>
                                    <a:rPr lang="en-US" altLang="zh-CN" sz="2000" i="1">
                                      <a:latin typeface="Cambria Math" panose="02040503050406030204" pitchFamily="18" charset="0"/>
                                      <a:cs typeface="Arial" panose="020B0604020202020204" pitchFamily="34" charset="0"/>
                                    </a:rPr>
                                  </m:ctrlPr>
                                </m:accPr>
                                <m:e>
                                  <m:r>
                                    <a:rPr lang="en-US" altLang="zh-CN" sz="2000" i="1">
                                      <a:latin typeface="Cambria Math" panose="02040503050406030204" pitchFamily="18" charset="0"/>
                                      <a:cs typeface="Arial" panose="020B0604020202020204" pitchFamily="34" charset="0"/>
                                    </a:rPr>
                                    <m:t>𝑣</m:t>
                                  </m:r>
                                </m:e>
                              </m:acc>
                            </m:e>
                            <m:sub>
                              <m:r>
                                <a:rPr lang="en-US" altLang="zh-CN" sz="2000" i="1">
                                  <a:latin typeface="Cambria Math" panose="02040503050406030204" pitchFamily="18" charset="0"/>
                                  <a:cs typeface="Arial" panose="020B0604020202020204" pitchFamily="34" charset="0"/>
                                </a:rPr>
                                <m:t>𝑙</m:t>
                              </m:r>
                              <m:r>
                                <a:rPr lang="en-US" altLang="zh-CN" sz="2000" i="1">
                                  <a:latin typeface="Cambria Math" panose="02040503050406030204" pitchFamily="18" charset="0"/>
                                  <a:cs typeface="Arial" panose="020B0604020202020204" pitchFamily="34" charset="0"/>
                                </a:rPr>
                                <m:t>,</m:t>
                              </m:r>
                              <m:r>
                                <a:rPr lang="en-US" altLang="zh-CN" sz="2000" i="1">
                                  <a:latin typeface="Cambria Math" panose="02040503050406030204" pitchFamily="18" charset="0"/>
                                  <a:cs typeface="Arial" panose="020B0604020202020204" pitchFamily="34" charset="0"/>
                                </a:rPr>
                                <m:t>𝑡</m:t>
                              </m:r>
                            </m:sub>
                          </m:sSub>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𝑧</m:t>
                              </m:r>
                            </m:e>
                            <m:sub>
                              <m:r>
                                <a:rPr lang="en-US" altLang="zh-CN" sz="2000" b="0" i="1" smtClean="0">
                                  <a:latin typeface="Cambria Math" panose="02040503050406030204" pitchFamily="18" charset="0"/>
                                  <a:cs typeface="Arial" panose="020B0604020202020204" pitchFamily="34" charset="0"/>
                                </a:rPr>
                                <m:t>𝑖𝑡</m:t>
                              </m:r>
                            </m:sub>
                          </m:sSub>
                        </m:e>
                      </m:nary>
                      <m:r>
                        <a:rPr lang="en-US" altLang="zh-CN" sz="2000" b="0" i="1" smtClean="0">
                          <a:latin typeface="Cambria Math" panose="02040503050406030204" pitchFamily="18" charset="0"/>
                          <a:cs typeface="Arial" panose="020B0604020202020204" pitchFamily="34" charset="0"/>
                        </a:rPr>
                        <m:t>,  </m:t>
                      </m:r>
                      <m:r>
                        <a:rPr lang="en-US" altLang="zh-CN" sz="2000" b="0" i="1" smtClean="0">
                          <a:latin typeface="Cambria Math" panose="02040503050406030204" pitchFamily="18" charset="0"/>
                          <a:cs typeface="Arial" panose="020B0604020202020204" pitchFamily="34" charset="0"/>
                        </a:rPr>
                        <m:t>𝑖</m:t>
                      </m:r>
                      <m:r>
                        <a:rPr lang="en-US" altLang="zh-CN" sz="2000" b="0" i="1" smtClean="0">
                          <a:latin typeface="Cambria Math" panose="02040503050406030204" pitchFamily="18" charset="0"/>
                          <a:cs typeface="Arial" panose="020B0604020202020204" pitchFamily="34" charset="0"/>
                        </a:rPr>
                        <m:t>=1,…, </m:t>
                      </m:r>
                      <m:r>
                        <a:rPr lang="en-US" altLang="zh-CN" sz="2000" b="0" i="1" smtClean="0">
                          <a:latin typeface="Cambria Math" panose="02040503050406030204" pitchFamily="18" charset="0"/>
                          <a:cs typeface="Arial" panose="020B0604020202020204" pitchFamily="34" charset="0"/>
                        </a:rPr>
                        <m:t>𝑁</m:t>
                      </m:r>
                    </m:oMath>
                  </m:oMathPara>
                </a14:m>
                <a:endParaRPr lang="en-US" altLang="zh-CN" sz="2000" b="0" dirty="0">
                  <a:latin typeface="Arial" panose="020B0604020202020204" pitchFamily="34" charset="0"/>
                  <a:cs typeface="Arial" panose="020B0604020202020204" pitchFamily="34" charset="0"/>
                </a:endParaRPr>
              </a:p>
              <a:p>
                <a:pPr>
                  <a:lnSpc>
                    <a:spcPct val="150000"/>
                  </a:lnSpc>
                </a:pPr>
                <a:r>
                  <a:rPr lang="en-US" altLang="zh-CN" sz="2000" dirty="0">
                    <a:latin typeface="Arial" panose="020B0604020202020204" pitchFamily="34" charset="0"/>
                    <a:cs typeface="Arial" panose="020B0604020202020204" pitchFamily="34" charset="0"/>
                  </a:rPr>
                  <a:t>Where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𝑏</m:t>
                        </m:r>
                      </m:e>
                      <m:sub>
                        <m:r>
                          <a:rPr lang="en-US" altLang="zh-CN" sz="2000" i="1" dirty="0" smtClean="0">
                            <a:latin typeface="Cambria Math" panose="02040503050406030204" pitchFamily="18" charset="0"/>
                            <a:cs typeface="Arial" panose="020B0604020202020204" pitchFamily="34" charset="0"/>
                          </a:rPr>
                          <m:t>1</m:t>
                        </m:r>
                      </m:sub>
                    </m:sSub>
                    <m:r>
                      <a:rPr lang="en-US" altLang="zh-CN" sz="2000" b="0" i="1" dirty="0" smtClean="0">
                        <a:latin typeface="Cambria Math" panose="02040503050406030204" pitchFamily="18" charset="0"/>
                        <a:cs typeface="Arial" panose="020B0604020202020204" pitchFamily="34" charset="0"/>
                      </a:rPr>
                      <m:t>,…,</m:t>
                    </m:r>
                    <m:r>
                      <a:rPr lang="en-US" altLang="zh-CN" sz="2000" i="1" dirty="0" smtClean="0">
                        <a:latin typeface="Cambria Math" panose="02040503050406030204" pitchFamily="18" charset="0"/>
                        <a:cs typeface="Arial" panose="020B0604020202020204" pitchFamily="34" charset="0"/>
                      </a:rPr>
                      <m:t> </m:t>
                    </m:r>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err="1" smtClean="0">
                            <a:latin typeface="Cambria Math" panose="02040503050406030204" pitchFamily="18" charset="0"/>
                            <a:cs typeface="Arial" panose="020B0604020202020204" pitchFamily="34" charset="0"/>
                          </a:rPr>
                          <m:t>𝑏</m:t>
                        </m:r>
                      </m:e>
                      <m:sub>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err="1" smtClean="0">
                                <a:latin typeface="Cambria Math" panose="02040503050406030204" pitchFamily="18" charset="0"/>
                                <a:cs typeface="Arial" panose="020B0604020202020204" pitchFamily="34" charset="0"/>
                              </a:rPr>
                              <m:t>𝐾</m:t>
                            </m:r>
                          </m:e>
                          <m:sub>
                            <m:r>
                              <a:rPr lang="en-US" altLang="zh-CN" sz="2000" b="0" i="1" dirty="0" smtClean="0">
                                <a:latin typeface="Cambria Math" panose="02040503050406030204" pitchFamily="18" charset="0"/>
                                <a:cs typeface="Arial" panose="020B0604020202020204" pitchFamily="34" charset="0"/>
                              </a:rPr>
                              <m:t>𝑙</m:t>
                            </m:r>
                          </m:sub>
                        </m:sSub>
                      </m:sub>
                    </m:sSub>
                    <m:r>
                      <a:rPr lang="en-US" altLang="zh-CN" sz="2000" i="1" dirty="0" smtClean="0">
                        <a:latin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cs typeface="Arial" panose="020B0604020202020204" pitchFamily="34" charset="0"/>
                  </a:rPr>
                  <a:t>is the top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𝐾</m:t>
                        </m:r>
                      </m:e>
                      <m:sub>
                        <m:r>
                          <a:rPr lang="en-US" altLang="zh-CN" sz="2000" i="1" dirty="0" smtClean="0">
                            <a:latin typeface="Cambria Math" panose="02040503050406030204" pitchFamily="18" charset="0"/>
                            <a:cs typeface="Arial" panose="020B0604020202020204" pitchFamily="34" charset="0"/>
                          </a:rPr>
                          <m:t>𝑙</m:t>
                        </m:r>
                      </m:sub>
                    </m:sSub>
                  </m:oMath>
                </a14:m>
                <a:r>
                  <a:rPr lang="en-US" altLang="zh-CN" sz="2000" dirty="0">
                    <a:latin typeface="Arial" panose="020B0604020202020204" pitchFamily="34" charset="0"/>
                    <a:cs typeface="Arial" panose="020B0604020202020204" pitchFamily="34" charset="0"/>
                  </a:rPr>
                  <a:t> left singular-vectors of </a:t>
                </a:r>
                <a14:m>
                  <m:oMath xmlns:m="http://schemas.openxmlformats.org/officeDocument/2006/math">
                    <m:acc>
                      <m:accPr>
                        <m:chr m:val="̂"/>
                        <m:ctrlPr>
                          <a:rPr lang="en-US" altLang="zh-CN" sz="2000" i="1" dirty="0" smtClean="0">
                            <a:latin typeface="Cambria Math" panose="02040503050406030204" pitchFamily="18" charset="0"/>
                            <a:cs typeface="Arial" panose="020B0604020202020204" pitchFamily="34" charset="0"/>
                          </a:rPr>
                        </m:ctrlPr>
                      </m:accPr>
                      <m:e>
                        <m:r>
                          <a:rPr lang="en-US" altLang="zh-CN" sz="2000" i="1" dirty="0">
                            <a:latin typeface="Cambria Math" panose="02040503050406030204" pitchFamily="18" charset="0"/>
                            <a:cs typeface="Arial" panose="020B0604020202020204" pitchFamily="34" charset="0"/>
                          </a:rPr>
                          <m:t>𝑋</m:t>
                        </m:r>
                      </m:e>
                    </m:acc>
                  </m:oMath>
                </a14:m>
                <a:endParaRPr lang="en-US" altLang="zh-CN" sz="2000" dirty="0">
                  <a:latin typeface="Arial" panose="020B0604020202020204" pitchFamily="34" charset="0"/>
                  <a:cs typeface="Arial" panose="020B0604020202020204" pitchFamily="34" charset="0"/>
                </a:endParaRPr>
              </a:p>
              <a:p>
                <a:pPr>
                  <a:lnSpc>
                    <a:spcPct val="150000"/>
                  </a:lnSpc>
                </a:pPr>
                <a:r>
                  <a:rPr lang="en-US" altLang="zh-CN" sz="2000" dirty="0">
                    <a:latin typeface="Arial" panose="020B0604020202020204" pitchFamily="34" charset="0"/>
                    <a:cs typeface="Arial" panose="020B0604020202020204" pitchFamily="34" charset="0"/>
                  </a:rPr>
                  <a:t>The resulting </a:t>
                </a:r>
                <a14:m>
                  <m:oMath xmlns:m="http://schemas.openxmlformats.org/officeDocument/2006/math">
                    <m:acc>
                      <m:accPr>
                        <m:chr m:val="̂"/>
                        <m:ctrlPr>
                          <a:rPr lang="en-US" altLang="zh-CN" sz="2000" i="1" dirty="0">
                            <a:latin typeface="Cambria Math" panose="02040503050406030204" pitchFamily="18" charset="0"/>
                            <a:cs typeface="Arial" panose="020B0604020202020204" pitchFamily="34" charset="0"/>
                          </a:rPr>
                        </m:ctrlPr>
                      </m:accPr>
                      <m:e>
                        <m:r>
                          <a:rPr lang="zh-CN" altLang="en-US" sz="2000" i="1" dirty="0">
                            <a:latin typeface="Cambria Math" panose="02040503050406030204" pitchFamily="18" charset="0"/>
                            <a:cs typeface="Arial" panose="020B0604020202020204" pitchFamily="34" charset="0"/>
                          </a:rPr>
                          <m:t>𝛽</m:t>
                        </m:r>
                      </m:e>
                    </m:acc>
                  </m:oMath>
                </a14:m>
                <a:r>
                  <a:rPr lang="en-US" altLang="zh-CN" sz="2000" dirty="0">
                    <a:latin typeface="Arial" panose="020B0604020202020204" pitchFamily="34" charset="0"/>
                    <a:cs typeface="Arial" panose="020B0604020202020204" pitchFamily="34" charset="0"/>
                  </a:rPr>
                  <a:t> is given by </a:t>
                </a:r>
                <a14:m>
                  <m:oMath xmlns:m="http://schemas.openxmlformats.org/officeDocument/2006/math">
                    <m:acc>
                      <m:accPr>
                        <m:chr m:val="̂"/>
                        <m:ctrlPr>
                          <a:rPr lang="en-US" altLang="zh-CN" sz="2000" i="1" dirty="0">
                            <a:latin typeface="Cambria Math" panose="02040503050406030204" pitchFamily="18" charset="0"/>
                            <a:cs typeface="Arial" panose="020B0604020202020204" pitchFamily="34" charset="0"/>
                          </a:rPr>
                        </m:ctrlPr>
                      </m:accPr>
                      <m:e>
                        <m:r>
                          <a:rPr lang="zh-CN" altLang="en-US" sz="2000" i="1" dirty="0">
                            <a:latin typeface="Cambria Math" panose="02040503050406030204" pitchFamily="18" charset="0"/>
                            <a:cs typeface="Arial" panose="020B0604020202020204" pitchFamily="34" charset="0"/>
                          </a:rPr>
                          <m:t>𝛽</m:t>
                        </m:r>
                      </m:e>
                    </m:acc>
                    <m:r>
                      <a:rPr lang="en-US" altLang="zh-CN" sz="2000" dirty="0">
                        <a:latin typeface="Cambria Math" panose="02040503050406030204" pitchFamily="18" charset="0"/>
                        <a:cs typeface="Arial" panose="020B0604020202020204" pitchFamily="34" charset="0"/>
                      </a:rPr>
                      <m:t>=</m:t>
                    </m:r>
                    <m:d>
                      <m:dPr>
                        <m:ctrlPr>
                          <a:rPr lang="en-US" altLang="zh-CN" sz="2000" i="1" dirty="0">
                            <a:latin typeface="Cambria Math" panose="02040503050406030204" pitchFamily="18" charset="0"/>
                            <a:cs typeface="Arial" panose="020B0604020202020204" pitchFamily="34" charset="0"/>
                          </a:rPr>
                        </m:ctrlPr>
                      </m:dPr>
                      <m:e>
                        <m:sSub>
                          <m:sSubPr>
                            <m:ctrlPr>
                              <a:rPr lang="en-US" altLang="zh-CN" sz="2000" i="1">
                                <a:latin typeface="Cambria Math" panose="02040503050406030204" pitchFamily="18" charset="0"/>
                                <a:cs typeface="Arial" panose="020B0604020202020204" pitchFamily="34" charset="0"/>
                              </a:rPr>
                            </m:ctrlPr>
                          </m:sSubPr>
                          <m:e>
                            <m:acc>
                              <m:accPr>
                                <m:chr m:val="̂"/>
                                <m:ctrlPr>
                                  <a:rPr lang="en-US" altLang="zh-CN" sz="2000" i="1">
                                    <a:latin typeface="Cambria Math" panose="02040503050406030204" pitchFamily="18" charset="0"/>
                                    <a:cs typeface="Arial" panose="020B0604020202020204" pitchFamily="34" charset="0"/>
                                  </a:rPr>
                                </m:ctrlPr>
                              </m:accPr>
                              <m:e>
                                <m:r>
                                  <a:rPr lang="zh-CN" altLang="en-US" sz="2000" i="1">
                                    <a:latin typeface="Cambria Math" panose="02040503050406030204" pitchFamily="18" charset="0"/>
                                    <a:cs typeface="Arial" panose="020B0604020202020204" pitchFamily="34" charset="0"/>
                                  </a:rPr>
                                  <m:t>𝛽</m:t>
                                </m:r>
                              </m:e>
                            </m:acc>
                          </m:e>
                          <m:sub>
                            <m:r>
                              <a:rPr lang="en-US" altLang="zh-CN" sz="2000" i="1">
                                <a:latin typeface="Cambria Math" panose="02040503050406030204" pitchFamily="18" charset="0"/>
                                <a:cs typeface="Arial" panose="020B0604020202020204" pitchFamily="34" charset="0"/>
                              </a:rPr>
                              <m:t>𝑜</m:t>
                            </m:r>
                          </m:sub>
                        </m:sSub>
                        <m:r>
                          <a:rPr lang="en-US" altLang="zh-CN" sz="2000">
                            <a:latin typeface="Cambria Math" panose="02040503050406030204" pitchFamily="18" charset="0"/>
                            <a:cs typeface="Arial" panose="020B0604020202020204" pitchFamily="34" charset="0"/>
                          </a:rPr>
                          <m:t>, </m:t>
                        </m:r>
                        <m:sSub>
                          <m:sSubPr>
                            <m:ctrlPr>
                              <a:rPr lang="en-US" altLang="zh-CN" sz="2000" i="1">
                                <a:latin typeface="Cambria Math" panose="02040503050406030204" pitchFamily="18" charset="0"/>
                                <a:cs typeface="Arial" panose="020B0604020202020204" pitchFamily="34" charset="0"/>
                              </a:rPr>
                            </m:ctrlPr>
                          </m:sSubPr>
                          <m:e>
                            <m:acc>
                              <m:accPr>
                                <m:chr m:val="̂"/>
                                <m:ctrlPr>
                                  <a:rPr lang="en-US" altLang="zh-CN" sz="2000" i="1">
                                    <a:latin typeface="Cambria Math" panose="02040503050406030204" pitchFamily="18" charset="0"/>
                                    <a:cs typeface="Arial" panose="020B0604020202020204" pitchFamily="34" charset="0"/>
                                  </a:rPr>
                                </m:ctrlPr>
                              </m:accPr>
                              <m:e>
                                <m:r>
                                  <a:rPr lang="zh-CN" altLang="en-US" sz="2000" i="1">
                                    <a:latin typeface="Cambria Math" panose="02040503050406030204" pitchFamily="18" charset="0"/>
                                    <a:cs typeface="Arial" panose="020B0604020202020204" pitchFamily="34" charset="0"/>
                                  </a:rPr>
                                  <m:t>𝛽</m:t>
                                </m:r>
                              </m:e>
                            </m:acc>
                          </m:e>
                          <m:sub>
                            <m:r>
                              <a:rPr lang="en-US" altLang="zh-CN" sz="2000" i="1">
                                <a:latin typeface="Cambria Math" panose="02040503050406030204" pitchFamily="18" charset="0"/>
                                <a:cs typeface="Arial" panose="020B0604020202020204" pitchFamily="34" charset="0"/>
                              </a:rPr>
                              <m:t>𝑙</m:t>
                            </m:r>
                          </m:sub>
                        </m:sSub>
                      </m:e>
                    </m:d>
                  </m:oMath>
                </a14:m>
                <a:r>
                  <a:rPr lang="en-US" altLang="zh-CN" sz="2000" dirty="0">
                    <a:latin typeface="Arial" panose="020B0604020202020204" pitchFamily="34" charset="0"/>
                    <a:cs typeface="Arial" panose="020B0604020202020204" pitchFamily="34" charset="0"/>
                  </a:rPr>
                  <a:t> and the factors </a:t>
                </a:r>
                <a14:m>
                  <m:oMath xmlns:m="http://schemas.openxmlformats.org/officeDocument/2006/math">
                    <m:sSub>
                      <m:sSubPr>
                        <m:ctrlPr>
                          <a:rPr lang="en-US" altLang="zh-CN" sz="2000" b="0" i="1" smtClean="0">
                            <a:latin typeface="Cambria Math" panose="02040503050406030204" pitchFamily="18" charset="0"/>
                            <a:cs typeface="Arial" panose="020B0604020202020204" pitchFamily="34" charset="0"/>
                          </a:rPr>
                        </m:ctrlPr>
                      </m:sSubPr>
                      <m:e>
                        <m:acc>
                          <m:accPr>
                            <m:chr m:val="̂"/>
                            <m:ctrlPr>
                              <a:rPr lang="en-US" altLang="zh-CN" sz="2000" i="1" smtClean="0">
                                <a:latin typeface="Cambria Math" panose="02040503050406030204" pitchFamily="18" charset="0"/>
                                <a:cs typeface="Arial" panose="020B0604020202020204" pitchFamily="34" charset="0"/>
                              </a:rPr>
                            </m:ctrlPr>
                          </m:accPr>
                          <m:e>
                            <m:r>
                              <a:rPr lang="en-US" altLang="zh-CN" sz="2000" b="0" i="1" smtClean="0">
                                <a:latin typeface="Cambria Math" panose="02040503050406030204" pitchFamily="18" charset="0"/>
                                <a:cs typeface="Arial" panose="020B0604020202020204" pitchFamily="34" charset="0"/>
                              </a:rPr>
                              <m:t>𝑣</m:t>
                            </m:r>
                          </m:e>
                        </m:acc>
                      </m:e>
                      <m:sub>
                        <m:r>
                          <a:rPr lang="en-US" altLang="zh-CN" sz="2000" b="0" i="1" smtClean="0">
                            <a:latin typeface="Cambria Math" panose="02040503050406030204" pitchFamily="18" charset="0"/>
                            <a:cs typeface="Arial" panose="020B0604020202020204" pitchFamily="34" charset="0"/>
                          </a:rPr>
                          <m:t>𝑡</m:t>
                        </m:r>
                      </m:sub>
                    </m:sSub>
                    <m:r>
                      <a:rPr lang="en-US" altLang="zh-CN" sz="2000" b="0" i="1" smtClean="0">
                        <a:latin typeface="Cambria Math" panose="02040503050406030204" pitchFamily="18" charset="0"/>
                        <a:cs typeface="Arial" panose="020B0604020202020204" pitchFamily="34" charset="0"/>
                      </a:rPr>
                      <m:t>=</m:t>
                    </m:r>
                    <m:sSup>
                      <m:sSupPr>
                        <m:ctrlPr>
                          <a:rPr lang="en-US" altLang="zh-CN" sz="2000" b="0" i="1" smtClean="0">
                            <a:latin typeface="Cambria Math" panose="02040503050406030204" pitchFamily="18" charset="0"/>
                            <a:cs typeface="Arial" panose="020B0604020202020204" pitchFamily="34" charset="0"/>
                          </a:rPr>
                        </m:ctrlPr>
                      </m:sSupPr>
                      <m:e>
                        <m:d>
                          <m:dPr>
                            <m:ctrlPr>
                              <a:rPr lang="en-US" altLang="zh-CN" sz="2000" b="0" i="1" smtClean="0">
                                <a:latin typeface="Cambria Math" panose="02040503050406030204" pitchFamily="18" charset="0"/>
                                <a:cs typeface="Arial" panose="020B0604020202020204" pitchFamily="34" charset="0"/>
                              </a:rPr>
                            </m:ctrlPr>
                          </m:dPr>
                          <m:e>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𝑓</m:t>
                                </m:r>
                              </m:e>
                              <m:sub>
                                <m:r>
                                  <a:rPr lang="en-US" altLang="zh-CN" sz="2000" b="0" i="1" smtClean="0">
                                    <a:latin typeface="Cambria Math" panose="02040503050406030204" pitchFamily="18" charset="0"/>
                                    <a:cs typeface="Arial" panose="020B0604020202020204" pitchFamily="34" charset="0"/>
                                  </a:rPr>
                                  <m:t>𝑜</m:t>
                                </m:r>
                                <m:r>
                                  <a:rPr lang="en-US" altLang="zh-CN" sz="2000" b="0" i="1" smtClean="0">
                                    <a:latin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cs typeface="Arial" panose="020B0604020202020204" pitchFamily="34" charset="0"/>
                                  </a:rPr>
                                  <m:t>𝑡</m:t>
                                </m:r>
                              </m:sub>
                            </m:sSub>
                            <m:r>
                              <a:rPr lang="en-US" altLang="zh-CN" sz="2000" b="0" i="1" smtClean="0">
                                <a:latin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cs typeface="Arial" panose="020B0604020202020204" pitchFamily="34" charset="0"/>
                                  </a:rPr>
                                </m:ctrlPr>
                              </m:sSubPr>
                              <m:e>
                                <m:acc>
                                  <m:accPr>
                                    <m:chr m:val="̅"/>
                                    <m:ctrlPr>
                                      <a:rPr lang="en-US" altLang="zh-CN" sz="2000" b="0" i="1" smtClean="0">
                                        <a:latin typeface="Cambria Math" panose="02040503050406030204" pitchFamily="18" charset="0"/>
                                        <a:cs typeface="Arial" panose="020B0604020202020204" pitchFamily="34" charset="0"/>
                                      </a:rPr>
                                    </m:ctrlPr>
                                  </m:accPr>
                                  <m:e>
                                    <m:r>
                                      <a:rPr lang="en-US" altLang="zh-CN" sz="2000" b="0" i="1" smtClean="0">
                                        <a:latin typeface="Cambria Math" panose="02040503050406030204" pitchFamily="18" charset="0"/>
                                        <a:cs typeface="Arial" panose="020B0604020202020204" pitchFamily="34" charset="0"/>
                                      </a:rPr>
                                      <m:t>𝑓</m:t>
                                    </m:r>
                                  </m:e>
                                </m:acc>
                              </m:e>
                              <m:sub>
                                <m:r>
                                  <a:rPr lang="en-US" altLang="zh-CN" sz="2000" b="0" i="1" smtClean="0">
                                    <a:latin typeface="Cambria Math" panose="02040503050406030204" pitchFamily="18" charset="0"/>
                                    <a:cs typeface="Arial" panose="020B0604020202020204" pitchFamily="34" charset="0"/>
                                  </a:rPr>
                                  <m:t>𝑜</m:t>
                                </m:r>
                              </m:sub>
                            </m:sSub>
                            <m:r>
                              <a:rPr lang="en-US" altLang="zh-CN" sz="2000" b="0" i="1" smtClean="0">
                                <a:latin typeface="Cambria Math" panose="02040503050406030204" pitchFamily="18" charset="0"/>
                                <a:cs typeface="Arial" panose="020B0604020202020204" pitchFamily="34" charset="0"/>
                              </a:rPr>
                              <m:t>,</m:t>
                            </m:r>
                            <m:sSubSup>
                              <m:sSubSupPr>
                                <m:ctrlPr>
                                  <a:rPr lang="en-US" altLang="zh-CN" sz="2000" b="0" i="1" smtClean="0">
                                    <a:latin typeface="Cambria Math" panose="02040503050406030204" pitchFamily="18" charset="0"/>
                                    <a:cs typeface="Arial" panose="020B0604020202020204" pitchFamily="34" charset="0"/>
                                  </a:rPr>
                                </m:ctrlPr>
                              </m:sSubSupPr>
                              <m:e>
                                <m:acc>
                                  <m:accPr>
                                    <m:chr m:val="̂"/>
                                    <m:ctrlPr>
                                      <a:rPr lang="en-US" altLang="zh-CN" sz="2000" b="0" i="1" smtClean="0">
                                        <a:latin typeface="Cambria Math" panose="02040503050406030204" pitchFamily="18" charset="0"/>
                                        <a:cs typeface="Arial" panose="020B0604020202020204" pitchFamily="34" charset="0"/>
                                      </a:rPr>
                                    </m:ctrlPr>
                                  </m:accPr>
                                  <m:e>
                                    <m:r>
                                      <a:rPr lang="en-US" altLang="zh-CN" sz="2000" b="0" i="1" smtClean="0">
                                        <a:latin typeface="Cambria Math" panose="02040503050406030204" pitchFamily="18" charset="0"/>
                                        <a:cs typeface="Arial" panose="020B0604020202020204" pitchFamily="34" charset="0"/>
                                      </a:rPr>
                                      <m:t>𝑣</m:t>
                                    </m:r>
                                  </m:e>
                                </m:acc>
                              </m:e>
                              <m:sub>
                                <m:r>
                                  <a:rPr lang="en-US" altLang="zh-CN" sz="2000" b="0" i="1" smtClean="0">
                                    <a:latin typeface="Cambria Math" panose="02040503050406030204" pitchFamily="18" charset="0"/>
                                    <a:cs typeface="Arial" panose="020B0604020202020204" pitchFamily="34" charset="0"/>
                                  </a:rPr>
                                  <m:t>𝑙</m:t>
                                </m:r>
                                <m:r>
                                  <a:rPr lang="en-US" altLang="zh-CN" sz="2000" b="0" i="1" smtClean="0">
                                    <a:latin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cs typeface="Arial" panose="020B0604020202020204" pitchFamily="34" charset="0"/>
                                  </a:rPr>
                                  <m:t>𝑡</m:t>
                                </m:r>
                              </m:sub>
                              <m:sup>
                                <m:r>
                                  <a:rPr lang="en-US" altLang="zh-CN" sz="2000" b="0" i="1" smtClean="0">
                                    <a:latin typeface="Cambria Math" panose="02040503050406030204" pitchFamily="18" charset="0"/>
                                    <a:cs typeface="Arial" panose="020B0604020202020204" pitchFamily="34" charset="0"/>
                                  </a:rPr>
                                  <m:t>′</m:t>
                                </m:r>
                              </m:sup>
                            </m:sSubSup>
                          </m:e>
                        </m:d>
                      </m:e>
                      <m:sup>
                        <m:r>
                          <a:rPr lang="en-US" altLang="zh-CN" sz="2000" b="0" i="1" smtClean="0">
                            <a:latin typeface="Cambria Math" panose="02040503050406030204" pitchFamily="18" charset="0"/>
                            <a:cs typeface="Arial" panose="020B0604020202020204" pitchFamily="34" charset="0"/>
                          </a:rPr>
                          <m:t>′</m:t>
                        </m:r>
                      </m:sup>
                    </m:sSup>
                  </m:oMath>
                </a14:m>
                <a:r>
                  <a:rPr lang="en-US" altLang="zh-CN" sz="2000" dirty="0">
                    <a:latin typeface="Arial" panose="020B0604020202020204" pitchFamily="34" charset="0"/>
                    <a:cs typeface="Arial" panose="020B0604020202020204" pitchFamily="34" charset="0"/>
                  </a:rPr>
                  <a:t>, where </a:t>
                </a:r>
                <a14:m>
                  <m:oMath xmlns:m="http://schemas.openxmlformats.org/officeDocument/2006/math">
                    <m:sSub>
                      <m:sSubPr>
                        <m:ctrlPr>
                          <a:rPr lang="en-US" altLang="zh-CN" sz="2000" i="1">
                            <a:latin typeface="Cambria Math" panose="02040503050406030204" pitchFamily="18" charset="0"/>
                            <a:cs typeface="Arial" panose="020B0604020202020204" pitchFamily="34" charset="0"/>
                          </a:rPr>
                        </m:ctrlPr>
                      </m:sSubPr>
                      <m:e>
                        <m:acc>
                          <m:accPr>
                            <m:chr m:val="̅"/>
                            <m:ctrlPr>
                              <a:rPr lang="en-US" altLang="zh-CN" sz="2000" i="1">
                                <a:latin typeface="Cambria Math" panose="02040503050406030204" pitchFamily="18" charset="0"/>
                                <a:cs typeface="Arial" panose="020B0604020202020204" pitchFamily="34" charset="0"/>
                              </a:rPr>
                            </m:ctrlPr>
                          </m:accPr>
                          <m:e>
                            <m:r>
                              <a:rPr lang="en-US" altLang="zh-CN" sz="2000" i="1">
                                <a:latin typeface="Cambria Math" panose="02040503050406030204" pitchFamily="18" charset="0"/>
                                <a:cs typeface="Arial" panose="020B0604020202020204" pitchFamily="34" charset="0"/>
                              </a:rPr>
                              <m:t>𝑓</m:t>
                            </m:r>
                          </m:e>
                        </m:acc>
                      </m:e>
                      <m:sub>
                        <m:r>
                          <a:rPr lang="en-US" altLang="zh-CN" sz="2000" i="1">
                            <a:latin typeface="Cambria Math" panose="02040503050406030204" pitchFamily="18" charset="0"/>
                            <a:cs typeface="Arial" panose="020B0604020202020204" pitchFamily="34" charset="0"/>
                          </a:rPr>
                          <m:t>𝑜</m:t>
                        </m:r>
                      </m:sub>
                    </m:sSub>
                    <m:r>
                      <a:rPr lang="en-US" altLang="zh-CN" sz="2000" b="0" i="1" smtClean="0">
                        <a:latin typeface="Cambria Math" panose="02040503050406030204" pitchFamily="18" charset="0"/>
                        <a:cs typeface="Arial" panose="020B0604020202020204" pitchFamily="34" charset="0"/>
                      </a:rPr>
                      <m:t>=</m:t>
                    </m:r>
                    <m:f>
                      <m:fPr>
                        <m:ctrlPr>
                          <a:rPr lang="en-US" altLang="zh-CN" sz="2000" b="0" i="1" smtClean="0">
                            <a:latin typeface="Cambria Math" panose="02040503050406030204" pitchFamily="18" charset="0"/>
                            <a:cs typeface="Arial" panose="020B0604020202020204" pitchFamily="34" charset="0"/>
                          </a:rPr>
                        </m:ctrlPr>
                      </m:fPr>
                      <m:num>
                        <m:r>
                          <a:rPr lang="en-US" altLang="zh-CN" sz="2000" b="0" i="1" smtClean="0">
                            <a:latin typeface="Cambria Math" panose="02040503050406030204" pitchFamily="18" charset="0"/>
                            <a:cs typeface="Arial" panose="020B0604020202020204" pitchFamily="34" charset="0"/>
                          </a:rPr>
                          <m:t>1</m:t>
                        </m:r>
                      </m:num>
                      <m:den>
                        <m:r>
                          <a:rPr lang="en-US" altLang="zh-CN" sz="2000" b="0" i="1" smtClean="0">
                            <a:latin typeface="Cambria Math" panose="02040503050406030204" pitchFamily="18" charset="0"/>
                            <a:cs typeface="Arial" panose="020B0604020202020204" pitchFamily="34" charset="0"/>
                          </a:rPr>
                          <m:t>𝑇</m:t>
                        </m:r>
                      </m:den>
                    </m:f>
                    <m:nary>
                      <m:naryPr>
                        <m:chr m:val="∑"/>
                        <m:limLoc m:val="subSup"/>
                        <m:ctrlPr>
                          <a:rPr lang="en-US" altLang="zh-CN" sz="2000" b="0" i="1" smtClean="0">
                            <a:latin typeface="Cambria Math" panose="02040503050406030204" pitchFamily="18" charset="0"/>
                            <a:cs typeface="Arial" panose="020B0604020202020204" pitchFamily="34" charset="0"/>
                          </a:rPr>
                        </m:ctrlPr>
                      </m:naryPr>
                      <m:sub>
                        <m:r>
                          <m:rPr>
                            <m:brk m:alnAt="25"/>
                          </m:rPr>
                          <a:rPr lang="en-US" altLang="zh-CN" sz="2000" b="0" i="1" smtClean="0">
                            <a:latin typeface="Cambria Math" panose="02040503050406030204" pitchFamily="18" charset="0"/>
                            <a:cs typeface="Arial" panose="020B0604020202020204" pitchFamily="34" charset="0"/>
                          </a:rPr>
                          <m:t>𝑡</m:t>
                        </m:r>
                        <m:r>
                          <a:rPr lang="en-US" altLang="zh-CN" sz="2000" b="0" i="1" smtClean="0">
                            <a:latin typeface="Cambria Math" panose="02040503050406030204" pitchFamily="18" charset="0"/>
                            <a:cs typeface="Arial" panose="020B0604020202020204" pitchFamily="34" charset="0"/>
                          </a:rPr>
                          <m:t>=1</m:t>
                        </m:r>
                      </m:sub>
                      <m:sup>
                        <m:r>
                          <a:rPr lang="en-US" altLang="zh-CN" sz="2000" b="0" i="1" smtClean="0">
                            <a:latin typeface="Cambria Math" panose="02040503050406030204" pitchFamily="18" charset="0"/>
                            <a:cs typeface="Arial" panose="020B0604020202020204" pitchFamily="34" charset="0"/>
                          </a:rPr>
                          <m:t>𝑇</m:t>
                        </m:r>
                      </m:sup>
                      <m:e>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𝑓</m:t>
                            </m:r>
                          </m:e>
                          <m:sub>
                            <m:r>
                              <a:rPr lang="en-US" altLang="zh-CN" sz="2000" b="0" i="1" smtClean="0">
                                <a:latin typeface="Cambria Math" panose="02040503050406030204" pitchFamily="18" charset="0"/>
                                <a:cs typeface="Arial" panose="020B0604020202020204" pitchFamily="34" charset="0"/>
                              </a:rPr>
                              <m:t>𝑜</m:t>
                            </m:r>
                            <m:r>
                              <a:rPr lang="en-US" altLang="zh-CN" sz="2000" b="0" i="1" smtClean="0">
                                <a:latin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cs typeface="Arial" panose="020B0604020202020204" pitchFamily="34" charset="0"/>
                              </a:rPr>
                              <m:t>𝑡</m:t>
                            </m:r>
                          </m:sub>
                        </m:sSub>
                      </m:e>
                    </m:nary>
                  </m:oMath>
                </a14:m>
                <a:endParaRPr lang="en-US" altLang="zh-CN" sz="2000" dirty="0">
                  <a:latin typeface="Arial" panose="020B0604020202020204" pitchFamily="34" charset="0"/>
                  <a:cs typeface="Arial" panose="020B0604020202020204" pitchFamily="34" charset="0"/>
                </a:endParaRPr>
              </a:p>
              <a:p>
                <a:pPr>
                  <a:lnSpc>
                    <a:spcPct val="150000"/>
                  </a:lnSpc>
                </a:pPr>
                <a:r>
                  <a:rPr lang="en-US" altLang="zh-CN" sz="2000" dirty="0">
                    <a:latin typeface="Arial" panose="020B0604020202020204" pitchFamily="34" charset="0"/>
                    <a:cs typeface="Arial" panose="020B0604020202020204" pitchFamily="34" charset="0"/>
                  </a:rPr>
                  <a:t>S2 is the same as in Algorithm 3 with inputs </a:t>
                </a:r>
                <a14:m>
                  <m:oMath xmlns:m="http://schemas.openxmlformats.org/officeDocument/2006/math">
                    <m:acc>
                      <m:accPr>
                        <m:chr m:val="̂"/>
                        <m:ctrlPr>
                          <a:rPr lang="en-US" altLang="zh-CN" sz="2000" i="1" dirty="0" smtClean="0">
                            <a:latin typeface="Cambria Math" panose="02040503050406030204" pitchFamily="18" charset="0"/>
                            <a:cs typeface="Arial" panose="020B0604020202020204" pitchFamily="34" charset="0"/>
                          </a:rPr>
                        </m:ctrlPr>
                      </m:accPr>
                      <m:e>
                        <m:r>
                          <a:rPr lang="zh-CN" altLang="en-US" sz="2000" i="1" dirty="0">
                            <a:latin typeface="Cambria Math" panose="02040503050406030204" pitchFamily="18" charset="0"/>
                            <a:cs typeface="Arial" panose="020B0604020202020204" pitchFamily="34" charset="0"/>
                          </a:rPr>
                          <m:t>𝛽</m:t>
                        </m:r>
                      </m:e>
                    </m:acc>
                  </m:oMath>
                </a14:m>
                <a:r>
                  <a:rPr lang="en-US" altLang="zh-CN" sz="2000" dirty="0">
                    <a:latin typeface="Arial" panose="020B0604020202020204" pitchFamily="34" charset="0"/>
                    <a:cs typeface="Arial" panose="020B0604020202020204" pitchFamily="34" charset="0"/>
                  </a:rPr>
                  <a:t> from above and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acc>
                          <m:accPr>
                            <m:chr m:val="̅"/>
                            <m:ctrlPr>
                              <a:rPr lang="en-US" altLang="zh-CN" sz="2000" i="1" dirty="0" smtClean="0">
                                <a:latin typeface="Cambria Math" panose="02040503050406030204" pitchFamily="18" charset="0"/>
                                <a:cs typeface="Arial" panose="020B0604020202020204" pitchFamily="34" charset="0"/>
                              </a:rPr>
                            </m:ctrlPr>
                          </m:accPr>
                          <m:e>
                            <m:r>
                              <a:rPr lang="en-US" altLang="zh-CN" sz="2000" i="1" dirty="0" smtClean="0">
                                <a:latin typeface="Cambria Math" panose="02040503050406030204" pitchFamily="18" charset="0"/>
                                <a:cs typeface="Arial" panose="020B0604020202020204" pitchFamily="34" charset="0"/>
                              </a:rPr>
                              <m:t>𝑟</m:t>
                            </m:r>
                          </m:e>
                        </m:acc>
                      </m:e>
                      <m:sub>
                        <m:r>
                          <a:rPr lang="en-US" altLang="zh-CN" sz="2000" i="1" dirty="0" err="1" smtClean="0">
                            <a:latin typeface="Cambria Math" panose="02040503050406030204" pitchFamily="18" charset="0"/>
                            <a:cs typeface="Arial" panose="020B0604020202020204" pitchFamily="34" charset="0"/>
                          </a:rPr>
                          <m:t>𝑖</m:t>
                        </m:r>
                      </m:sub>
                    </m:sSub>
                  </m:oMath>
                </a14:m>
                <a:r>
                  <a:rPr lang="en-US" altLang="zh-CN" sz="2000" dirty="0">
                    <a:latin typeface="Arial" panose="020B0604020202020204" pitchFamily="34" charset="0"/>
                    <a:cs typeface="Arial" panose="020B0604020202020204" pitchFamily="34" charset="0"/>
                  </a:rPr>
                  <a:t>, which yields the estimate </a:t>
                </a:r>
                <a14:m>
                  <m:oMath xmlns:m="http://schemas.openxmlformats.org/officeDocument/2006/math">
                    <m:acc>
                      <m:accPr>
                        <m:chr m:val="̂"/>
                        <m:ctrlPr>
                          <a:rPr lang="en-US" altLang="zh-CN" sz="2000" i="1" smtClean="0">
                            <a:latin typeface="Cambria Math" panose="02040503050406030204" pitchFamily="18" charset="0"/>
                            <a:cs typeface="Arial" panose="020B0604020202020204" pitchFamily="34" charset="0"/>
                          </a:rPr>
                        </m:ctrlPr>
                      </m:accPr>
                      <m:e>
                        <m:r>
                          <a:rPr lang="zh-CN" altLang="en-US" sz="2000" i="1">
                            <a:latin typeface="Cambria Math" panose="02040503050406030204" pitchFamily="18" charset="0"/>
                            <a:cs typeface="Arial" panose="020B0604020202020204" pitchFamily="34" charset="0"/>
                          </a:rPr>
                          <m:t>𝜆</m:t>
                        </m:r>
                      </m:e>
                    </m:acc>
                  </m:oMath>
                </a14:m>
                <a:endParaRPr lang="en-US" altLang="zh-CN" sz="2000" dirty="0">
                  <a:latin typeface="Arial" panose="020B0604020202020204" pitchFamily="34" charset="0"/>
                  <a:cs typeface="Arial" panose="020B0604020202020204" pitchFamily="34" charset="0"/>
                </a:endParaRPr>
              </a:p>
              <a:p>
                <a:pPr>
                  <a:lnSpc>
                    <a:spcPct val="150000"/>
                  </a:lnSpc>
                </a:pPr>
                <a:endParaRPr lang="en-US" altLang="zh-CN" sz="2000" dirty="0">
                  <a:latin typeface="Arial" panose="020B0604020202020204" pitchFamily="34" charset="0"/>
                  <a:cs typeface="Arial" panose="020B0604020202020204" pitchFamily="34" charset="0"/>
                </a:endParaRPr>
              </a:p>
              <a:p>
                <a:pPr>
                  <a:lnSpc>
                    <a:spcPct val="150000"/>
                  </a:lnSpc>
                </a:pPr>
                <a:endParaRPr lang="en-US" altLang="zh-CN" sz="2000" dirty="0">
                  <a:latin typeface="Arial" panose="020B0604020202020204" pitchFamily="34" charset="0"/>
                  <a:cs typeface="Arial" panose="020B0604020202020204" pitchFamily="34" charset="0"/>
                </a:endParaRPr>
              </a:p>
              <a:p>
                <a:pPr>
                  <a:lnSpc>
                    <a:spcPct val="150000"/>
                  </a:lnSpc>
                </a:pPr>
                <a:endParaRPr lang="en-US" altLang="zh-CN" sz="2000" dirty="0">
                  <a:latin typeface="Arial" panose="020B0604020202020204" pitchFamily="34" charset="0"/>
                  <a:cs typeface="Arial" panose="020B0604020202020204" pitchFamily="34" charset="0"/>
                </a:endParaRPr>
              </a:p>
            </p:txBody>
          </p:sp>
        </mc:Choice>
        <mc:Fallback xmlns="">
          <p:sp>
            <p:nvSpPr>
              <p:cNvPr id="8" name="内容占位符 2">
                <a:extLst>
                  <a:ext uri="{FF2B5EF4-FFF2-40B4-BE49-F238E27FC236}">
                    <a16:creationId xmlns:a16="http://schemas.microsoft.com/office/drawing/2014/main" id="{62BB2DDE-FA80-4CB0-8129-804C7171C4FD}"/>
                  </a:ext>
                </a:extLst>
              </p:cNvPr>
              <p:cNvSpPr>
                <a:spLocks noGrp="1" noRot="1" noChangeAspect="1" noMove="1" noResize="1" noEditPoints="1" noAdjustHandles="1" noChangeArrowheads="1" noChangeShapeType="1" noTextEdit="1"/>
              </p:cNvSpPr>
              <p:nvPr>
                <p:ph idx="1"/>
              </p:nvPr>
            </p:nvSpPr>
            <p:spPr>
              <a:xfrm>
                <a:off x="345440" y="1325562"/>
                <a:ext cx="8707120" cy="5395914"/>
              </a:xfrm>
              <a:blipFill>
                <a:blip r:embed="rId2"/>
                <a:stretch>
                  <a:fillRect l="-630"/>
                </a:stretch>
              </a:blipFill>
            </p:spPr>
            <p:txBody>
              <a:bodyPr/>
              <a:lstStyle/>
              <a:p>
                <a:r>
                  <a:rPr lang="zh-CN" altLang="en-US">
                    <a:noFill/>
                  </a:rPr>
                  <a:t> </a:t>
                </a:r>
              </a:p>
            </p:txBody>
          </p:sp>
        </mc:Fallback>
      </mc:AlternateContent>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19185567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pt-BR" altLang="zh-CN" sz="4400" dirty="0">
                <a:latin typeface="Arial" panose="020B0604020202020204" pitchFamily="34" charset="0"/>
                <a:cs typeface="Arial" panose="020B0604020202020204" pitchFamily="34" charset="0"/>
              </a:rPr>
              <a:t>Matrix completion</a:t>
            </a:r>
            <a:endParaRPr lang="en-US" altLang="zh-CN" dirty="0">
              <a:latin typeface="Arial" panose="020B0604020202020204" pitchFamily="34" charset="0"/>
              <a:cs typeface="Arial" panose="020B0604020202020204" pitchFamily="34" charset="0"/>
            </a:endParaRP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175</a:t>
            </a:fld>
            <a:endParaRPr lang="zh-CN" altLang="en-US"/>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345440" y="1325562"/>
                <a:ext cx="8707120" cy="5395914"/>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Estimate the latent factors and their loadings using </a:t>
                </a:r>
                <a14:m>
                  <m:oMath xmlns:m="http://schemas.openxmlformats.org/officeDocument/2006/math">
                    <m:acc>
                      <m:accPr>
                        <m:chr m:val="̂"/>
                        <m:ctrlPr>
                          <a:rPr lang="en-US" altLang="zh-CN" sz="2000" i="1" smtClean="0">
                            <a:latin typeface="Cambria Math" panose="02040503050406030204" pitchFamily="18" charset="0"/>
                            <a:cs typeface="Arial" panose="020B0604020202020204" pitchFamily="34" charset="0"/>
                          </a:rPr>
                        </m:ctrlPr>
                      </m:accPr>
                      <m:e>
                        <m:r>
                          <a:rPr lang="en-US" altLang="zh-CN" sz="2000" i="1">
                            <a:latin typeface="Cambria Math" panose="02040503050406030204" pitchFamily="18" charset="0"/>
                            <a:cs typeface="Arial" panose="020B0604020202020204" pitchFamily="34" charset="0"/>
                          </a:rPr>
                          <m:t>𝑋</m:t>
                        </m:r>
                      </m:e>
                    </m:acc>
                  </m:oMath>
                </a14:m>
                <a:r>
                  <a:rPr lang="en-US" altLang="zh-CN" sz="2000" dirty="0">
                    <a:latin typeface="Arial" panose="020B0604020202020204" pitchFamily="34" charset="0"/>
                    <a:cs typeface="Arial" panose="020B0604020202020204" pitchFamily="34" charset="0"/>
                  </a:rPr>
                  <a:t>:</a:t>
                </a:r>
              </a:p>
              <a:p>
                <a:pPr marL="0" indent="0">
                  <a:lnSpc>
                    <a:spcPct val="100000"/>
                  </a:lnSpc>
                  <a:buNone/>
                </a:pPr>
                <a:endParaRPr lang="en-US" altLang="zh-CN" sz="2000" dirty="0">
                  <a:latin typeface="Arial" panose="020B0604020202020204" pitchFamily="34" charset="0"/>
                  <a:cs typeface="Arial" panose="020B0604020202020204" pitchFamily="34" charset="0"/>
                </a:endParaRPr>
              </a:p>
              <a:p>
                <a:pPr>
                  <a:lnSpc>
                    <a:spcPct val="150000"/>
                  </a:lnSpc>
                </a:pPr>
                <a:endParaRPr lang="en-US" altLang="zh-CN" sz="2000" dirty="0">
                  <a:latin typeface="Arial" panose="020B0604020202020204" pitchFamily="34" charset="0"/>
                  <a:cs typeface="Arial" panose="020B0604020202020204" pitchFamily="34" charset="0"/>
                </a:endParaRPr>
              </a:p>
              <a:p>
                <a:pPr>
                  <a:lnSpc>
                    <a:spcPct val="150000"/>
                  </a:lnSpc>
                </a:pPr>
                <a:endParaRPr lang="en-US" altLang="zh-CN" sz="2000" dirty="0">
                  <a:latin typeface="Arial" panose="020B0604020202020204" pitchFamily="34" charset="0"/>
                  <a:cs typeface="Arial" panose="020B0604020202020204" pitchFamily="34" charset="0"/>
                </a:endParaRPr>
              </a:p>
              <a:p>
                <a:pPr>
                  <a:lnSpc>
                    <a:spcPct val="150000"/>
                  </a:lnSpc>
                </a:pPr>
                <a:endParaRPr lang="en-US" altLang="zh-CN" sz="2000" dirty="0">
                  <a:latin typeface="Arial" panose="020B0604020202020204" pitchFamily="34" charset="0"/>
                  <a:cs typeface="Arial" panose="020B0604020202020204" pitchFamily="34" charset="0"/>
                </a:endParaRPr>
              </a:p>
            </p:txBody>
          </p:sp>
        </mc:Choice>
        <mc:Fallback xmlns="">
          <p:sp>
            <p:nvSpPr>
              <p:cNvPr id="8" name="内容占位符 2">
                <a:extLst>
                  <a:ext uri="{FF2B5EF4-FFF2-40B4-BE49-F238E27FC236}">
                    <a16:creationId xmlns:a16="http://schemas.microsoft.com/office/drawing/2014/main" id="{62BB2DDE-FA80-4CB0-8129-804C7171C4FD}"/>
                  </a:ext>
                </a:extLst>
              </p:cNvPr>
              <p:cNvSpPr>
                <a:spLocks noGrp="1" noRot="1" noChangeAspect="1" noMove="1" noResize="1" noEditPoints="1" noAdjustHandles="1" noChangeArrowheads="1" noChangeShapeType="1" noTextEdit="1"/>
              </p:cNvSpPr>
              <p:nvPr>
                <p:ph idx="1"/>
              </p:nvPr>
            </p:nvSpPr>
            <p:spPr>
              <a:xfrm>
                <a:off x="345440" y="1325562"/>
                <a:ext cx="8707120" cy="5395914"/>
              </a:xfrm>
              <a:blipFill>
                <a:blip r:embed="rId2"/>
                <a:stretch>
                  <a:fillRect l="-630"/>
                </a:stretch>
              </a:blipFill>
            </p:spPr>
            <p:txBody>
              <a:bodyPr/>
              <a:lstStyle/>
              <a:p>
                <a:r>
                  <a:rPr lang="zh-CN" altLang="en-US">
                    <a:noFill/>
                  </a:rPr>
                  <a:t> </a:t>
                </a:r>
              </a:p>
            </p:txBody>
          </p:sp>
        </mc:Fallback>
      </mc:AlternateContent>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pic>
        <p:nvPicPr>
          <p:cNvPr id="3" name="图片 2">
            <a:extLst>
              <a:ext uri="{FF2B5EF4-FFF2-40B4-BE49-F238E27FC236}">
                <a16:creationId xmlns:a16="http://schemas.microsoft.com/office/drawing/2014/main" id="{D29D70CD-FDB8-47D8-8204-CA1AAB362FC3}"/>
              </a:ext>
            </a:extLst>
          </p:cNvPr>
          <p:cNvPicPr>
            <a:picLocks noChangeAspect="1"/>
          </p:cNvPicPr>
          <p:nvPr/>
        </p:nvPicPr>
        <p:blipFill>
          <a:blip r:embed="rId3"/>
          <a:stretch>
            <a:fillRect/>
          </a:stretch>
        </p:blipFill>
        <p:spPr>
          <a:xfrm>
            <a:off x="21162" y="1396712"/>
            <a:ext cx="9092357" cy="2860328"/>
          </a:xfrm>
          <a:prstGeom prst="rect">
            <a:avLst/>
          </a:prstGeom>
        </p:spPr>
      </p:pic>
    </p:spTree>
    <p:extLst>
      <p:ext uri="{BB962C8B-B14F-4D97-AF65-F5344CB8AC3E}">
        <p14:creationId xmlns:p14="http://schemas.microsoft.com/office/powerpoint/2010/main" val="53733472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pt-BR" altLang="zh-CN" sz="4400" dirty="0">
                <a:latin typeface="Arial" panose="020B0604020202020204" pitchFamily="34" charset="0"/>
                <a:cs typeface="Arial" panose="020B0604020202020204" pitchFamily="34" charset="0"/>
              </a:rPr>
              <a:t>Matrix completion</a:t>
            </a:r>
            <a:endParaRPr lang="en-US" altLang="zh-CN" dirty="0">
              <a:latin typeface="Arial" panose="020B0604020202020204" pitchFamily="34" charset="0"/>
              <a:cs typeface="Arial" panose="020B0604020202020204" pitchFamily="34" charset="0"/>
            </a:endParaRP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176</a:t>
            </a:fld>
            <a:endParaRPr lang="zh-CN" altLang="en-US"/>
          </a:p>
        </p:txBody>
      </p:sp>
      <mc:AlternateContent xmlns:mc="http://schemas.openxmlformats.org/markup-compatibility/2006">
        <mc:Choice xmlns:a14="http://schemas.microsoft.com/office/drawing/2010/main" Requires="a14">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345440" y="1325562"/>
                <a:ext cx="8707120" cy="5395914"/>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Estimate the latent factors and their loadings using </a:t>
                </a:r>
                <a14:m>
                  <m:oMath xmlns:m="http://schemas.openxmlformats.org/officeDocument/2006/math">
                    <m:acc>
                      <m:accPr>
                        <m:chr m:val="̂"/>
                        <m:ctrlPr>
                          <a:rPr lang="en-US" altLang="zh-CN" sz="2000" i="1" smtClean="0">
                            <a:latin typeface="Cambria Math" panose="02040503050406030204" pitchFamily="18" charset="0"/>
                            <a:cs typeface="Arial" panose="020B0604020202020204" pitchFamily="34" charset="0"/>
                          </a:rPr>
                        </m:ctrlPr>
                      </m:accPr>
                      <m:e>
                        <m:r>
                          <a:rPr lang="en-US" altLang="zh-CN" sz="2000" i="1">
                            <a:latin typeface="Cambria Math" panose="02040503050406030204" pitchFamily="18" charset="0"/>
                            <a:cs typeface="Arial" panose="020B0604020202020204" pitchFamily="34" charset="0"/>
                          </a:rPr>
                          <m:t>𝑋</m:t>
                        </m:r>
                      </m:e>
                    </m:acc>
                  </m:oMath>
                </a14:m>
                <a:r>
                  <a:rPr lang="en-US" altLang="zh-CN" sz="2000" dirty="0">
                    <a:latin typeface="Arial" panose="020B0604020202020204" pitchFamily="34" charset="0"/>
                    <a:cs typeface="Arial" panose="020B0604020202020204" pitchFamily="34" charset="0"/>
                  </a:rPr>
                  <a:t>:</a:t>
                </a:r>
              </a:p>
              <a:p>
                <a:pPr marL="0" indent="0">
                  <a:lnSpc>
                    <a:spcPct val="100000"/>
                  </a:lnSpc>
                  <a:buNone/>
                </a:pPr>
                <a:endParaRPr lang="en-US" altLang="zh-CN" sz="2000" dirty="0">
                  <a:latin typeface="Arial" panose="020B0604020202020204" pitchFamily="34" charset="0"/>
                  <a:cs typeface="Arial" panose="020B0604020202020204" pitchFamily="34" charset="0"/>
                </a:endParaRPr>
              </a:p>
              <a:p>
                <a:pPr>
                  <a:lnSpc>
                    <a:spcPct val="150000"/>
                  </a:lnSpc>
                </a:pPr>
                <a:endParaRPr lang="en-US" altLang="zh-CN" sz="2000" dirty="0">
                  <a:latin typeface="Arial" panose="020B0604020202020204" pitchFamily="34" charset="0"/>
                  <a:cs typeface="Arial" panose="020B0604020202020204" pitchFamily="34" charset="0"/>
                </a:endParaRPr>
              </a:p>
              <a:p>
                <a:pPr>
                  <a:lnSpc>
                    <a:spcPct val="150000"/>
                  </a:lnSpc>
                </a:pPr>
                <a:endParaRPr lang="en-US" altLang="zh-CN" sz="2000" dirty="0">
                  <a:latin typeface="Arial" panose="020B0604020202020204" pitchFamily="34" charset="0"/>
                  <a:cs typeface="Arial" panose="020B0604020202020204" pitchFamily="34" charset="0"/>
                </a:endParaRPr>
              </a:p>
              <a:p>
                <a:pPr>
                  <a:lnSpc>
                    <a:spcPct val="150000"/>
                  </a:lnSpc>
                </a:pPr>
                <a:endParaRPr lang="en-US" altLang="zh-CN" sz="2000" dirty="0">
                  <a:latin typeface="Arial" panose="020B0604020202020204" pitchFamily="34" charset="0"/>
                  <a:cs typeface="Arial" panose="020B0604020202020204" pitchFamily="34" charset="0"/>
                </a:endParaRPr>
              </a:p>
            </p:txBody>
          </p:sp>
        </mc:Choice>
        <mc:Fallback>
          <p:sp>
            <p:nvSpPr>
              <p:cNvPr id="8" name="内容占位符 2">
                <a:extLst>
                  <a:ext uri="{FF2B5EF4-FFF2-40B4-BE49-F238E27FC236}">
                    <a16:creationId xmlns:a16="http://schemas.microsoft.com/office/drawing/2014/main" id="{62BB2DDE-FA80-4CB0-8129-804C7171C4FD}"/>
                  </a:ext>
                </a:extLst>
              </p:cNvPr>
              <p:cNvSpPr>
                <a:spLocks noGrp="1" noRot="1" noChangeAspect="1" noMove="1" noResize="1" noEditPoints="1" noAdjustHandles="1" noChangeArrowheads="1" noChangeShapeType="1" noTextEdit="1"/>
              </p:cNvSpPr>
              <p:nvPr>
                <p:ph idx="1"/>
              </p:nvPr>
            </p:nvSpPr>
            <p:spPr>
              <a:xfrm>
                <a:off x="345440" y="1325562"/>
                <a:ext cx="8707120" cy="5395914"/>
              </a:xfrm>
              <a:blipFill>
                <a:blip r:embed="rId2"/>
                <a:stretch>
                  <a:fillRect l="-630"/>
                </a:stretch>
              </a:blipFill>
            </p:spPr>
            <p:txBody>
              <a:bodyPr/>
              <a:lstStyle/>
              <a:p>
                <a:r>
                  <a:rPr lang="zh-CN" altLang="en-US">
                    <a:noFill/>
                  </a:rPr>
                  <a:t> </a:t>
                </a:r>
              </a:p>
            </p:txBody>
          </p:sp>
        </mc:Fallback>
      </mc:AlternateContent>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pic>
        <p:nvPicPr>
          <p:cNvPr id="3" name="图片 2">
            <a:extLst>
              <a:ext uri="{FF2B5EF4-FFF2-40B4-BE49-F238E27FC236}">
                <a16:creationId xmlns:a16="http://schemas.microsoft.com/office/drawing/2014/main" id="{D29D70CD-FDB8-47D8-8204-CA1AAB362FC3}"/>
              </a:ext>
            </a:extLst>
          </p:cNvPr>
          <p:cNvPicPr>
            <a:picLocks noChangeAspect="1"/>
          </p:cNvPicPr>
          <p:nvPr/>
        </p:nvPicPr>
        <p:blipFill>
          <a:blip r:embed="rId3"/>
          <a:stretch>
            <a:fillRect/>
          </a:stretch>
        </p:blipFill>
        <p:spPr>
          <a:xfrm>
            <a:off x="21162" y="1396712"/>
            <a:ext cx="9092357" cy="2860328"/>
          </a:xfrm>
          <a:prstGeom prst="rect">
            <a:avLst/>
          </a:prstGeom>
        </p:spPr>
      </p:pic>
    </p:spTree>
    <p:extLst>
      <p:ext uri="{BB962C8B-B14F-4D97-AF65-F5344CB8AC3E}">
        <p14:creationId xmlns:p14="http://schemas.microsoft.com/office/powerpoint/2010/main" val="65436963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pt-BR" altLang="zh-CN" dirty="0">
                <a:latin typeface="Arial" panose="020B0604020202020204" pitchFamily="34" charset="0"/>
                <a:cs typeface="Arial" panose="020B0604020202020204" pitchFamily="34" charset="0"/>
              </a:rPr>
              <a:t>Bootstrapping p-values</a:t>
            </a:r>
            <a:endParaRPr lang="en-US" altLang="zh-CN" dirty="0">
              <a:latin typeface="Arial" panose="020B0604020202020204" pitchFamily="34" charset="0"/>
              <a:cs typeface="Arial" panose="020B0604020202020204" pitchFamily="34" charset="0"/>
            </a:endParaRP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177</a:t>
            </a:fld>
            <a:endParaRPr lang="zh-CN" altLang="en-US"/>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345440" y="1325562"/>
                <a:ext cx="8493758" cy="5395914"/>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S0. Generate a bootstrap sample of </a:t>
                </a:r>
                <a14:m>
                  <m:oMath xmlns:m="http://schemas.openxmlformats.org/officeDocument/2006/math">
                    <m:sSubSup>
                      <m:sSubSupPr>
                        <m:ctrlPr>
                          <a:rPr lang="en-US" altLang="zh-CN" sz="2000" b="0" i="1" dirty="0" smtClean="0">
                            <a:latin typeface="Cambria Math" panose="02040503050406030204" pitchFamily="18" charset="0"/>
                            <a:cs typeface="Arial" panose="020B0604020202020204" pitchFamily="34" charset="0"/>
                          </a:rPr>
                        </m:ctrlPr>
                      </m:sSubSupPr>
                      <m:e>
                        <m:r>
                          <a:rPr lang="en-US" altLang="zh-CN" sz="2000" i="1" dirty="0" smtClean="0">
                            <a:latin typeface="Cambria Math" panose="02040503050406030204" pitchFamily="18" charset="0"/>
                            <a:cs typeface="Arial" panose="020B0604020202020204" pitchFamily="34" charset="0"/>
                          </a:rPr>
                          <m:t>𝑟</m:t>
                        </m:r>
                      </m:e>
                      <m:sub>
                        <m:r>
                          <a:rPr lang="en-US" altLang="zh-CN" sz="2000" i="1" dirty="0" smtClean="0">
                            <a:latin typeface="Cambria Math" panose="02040503050406030204" pitchFamily="18" charset="0"/>
                            <a:cs typeface="Arial" panose="020B0604020202020204" pitchFamily="34" charset="0"/>
                          </a:rPr>
                          <m:t>𝑖𝑡</m:t>
                        </m:r>
                      </m:sub>
                      <m:sup>
                        <m:r>
                          <a:rPr lang="en-US" altLang="zh-CN" sz="2000" b="0" i="1" dirty="0" smtClean="0">
                            <a:latin typeface="Cambria Math" panose="02040503050406030204" pitchFamily="18" charset="0"/>
                            <a:cs typeface="Arial" panose="020B0604020202020204" pitchFamily="34" charset="0"/>
                          </a:rPr>
                          <m:t>∗</m:t>
                        </m:r>
                      </m:sup>
                    </m:sSubSup>
                    <m:r>
                      <a:rPr lang="en-US" altLang="zh-CN" sz="2000" i="1" dirty="0" smtClean="0">
                        <a:latin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cs typeface="Arial" panose="020B0604020202020204" pitchFamily="34" charset="0"/>
                  </a:rPr>
                  <a:t>by resampling weighted residuals:</a:t>
                </a:r>
              </a:p>
              <a:p>
                <a:pPr marL="0" indent="0">
                  <a:lnSpc>
                    <a:spcPct val="150000"/>
                  </a:lnSpc>
                  <a:buNone/>
                </a:pPr>
                <a14:m>
                  <m:oMathPara xmlns:m="http://schemas.openxmlformats.org/officeDocument/2006/math">
                    <m:oMathParaPr>
                      <m:jc m:val="centerGroup"/>
                    </m:oMathParaPr>
                    <m:oMath xmlns:m="http://schemas.openxmlformats.org/officeDocument/2006/math">
                      <m:sSubSup>
                        <m:sSubSupPr>
                          <m:ctrlPr>
                            <a:rPr lang="en-US" altLang="zh-CN" sz="2000" b="0" i="1" smtClean="0">
                              <a:latin typeface="Cambria Math" panose="02040503050406030204" pitchFamily="18" charset="0"/>
                              <a:cs typeface="Arial" panose="020B0604020202020204" pitchFamily="34" charset="0"/>
                            </a:rPr>
                          </m:ctrlPr>
                        </m:sSubSupPr>
                        <m:e>
                          <m:r>
                            <a:rPr lang="en-US" altLang="zh-CN" sz="2000" b="0" i="1" smtClean="0">
                              <a:latin typeface="Cambria Math" panose="02040503050406030204" pitchFamily="18" charset="0"/>
                              <a:cs typeface="Arial" panose="020B0604020202020204" pitchFamily="34" charset="0"/>
                            </a:rPr>
                            <m:t>𝑟</m:t>
                          </m:r>
                        </m:e>
                        <m:sub>
                          <m:r>
                            <a:rPr lang="en-US" altLang="zh-CN" sz="2000" b="0" i="1" smtClean="0">
                              <a:latin typeface="Cambria Math" panose="02040503050406030204" pitchFamily="18" charset="0"/>
                              <a:cs typeface="Arial" panose="020B0604020202020204" pitchFamily="34" charset="0"/>
                            </a:rPr>
                            <m:t>𝑖𝑡</m:t>
                          </m:r>
                        </m:sub>
                        <m:sup>
                          <m:r>
                            <a:rPr lang="en-US" altLang="zh-CN" sz="2000" b="0" i="1" smtClean="0">
                              <a:latin typeface="Cambria Math" panose="02040503050406030204" pitchFamily="18" charset="0"/>
                              <a:cs typeface="Arial" panose="020B0604020202020204" pitchFamily="34" charset="0"/>
                            </a:rPr>
                            <m:t>∗</m:t>
                          </m:r>
                        </m:sup>
                      </m:sSubSup>
                      <m:r>
                        <a:rPr lang="en-US" altLang="zh-CN" sz="2000" b="0" i="1" smtClean="0">
                          <a:latin typeface="Cambria Math" panose="02040503050406030204" pitchFamily="18" charset="0"/>
                          <a:cs typeface="Arial" panose="020B0604020202020204" pitchFamily="34" charset="0"/>
                        </a:rPr>
                        <m:t>=</m:t>
                      </m:r>
                      <m:sSubSup>
                        <m:sSubSupPr>
                          <m:ctrlPr>
                            <a:rPr lang="en-US" altLang="zh-CN" sz="2000" b="0" i="1" smtClean="0">
                              <a:latin typeface="Cambria Math" panose="02040503050406030204" pitchFamily="18" charset="0"/>
                              <a:cs typeface="Arial" panose="020B0604020202020204" pitchFamily="34" charset="0"/>
                            </a:rPr>
                          </m:ctrlPr>
                        </m:sSubSupPr>
                        <m:e>
                          <m:acc>
                            <m:accPr>
                              <m:chr m:val="̂"/>
                              <m:ctrlPr>
                                <a:rPr lang="en-US" altLang="zh-CN" sz="2000" b="0" i="1" smtClean="0">
                                  <a:latin typeface="Cambria Math" panose="02040503050406030204" pitchFamily="18" charset="0"/>
                                  <a:cs typeface="Arial" panose="020B0604020202020204" pitchFamily="34" charset="0"/>
                                </a:rPr>
                              </m:ctrlPr>
                            </m:accPr>
                            <m:e>
                              <m:r>
                                <a:rPr lang="zh-CN" altLang="en-US" sz="2000" b="0" i="1" smtClean="0">
                                  <a:latin typeface="Cambria Math" panose="02040503050406030204" pitchFamily="18" charset="0"/>
                                  <a:cs typeface="Arial" panose="020B0604020202020204" pitchFamily="34" charset="0"/>
                                </a:rPr>
                                <m:t>𝛽</m:t>
                              </m:r>
                            </m:e>
                          </m:acc>
                        </m:e>
                        <m:sub>
                          <m:r>
                            <a:rPr lang="en-US" altLang="zh-CN" sz="2000" b="0" i="1" smtClean="0">
                              <a:latin typeface="Cambria Math" panose="02040503050406030204" pitchFamily="18" charset="0"/>
                              <a:cs typeface="Arial" panose="020B0604020202020204" pitchFamily="34" charset="0"/>
                            </a:rPr>
                            <m:t>𝑖</m:t>
                          </m:r>
                        </m:sub>
                        <m:sup>
                          <m:r>
                            <a:rPr lang="en-US" altLang="zh-CN" sz="2000" b="0" i="1" smtClean="0">
                              <a:latin typeface="Cambria Math" panose="02040503050406030204" pitchFamily="18" charset="0"/>
                              <a:cs typeface="Arial" panose="020B0604020202020204" pitchFamily="34" charset="0"/>
                            </a:rPr>
                            <m:t>′</m:t>
                          </m:r>
                        </m:sup>
                      </m:sSubSup>
                      <m:acc>
                        <m:accPr>
                          <m:chr m:val="̂"/>
                          <m:ctrlPr>
                            <a:rPr lang="en-US" altLang="zh-CN" sz="2000" b="0" i="1" smtClean="0">
                              <a:latin typeface="Cambria Math" panose="02040503050406030204" pitchFamily="18" charset="0"/>
                              <a:cs typeface="Arial" panose="020B0604020202020204" pitchFamily="34" charset="0"/>
                            </a:rPr>
                          </m:ctrlPr>
                        </m:accPr>
                        <m:e>
                          <m:r>
                            <a:rPr lang="zh-CN" altLang="en-US" sz="2000" b="0" i="1" smtClean="0">
                              <a:latin typeface="Cambria Math" panose="02040503050406030204" pitchFamily="18" charset="0"/>
                              <a:cs typeface="Arial" panose="020B0604020202020204" pitchFamily="34" charset="0"/>
                            </a:rPr>
                            <m:t>𝜆</m:t>
                          </m:r>
                        </m:e>
                      </m:acc>
                      <m:r>
                        <a:rPr lang="en-US" altLang="zh-CN" sz="2000" b="0" i="0" smtClean="0">
                          <a:latin typeface="Cambria Math" panose="02040503050406030204" pitchFamily="18" charset="0"/>
                          <a:cs typeface="Arial" panose="020B0604020202020204" pitchFamily="34" charset="0"/>
                        </a:rPr>
                        <m:t>+</m:t>
                      </m:r>
                      <m:sSubSup>
                        <m:sSubSupPr>
                          <m:ctrlPr>
                            <a:rPr lang="en-US" altLang="zh-CN" sz="2000" i="1">
                              <a:latin typeface="Cambria Math" panose="02040503050406030204" pitchFamily="18" charset="0"/>
                              <a:cs typeface="Arial" panose="020B0604020202020204" pitchFamily="34" charset="0"/>
                            </a:rPr>
                          </m:ctrlPr>
                        </m:sSubSupPr>
                        <m:e>
                          <m:acc>
                            <m:accPr>
                              <m:chr m:val="̂"/>
                              <m:ctrlPr>
                                <a:rPr lang="en-US" altLang="zh-CN" sz="2000" i="1">
                                  <a:latin typeface="Cambria Math" panose="02040503050406030204" pitchFamily="18" charset="0"/>
                                  <a:cs typeface="Arial" panose="020B0604020202020204" pitchFamily="34" charset="0"/>
                                </a:rPr>
                              </m:ctrlPr>
                            </m:accPr>
                            <m:e>
                              <m:r>
                                <a:rPr lang="zh-CN" altLang="en-US" sz="2000" i="1">
                                  <a:latin typeface="Cambria Math" panose="02040503050406030204" pitchFamily="18" charset="0"/>
                                  <a:cs typeface="Arial" panose="020B0604020202020204" pitchFamily="34" charset="0"/>
                                </a:rPr>
                                <m:t>𝛽</m:t>
                              </m:r>
                            </m:e>
                          </m:acc>
                        </m:e>
                        <m:sub>
                          <m:r>
                            <a:rPr lang="en-US" altLang="zh-CN" sz="2000" i="1">
                              <a:latin typeface="Cambria Math" panose="02040503050406030204" pitchFamily="18" charset="0"/>
                              <a:cs typeface="Arial" panose="020B0604020202020204" pitchFamily="34" charset="0"/>
                            </a:rPr>
                            <m:t>𝑖</m:t>
                          </m:r>
                        </m:sub>
                        <m:sup>
                          <m:r>
                            <a:rPr lang="en-US" altLang="zh-CN" sz="2000" i="1">
                              <a:latin typeface="Cambria Math" panose="02040503050406030204" pitchFamily="18" charset="0"/>
                              <a:cs typeface="Arial" panose="020B0604020202020204" pitchFamily="34" charset="0"/>
                            </a:rPr>
                            <m:t>′</m:t>
                          </m:r>
                        </m:sup>
                      </m:sSubSup>
                      <m:sSub>
                        <m:sSubPr>
                          <m:ctrlPr>
                            <a:rPr lang="en-US" altLang="zh-CN" sz="2000" b="0" i="1" smtClean="0">
                              <a:latin typeface="Cambria Math" panose="02040503050406030204" pitchFamily="18" charset="0"/>
                              <a:cs typeface="Arial" panose="020B0604020202020204" pitchFamily="34" charset="0"/>
                            </a:rPr>
                          </m:ctrlPr>
                        </m:sSubPr>
                        <m:e>
                          <m:acc>
                            <m:accPr>
                              <m:chr m:val="̂"/>
                              <m:ctrlPr>
                                <a:rPr lang="en-US" altLang="zh-CN" sz="2000" i="1">
                                  <a:latin typeface="Cambria Math" panose="02040503050406030204" pitchFamily="18" charset="0"/>
                                  <a:cs typeface="Arial" panose="020B0604020202020204" pitchFamily="34" charset="0"/>
                                </a:rPr>
                              </m:ctrlPr>
                            </m:accPr>
                            <m:e>
                              <m:r>
                                <a:rPr lang="en-US" altLang="zh-CN" sz="2000" b="0" i="1" smtClean="0">
                                  <a:latin typeface="Cambria Math" panose="02040503050406030204" pitchFamily="18" charset="0"/>
                                  <a:cs typeface="Arial" panose="020B0604020202020204" pitchFamily="34" charset="0"/>
                                </a:rPr>
                                <m:t>𝑣</m:t>
                              </m:r>
                            </m:e>
                          </m:acc>
                        </m:e>
                        <m:sub>
                          <m:r>
                            <a:rPr lang="en-US" altLang="zh-CN" sz="2000" b="0" i="1" smtClean="0">
                              <a:latin typeface="Cambria Math" panose="02040503050406030204" pitchFamily="18" charset="0"/>
                              <a:cs typeface="Arial" panose="020B0604020202020204" pitchFamily="34" charset="0"/>
                            </a:rPr>
                            <m:t>𝑡</m:t>
                          </m:r>
                        </m:sub>
                      </m:sSub>
                      <m:r>
                        <a:rPr lang="en-US" altLang="zh-CN" sz="2000" b="0" i="1" smtClean="0">
                          <a:latin typeface="Cambria Math" panose="02040503050406030204" pitchFamily="18" charset="0"/>
                          <a:cs typeface="Arial" panose="020B0604020202020204" pitchFamily="34" charset="0"/>
                        </a:rPr>
                        <m:t>+</m:t>
                      </m:r>
                      <m:sSubSup>
                        <m:sSubSupPr>
                          <m:ctrlPr>
                            <a:rPr lang="en-US" altLang="zh-CN" sz="2000" b="0" i="1" smtClean="0">
                              <a:latin typeface="Cambria Math" panose="02040503050406030204" pitchFamily="18" charset="0"/>
                              <a:cs typeface="Arial" panose="020B0604020202020204" pitchFamily="34" charset="0"/>
                            </a:rPr>
                          </m:ctrlPr>
                        </m:sSubSupPr>
                        <m:e>
                          <m:acc>
                            <m:accPr>
                              <m:chr m:val="̂"/>
                              <m:ctrlPr>
                                <a:rPr lang="en-US" altLang="zh-CN" sz="2000" i="1">
                                  <a:latin typeface="Cambria Math" panose="02040503050406030204" pitchFamily="18" charset="0"/>
                                  <a:cs typeface="Arial" panose="020B0604020202020204" pitchFamily="34" charset="0"/>
                                </a:rPr>
                              </m:ctrlPr>
                            </m:accPr>
                            <m:e>
                              <m:r>
                                <a:rPr lang="en-US" altLang="zh-CN" sz="2000" b="0" i="1" smtClean="0">
                                  <a:latin typeface="Cambria Math" panose="02040503050406030204" pitchFamily="18" charset="0"/>
                                  <a:cs typeface="Arial" panose="020B0604020202020204" pitchFamily="34" charset="0"/>
                                </a:rPr>
                                <m:t>𝑢</m:t>
                              </m:r>
                            </m:e>
                          </m:acc>
                        </m:e>
                        <m:sub>
                          <m:r>
                            <a:rPr lang="en-US" altLang="zh-CN" sz="2000" b="0" i="1" smtClean="0">
                              <a:latin typeface="Cambria Math" panose="02040503050406030204" pitchFamily="18" charset="0"/>
                              <a:cs typeface="Arial" panose="020B0604020202020204" pitchFamily="34" charset="0"/>
                            </a:rPr>
                            <m:t>𝑖𝑡</m:t>
                          </m:r>
                        </m:sub>
                        <m:sup>
                          <m:r>
                            <a:rPr lang="en-US" altLang="zh-CN" sz="2000" b="0" i="1" smtClean="0">
                              <a:latin typeface="Cambria Math" panose="02040503050406030204" pitchFamily="18" charset="0"/>
                              <a:cs typeface="Arial" panose="020B0604020202020204" pitchFamily="34" charset="0"/>
                            </a:rPr>
                            <m:t>∗</m:t>
                          </m:r>
                        </m:sup>
                      </m:sSubSup>
                      <m:r>
                        <a:rPr lang="en-US" altLang="zh-CN" sz="2000" b="0" i="1" smtClean="0">
                          <a:latin typeface="Cambria Math" panose="02040503050406030204" pitchFamily="18" charset="0"/>
                          <a:cs typeface="Arial" panose="020B0604020202020204" pitchFamily="34" charset="0"/>
                        </a:rPr>
                        <m:t>, </m:t>
                      </m:r>
                      <m:sSubSup>
                        <m:sSubSupPr>
                          <m:ctrlPr>
                            <a:rPr lang="en-US" altLang="zh-CN" sz="2000" i="1">
                              <a:latin typeface="Cambria Math" panose="02040503050406030204" pitchFamily="18" charset="0"/>
                              <a:cs typeface="Arial" panose="020B0604020202020204" pitchFamily="34" charset="0"/>
                            </a:rPr>
                          </m:ctrlPr>
                        </m:sSubSupPr>
                        <m:e>
                          <m:acc>
                            <m:accPr>
                              <m:chr m:val="̂"/>
                              <m:ctrlPr>
                                <a:rPr lang="en-US" altLang="zh-CN" sz="2000" i="1">
                                  <a:latin typeface="Cambria Math" panose="02040503050406030204" pitchFamily="18" charset="0"/>
                                  <a:cs typeface="Arial" panose="020B0604020202020204" pitchFamily="34" charset="0"/>
                                </a:rPr>
                              </m:ctrlPr>
                            </m:accPr>
                            <m:e>
                              <m:r>
                                <a:rPr lang="en-US" altLang="zh-CN" sz="2000" i="1">
                                  <a:latin typeface="Cambria Math" panose="02040503050406030204" pitchFamily="18" charset="0"/>
                                  <a:cs typeface="Arial" panose="020B0604020202020204" pitchFamily="34" charset="0"/>
                                </a:rPr>
                                <m:t>𝑢</m:t>
                              </m:r>
                            </m:e>
                          </m:acc>
                        </m:e>
                        <m:sub>
                          <m:r>
                            <a:rPr lang="en-US" altLang="zh-CN" sz="2000" i="1">
                              <a:latin typeface="Cambria Math" panose="02040503050406030204" pitchFamily="18" charset="0"/>
                              <a:cs typeface="Arial" panose="020B0604020202020204" pitchFamily="34" charset="0"/>
                            </a:rPr>
                            <m:t>𝑖𝑡</m:t>
                          </m:r>
                        </m:sub>
                        <m:sup>
                          <m:r>
                            <a:rPr lang="en-US" altLang="zh-CN" sz="2000" i="1">
                              <a:latin typeface="Cambria Math" panose="02040503050406030204" pitchFamily="18" charset="0"/>
                              <a:cs typeface="Arial" panose="020B0604020202020204" pitchFamily="34" charset="0"/>
                            </a:rPr>
                            <m:t>∗</m:t>
                          </m:r>
                        </m:sup>
                      </m:sSubSup>
                      <m:r>
                        <a:rPr lang="en-US" altLang="zh-CN" sz="2000" b="0" i="0" smtClean="0">
                          <a:latin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cs typeface="Arial" panose="020B0604020202020204" pitchFamily="34" charset="0"/>
                            </a:rPr>
                          </m:ctrlPr>
                        </m:sSubPr>
                        <m:e>
                          <m:acc>
                            <m:accPr>
                              <m:chr m:val="̂"/>
                              <m:ctrlPr>
                                <a:rPr lang="en-US" altLang="zh-CN" sz="2000" i="1">
                                  <a:latin typeface="Cambria Math" panose="02040503050406030204" pitchFamily="18" charset="0"/>
                                  <a:cs typeface="Arial" panose="020B0604020202020204" pitchFamily="34" charset="0"/>
                                </a:rPr>
                              </m:ctrlPr>
                            </m:accPr>
                            <m:e>
                              <m:r>
                                <a:rPr lang="en-US" altLang="zh-CN" sz="2000" b="0" i="1" smtClean="0">
                                  <a:latin typeface="Cambria Math" panose="02040503050406030204" pitchFamily="18" charset="0"/>
                                  <a:cs typeface="Arial" panose="020B0604020202020204" pitchFamily="34" charset="0"/>
                                </a:rPr>
                                <m:t>𝑢</m:t>
                              </m:r>
                            </m:e>
                          </m:acc>
                        </m:e>
                        <m:sub>
                          <m:r>
                            <a:rPr lang="en-US" altLang="zh-CN" sz="2000" b="0" i="1" smtClean="0">
                              <a:latin typeface="Cambria Math" panose="02040503050406030204" pitchFamily="18" charset="0"/>
                              <a:cs typeface="Arial" panose="020B0604020202020204" pitchFamily="34" charset="0"/>
                            </a:rPr>
                            <m:t>𝑖𝑡</m:t>
                          </m:r>
                        </m:sub>
                      </m:sSub>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𝑤</m:t>
                          </m:r>
                        </m:e>
                        <m:sub>
                          <m:r>
                            <a:rPr lang="en-US" altLang="zh-CN" sz="2000" b="0" i="1" smtClean="0">
                              <a:latin typeface="Cambria Math" panose="02040503050406030204" pitchFamily="18" charset="0"/>
                              <a:cs typeface="Arial" panose="020B0604020202020204" pitchFamily="34" charset="0"/>
                            </a:rPr>
                            <m:t>𝑖𝑡</m:t>
                          </m:r>
                        </m:sub>
                      </m:sSub>
                      <m:r>
                        <a:rPr lang="en-US" altLang="zh-CN" sz="2000" b="0" i="1" smtClean="0">
                          <a:latin typeface="Cambria Math" panose="02040503050406030204" pitchFamily="18" charset="0"/>
                          <a:cs typeface="Arial" panose="020B0604020202020204" pitchFamily="34" charset="0"/>
                        </a:rPr>
                        <m:t>, </m:t>
                      </m:r>
                      <m:r>
                        <a:rPr lang="en-US" altLang="zh-CN" sz="2000" b="0" i="1" smtClean="0">
                          <a:latin typeface="Cambria Math" panose="02040503050406030204" pitchFamily="18" charset="0"/>
                          <a:cs typeface="Arial" panose="020B0604020202020204" pitchFamily="34" charset="0"/>
                        </a:rPr>
                        <m:t>𝑓𝑜𝑟</m:t>
                      </m:r>
                      <m:r>
                        <a:rPr lang="en-US" altLang="zh-CN" sz="2000" b="0" i="1" smtClean="0">
                          <a:latin typeface="Cambria Math" panose="02040503050406030204" pitchFamily="18" charset="0"/>
                          <a:cs typeface="Arial" panose="020B0604020202020204" pitchFamily="34" charset="0"/>
                        </a:rPr>
                        <m:t> </m:t>
                      </m:r>
                      <m:r>
                        <a:rPr lang="en-US" altLang="zh-CN" sz="2000" b="0" i="1" smtClean="0">
                          <a:latin typeface="Cambria Math" panose="02040503050406030204" pitchFamily="18" charset="0"/>
                          <a:cs typeface="Arial" panose="020B0604020202020204" pitchFamily="34" charset="0"/>
                        </a:rPr>
                        <m:t>𝑡</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𝑇</m:t>
                          </m:r>
                        </m:e>
                        <m: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𝑖</m:t>
                          </m:r>
                        </m:sub>
                      </m:sSub>
                    </m:oMath>
                  </m:oMathPara>
                </a14:m>
                <a:endParaRPr lang="en-US" altLang="zh-CN" sz="2000" dirty="0">
                  <a:latin typeface="Arial" panose="020B0604020202020204" pitchFamily="34" charset="0"/>
                  <a:cs typeface="Arial" panose="020B0604020202020204" pitchFamily="34" charset="0"/>
                </a:endParaRPr>
              </a:p>
              <a:p>
                <a:pPr>
                  <a:lnSpc>
                    <a:spcPct val="150000"/>
                  </a:lnSpc>
                </a:pPr>
                <a:r>
                  <a:rPr lang="en-US" altLang="zh-CN" sz="2000" dirty="0">
                    <a:latin typeface="Arial" panose="020B0604020202020204" pitchFamily="34" charset="0"/>
                    <a:cs typeface="Arial" panose="020B0604020202020204" pitchFamily="34" charset="0"/>
                  </a:rPr>
                  <a:t>where </a:t>
                </a:r>
                <a14:m>
                  <m:oMath xmlns:m="http://schemas.openxmlformats.org/officeDocument/2006/math">
                    <m:d>
                      <m:dPr>
                        <m:begChr m:val="{"/>
                        <m:endChr m:val="}"/>
                        <m:ctrlPr>
                          <a:rPr lang="en-US" altLang="zh-CN" sz="2000" i="1" dirty="0" smtClean="0">
                            <a:latin typeface="Cambria Math" panose="02040503050406030204" pitchFamily="18" charset="0"/>
                            <a:cs typeface="Arial" panose="020B0604020202020204" pitchFamily="34" charset="0"/>
                          </a:rPr>
                        </m:ctrlPr>
                      </m:dPr>
                      <m:e>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a:latin typeface="Cambria Math" panose="02040503050406030204" pitchFamily="18" charset="0"/>
                                <a:cs typeface="Arial" panose="020B0604020202020204" pitchFamily="34" charset="0"/>
                              </a:rPr>
                              <m:t>𝑤</m:t>
                            </m:r>
                          </m:e>
                          <m:sub>
                            <m:r>
                              <a:rPr lang="en-US" altLang="zh-CN" sz="2000" i="1" dirty="0">
                                <a:latin typeface="Cambria Math" panose="02040503050406030204" pitchFamily="18" charset="0"/>
                                <a:cs typeface="Arial" panose="020B0604020202020204" pitchFamily="34" charset="0"/>
                              </a:rPr>
                              <m:t>𝑖𝑡</m:t>
                            </m:r>
                          </m:sub>
                        </m:sSub>
                        <m:r>
                          <a:rPr lang="en-US" altLang="zh-CN" sz="2000" b="0" i="1" dirty="0" smtClean="0">
                            <a:latin typeface="Cambria Math" panose="02040503050406030204" pitchFamily="18" charset="0"/>
                            <a:cs typeface="Arial" panose="020B0604020202020204" pitchFamily="34" charset="0"/>
                          </a:rPr>
                          <m:t>:</m:t>
                        </m:r>
                        <m:r>
                          <a:rPr lang="en-US" altLang="zh-CN" sz="2000" b="0" i="1" dirty="0" smtClean="0">
                            <a:latin typeface="Cambria Math" panose="02040503050406030204" pitchFamily="18" charset="0"/>
                            <a:cs typeface="Arial" panose="020B0604020202020204" pitchFamily="34" charset="0"/>
                          </a:rPr>
                          <m:t>𝑖</m:t>
                        </m:r>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𝑁</m:t>
                        </m:r>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𝑡</m:t>
                        </m:r>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𝑇</m:t>
                        </m:r>
                      </m:e>
                    </m:d>
                  </m:oMath>
                </a14:m>
                <a:r>
                  <a:rPr lang="en-US" altLang="zh-CN" sz="2000" dirty="0">
                    <a:latin typeface="Arial" panose="020B0604020202020204" pitchFamily="34" charset="0"/>
                    <a:cs typeface="Arial" panose="020B0604020202020204" pitchFamily="34" charset="0"/>
                  </a:rPr>
                  <a:t>is a sequence of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𝑖</m:t>
                    </m:r>
                    <m:r>
                      <a:rPr lang="en-US" altLang="zh-CN" sz="2000" i="1" dirty="0" smtClean="0">
                        <a:latin typeface="Cambria Math" panose="02040503050406030204" pitchFamily="18" charset="0"/>
                        <a:cs typeface="Arial" panose="020B0604020202020204" pitchFamily="34" charset="0"/>
                      </a:rPr>
                      <m:t>.</m:t>
                    </m:r>
                    <m:r>
                      <a:rPr lang="en-US" altLang="zh-CN" sz="2000" i="1" dirty="0" smtClean="0">
                        <a:latin typeface="Cambria Math" panose="02040503050406030204" pitchFamily="18" charset="0"/>
                        <a:cs typeface="Arial" panose="020B0604020202020204" pitchFamily="34" charset="0"/>
                      </a:rPr>
                      <m:t>𝑖</m:t>
                    </m:r>
                    <m:r>
                      <a:rPr lang="en-US" altLang="zh-CN" sz="2000" i="1" dirty="0" smtClean="0">
                        <a:latin typeface="Cambria Math" panose="02040503050406030204" pitchFamily="18" charset="0"/>
                        <a:cs typeface="Arial" panose="020B0604020202020204" pitchFamily="34" charset="0"/>
                      </a:rPr>
                      <m:t>.</m:t>
                    </m:r>
                    <m:r>
                      <a:rPr lang="en-US" altLang="zh-CN" sz="2000" i="1" dirty="0" smtClean="0">
                        <a:latin typeface="Cambria Math" panose="02040503050406030204" pitchFamily="18" charset="0"/>
                        <a:cs typeface="Arial" panose="020B0604020202020204" pitchFamily="34" charset="0"/>
                      </a:rPr>
                      <m:t>𝑑</m:t>
                    </m:r>
                    <m:r>
                      <a:rPr lang="en-US" altLang="zh-CN" sz="2000" i="1" dirty="0" smtClean="0">
                        <a:latin typeface="Cambria Math" panose="02040503050406030204" pitchFamily="18" charset="0"/>
                        <a:cs typeface="Arial" panose="020B0604020202020204" pitchFamily="34" charset="0"/>
                      </a:rPr>
                      <m:t>.</m:t>
                    </m:r>
                  </m:oMath>
                </a14:m>
                <a:r>
                  <a:rPr lang="en-US" altLang="zh-CN" sz="2000" dirty="0">
                    <a:latin typeface="Arial" panose="020B0604020202020204" pitchFamily="34" charset="0"/>
                    <a:cs typeface="Arial" panose="020B0604020202020204" pitchFamily="34" charset="0"/>
                  </a:rPr>
                  <a:t> random variables, satisfying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𝐸</m:t>
                    </m:r>
                    <m:r>
                      <a:rPr lang="en-US" altLang="zh-CN" sz="2000" b="0" i="1" dirty="0" smtClean="0">
                        <a:latin typeface="Cambria Math" panose="02040503050406030204" pitchFamily="18" charset="0"/>
                        <a:cs typeface="Arial" panose="020B0604020202020204" pitchFamily="34" charset="0"/>
                      </a:rPr>
                      <m:t>(</m:t>
                    </m:r>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𝑤</m:t>
                        </m:r>
                      </m:e>
                      <m:sub>
                        <m:r>
                          <a:rPr lang="en-US" altLang="zh-CN" sz="2000" i="1" dirty="0" smtClean="0">
                            <a:latin typeface="Cambria Math" panose="02040503050406030204" pitchFamily="18" charset="0"/>
                            <a:cs typeface="Arial" panose="020B0604020202020204" pitchFamily="34" charset="0"/>
                          </a:rPr>
                          <m:t>𝑖𝑡</m:t>
                        </m:r>
                      </m:sub>
                    </m:sSub>
                    <m:r>
                      <a:rPr lang="en-US" altLang="zh-CN" sz="2000" b="0" i="1" dirty="0" smtClean="0">
                        <a:latin typeface="Cambria Math" panose="02040503050406030204" pitchFamily="18" charset="0"/>
                        <a:cs typeface="Arial" panose="020B0604020202020204" pitchFamily="34" charset="0"/>
                      </a:rPr>
                      <m:t>)</m:t>
                    </m:r>
                    <m:r>
                      <a:rPr lang="en-US" altLang="zh-CN" sz="2000" i="1" dirty="0" smtClean="0">
                        <a:latin typeface="Cambria Math" panose="02040503050406030204" pitchFamily="18" charset="0"/>
                        <a:cs typeface="Arial" panose="020B0604020202020204" pitchFamily="34" charset="0"/>
                      </a:rPr>
                      <m:t>=0 </m:t>
                    </m:r>
                  </m:oMath>
                </a14:m>
                <a:r>
                  <a:rPr lang="en-US" altLang="zh-CN" sz="2000" dirty="0">
                    <a:latin typeface="Arial" panose="020B0604020202020204" pitchFamily="34" charset="0"/>
                    <a:cs typeface="Arial" panose="020B0604020202020204" pitchFamily="34" charset="0"/>
                  </a:rPr>
                  <a:t>and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𝑉𝑎𝑟</m:t>
                    </m:r>
                    <m:d>
                      <m:dPr>
                        <m:ctrlPr>
                          <a:rPr lang="en-US" altLang="zh-CN" sz="2000" i="1" dirty="0" smtClean="0">
                            <a:latin typeface="Cambria Math" panose="02040503050406030204" pitchFamily="18" charset="0"/>
                            <a:cs typeface="Arial" panose="020B0604020202020204" pitchFamily="34" charset="0"/>
                          </a:rPr>
                        </m:ctrlPr>
                      </m:dPr>
                      <m:e>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𝑤</m:t>
                            </m:r>
                          </m:e>
                          <m:sub>
                            <m:r>
                              <a:rPr lang="en-US" altLang="zh-CN" sz="2000" i="1" dirty="0" smtClean="0">
                                <a:latin typeface="Cambria Math" panose="02040503050406030204" pitchFamily="18" charset="0"/>
                                <a:cs typeface="Arial" panose="020B0604020202020204" pitchFamily="34" charset="0"/>
                              </a:rPr>
                              <m:t>𝑖𝑡</m:t>
                            </m:r>
                          </m:sub>
                        </m:sSub>
                      </m:e>
                    </m:d>
                    <m:r>
                      <a:rPr lang="en-US" altLang="zh-CN" sz="2000" i="1" dirty="0" smtClean="0">
                        <a:latin typeface="Cambria Math" panose="02040503050406030204" pitchFamily="18" charset="0"/>
                        <a:cs typeface="Arial" panose="020B0604020202020204" pitchFamily="34" charset="0"/>
                      </a:rPr>
                      <m:t>=</m:t>
                    </m:r>
                    <m:r>
                      <a:rPr lang="en-US" altLang="zh-CN" sz="2000" b="0" i="1" dirty="0" smtClean="0">
                        <a:latin typeface="Cambria Math" panose="02040503050406030204" pitchFamily="18" charset="0"/>
                        <a:cs typeface="Arial" panose="020B0604020202020204" pitchFamily="34" charset="0"/>
                      </a:rPr>
                      <m:t>1</m:t>
                    </m:r>
                  </m:oMath>
                </a14:m>
                <a:endParaRPr lang="en-US" altLang="zh-CN" sz="2000" dirty="0">
                  <a:latin typeface="Arial" panose="020B0604020202020204" pitchFamily="34" charset="0"/>
                  <a:cs typeface="Arial" panose="020B0604020202020204" pitchFamily="34" charset="0"/>
                </a:endParaRPr>
              </a:p>
            </p:txBody>
          </p:sp>
        </mc:Choice>
        <mc:Fallback xmlns="">
          <p:sp>
            <p:nvSpPr>
              <p:cNvPr id="8" name="内容占位符 2">
                <a:extLst>
                  <a:ext uri="{FF2B5EF4-FFF2-40B4-BE49-F238E27FC236}">
                    <a16:creationId xmlns:a16="http://schemas.microsoft.com/office/drawing/2014/main" id="{62BB2DDE-FA80-4CB0-8129-804C7171C4FD}"/>
                  </a:ext>
                </a:extLst>
              </p:cNvPr>
              <p:cNvSpPr>
                <a:spLocks noGrp="1" noRot="1" noChangeAspect="1" noMove="1" noResize="1" noEditPoints="1" noAdjustHandles="1" noChangeArrowheads="1" noChangeShapeType="1" noTextEdit="1"/>
              </p:cNvSpPr>
              <p:nvPr>
                <p:ph idx="1"/>
              </p:nvPr>
            </p:nvSpPr>
            <p:spPr>
              <a:xfrm>
                <a:off x="345440" y="1325562"/>
                <a:ext cx="8493758" cy="5395914"/>
              </a:xfrm>
              <a:blipFill>
                <a:blip r:embed="rId2"/>
                <a:stretch>
                  <a:fillRect l="-646"/>
                </a:stretch>
              </a:blipFill>
            </p:spPr>
            <p:txBody>
              <a:bodyPr/>
              <a:lstStyle/>
              <a:p>
                <a:r>
                  <a:rPr lang="zh-CN" altLang="en-US">
                    <a:noFill/>
                  </a:rPr>
                  <a:t> </a:t>
                </a:r>
              </a:p>
            </p:txBody>
          </p:sp>
        </mc:Fallback>
      </mc:AlternateContent>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pic>
        <p:nvPicPr>
          <p:cNvPr id="6" name="图片 5">
            <a:extLst>
              <a:ext uri="{FF2B5EF4-FFF2-40B4-BE49-F238E27FC236}">
                <a16:creationId xmlns:a16="http://schemas.microsoft.com/office/drawing/2014/main" id="{54CC05C3-2029-46D7-9312-81ED4CF26197}"/>
              </a:ext>
            </a:extLst>
          </p:cNvPr>
          <p:cNvPicPr>
            <a:picLocks noChangeAspect="1"/>
          </p:cNvPicPr>
          <p:nvPr/>
        </p:nvPicPr>
        <p:blipFill>
          <a:blip r:embed="rId3"/>
          <a:stretch>
            <a:fillRect/>
          </a:stretch>
        </p:blipFill>
        <p:spPr>
          <a:xfrm>
            <a:off x="345440" y="1325562"/>
            <a:ext cx="8153401" cy="5166678"/>
          </a:xfrm>
          <a:prstGeom prst="rect">
            <a:avLst/>
          </a:prstGeom>
        </p:spPr>
      </p:pic>
    </p:spTree>
    <p:extLst>
      <p:ext uri="{BB962C8B-B14F-4D97-AF65-F5344CB8AC3E}">
        <p14:creationId xmlns:p14="http://schemas.microsoft.com/office/powerpoint/2010/main" val="47531652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pt-BR" altLang="zh-CN" dirty="0">
                <a:latin typeface="Arial" panose="020B0604020202020204" pitchFamily="34" charset="0"/>
                <a:cs typeface="Arial" panose="020B0604020202020204" pitchFamily="34" charset="0"/>
              </a:rPr>
              <a:t>Simulation </a:t>
            </a:r>
            <a:endParaRPr lang="en-US" altLang="zh-CN" dirty="0">
              <a:latin typeface="Arial" panose="020B0604020202020204" pitchFamily="34" charset="0"/>
              <a:cs typeface="Arial" panose="020B0604020202020204" pitchFamily="34" charset="0"/>
            </a:endParaRP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178</a:t>
            </a:fld>
            <a:endParaRPr lang="zh-CN" altLang="en-US"/>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0" y="1325562"/>
                <a:ext cx="8280399" cy="5395914"/>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With respect to the data-generating process, we consider a five-factor model for hedge fund returns.</a:t>
                </a:r>
              </a:p>
              <a:p>
                <a:pPr>
                  <a:lnSpc>
                    <a:spcPct val="150000"/>
                  </a:lnSpc>
                </a:pPr>
                <a:r>
                  <a:rPr lang="en-US" altLang="zh-CN" sz="2000" dirty="0">
                    <a:latin typeface="Arial" panose="020B0604020202020204" pitchFamily="34" charset="0"/>
                    <a:cs typeface="Arial" panose="020B0604020202020204" pitchFamily="34" charset="0"/>
                  </a:rPr>
                  <a:t>To examine the impact of missing data on our procedures, we also resample the exact missing pattern of these funds. Throughout the simulations, we fix T = 240 and N = 1000, and on average over 70% of all records are missing.</a:t>
                </a:r>
              </a:p>
              <a:p>
                <a:pPr>
                  <a:lnSpc>
                    <a:spcPct val="150000"/>
                  </a:lnSpc>
                </a:pPr>
                <a:r>
                  <a:rPr lang="en-US" altLang="zh-CN" sz="2000" dirty="0">
                    <a:latin typeface="Arial" panose="020B0604020202020204" pitchFamily="34" charset="0"/>
                    <a:cs typeface="Arial" panose="020B0604020202020204" pitchFamily="34" charset="0"/>
                  </a:rPr>
                  <a:t>We vary the simulated cross-sectional distribution of alphas to check the performance of the FDR, we simulate the alphas from a mixture of two Gaussian distributions,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𝑁</m:t>
                    </m:r>
                    <m:r>
                      <a:rPr lang="en-US" altLang="zh-CN" sz="2000" i="1" dirty="0" smtClean="0">
                        <a:latin typeface="Cambria Math" panose="02040503050406030204" pitchFamily="18" charset="0"/>
                        <a:cs typeface="Arial" panose="020B0604020202020204" pitchFamily="34" charset="0"/>
                      </a:rPr>
                      <m:t>(−2</m:t>
                    </m:r>
                    <m:r>
                      <a:rPr lang="zh-CN" altLang="en-US" sz="2000" i="1" dirty="0" smtClean="0">
                        <a:latin typeface="Cambria Math" panose="02040503050406030204" pitchFamily="18" charset="0"/>
                        <a:cs typeface="Arial" panose="020B0604020202020204" pitchFamily="34" charset="0"/>
                      </a:rPr>
                      <m:t>𝜎</m:t>
                    </m:r>
                    <m:r>
                      <a:rPr lang="en-US" altLang="zh-CN" sz="2000" i="1" dirty="0" smtClean="0">
                        <a:latin typeface="Cambria Math" panose="02040503050406030204" pitchFamily="18" charset="0"/>
                        <a:cs typeface="Arial" panose="020B0604020202020204" pitchFamily="34" charset="0"/>
                      </a:rPr>
                      <m:t>; </m:t>
                    </m:r>
                    <m:sSup>
                      <m:sSupPr>
                        <m:ctrlPr>
                          <a:rPr lang="en-US" altLang="zh-CN" sz="2000" b="0" i="1" dirty="0" smtClean="0">
                            <a:latin typeface="Cambria Math" panose="02040503050406030204" pitchFamily="18" charset="0"/>
                            <a:cs typeface="Arial" panose="020B0604020202020204" pitchFamily="34" charset="0"/>
                          </a:rPr>
                        </m:ctrlPr>
                      </m:sSupPr>
                      <m:e>
                        <m:r>
                          <a:rPr lang="zh-CN" altLang="en-US" sz="2000" i="1" dirty="0" smtClean="0">
                            <a:latin typeface="Cambria Math" panose="02040503050406030204" pitchFamily="18" charset="0"/>
                            <a:cs typeface="Arial" panose="020B0604020202020204" pitchFamily="34" charset="0"/>
                          </a:rPr>
                          <m:t>𝜎</m:t>
                        </m:r>
                      </m:e>
                      <m:sup>
                        <m:r>
                          <a:rPr lang="en-US" altLang="zh-CN" sz="2000" i="1" dirty="0" smtClean="0">
                            <a:latin typeface="Cambria Math" panose="02040503050406030204" pitchFamily="18" charset="0"/>
                            <a:cs typeface="Arial" panose="020B0604020202020204" pitchFamily="34" charset="0"/>
                          </a:rPr>
                          <m:t>2</m:t>
                        </m:r>
                      </m:sup>
                    </m:sSup>
                    <m:r>
                      <a:rPr lang="en-US" altLang="zh-CN" sz="2000" i="1" dirty="0" smtClean="0">
                        <a:latin typeface="Cambria Math" panose="02040503050406030204" pitchFamily="18" charset="0"/>
                        <a:cs typeface="Arial" panose="020B0604020202020204" pitchFamily="34" charset="0"/>
                      </a:rPr>
                      <m:t>) </m:t>
                    </m:r>
                    <m:r>
                      <a:rPr lang="en-US" altLang="zh-CN" sz="2000" i="1" dirty="0" smtClean="0">
                        <a:latin typeface="Cambria Math" panose="02040503050406030204" pitchFamily="18" charset="0"/>
                        <a:cs typeface="Arial" panose="020B0604020202020204" pitchFamily="34" charset="0"/>
                      </a:rPr>
                      <m:t>𝑎𝑛𝑑</m:t>
                    </m:r>
                    <m:r>
                      <a:rPr lang="en-US" altLang="zh-CN" sz="2000" i="1" dirty="0" smtClean="0">
                        <a:latin typeface="Cambria Math" panose="02040503050406030204" pitchFamily="18" charset="0"/>
                        <a:cs typeface="Arial" panose="020B0604020202020204" pitchFamily="34" charset="0"/>
                      </a:rPr>
                      <m:t> </m:t>
                    </m:r>
                    <m:r>
                      <a:rPr lang="en-US" altLang="zh-CN" sz="2000" i="1" dirty="0" smtClean="0">
                        <a:latin typeface="Cambria Math" panose="02040503050406030204" pitchFamily="18" charset="0"/>
                        <a:cs typeface="Arial" panose="020B0604020202020204" pitchFamily="34" charset="0"/>
                      </a:rPr>
                      <m:t>𝑁</m:t>
                    </m:r>
                    <m:r>
                      <a:rPr lang="en-US" altLang="zh-CN" sz="2000" i="1" dirty="0" smtClean="0">
                        <a:latin typeface="Cambria Math" panose="02040503050406030204" pitchFamily="18" charset="0"/>
                        <a:cs typeface="Arial" panose="020B0604020202020204" pitchFamily="34" charset="0"/>
                      </a:rPr>
                      <m:t>(2</m:t>
                    </m:r>
                    <m:r>
                      <a:rPr lang="zh-CN" altLang="en-US" sz="2000" i="1" dirty="0">
                        <a:latin typeface="Cambria Math" panose="02040503050406030204" pitchFamily="18" charset="0"/>
                        <a:cs typeface="Arial" panose="020B0604020202020204" pitchFamily="34" charset="0"/>
                      </a:rPr>
                      <m:t>𝜎</m:t>
                    </m:r>
                    <m:r>
                      <a:rPr lang="en-US" altLang="zh-CN" sz="2000" i="1" dirty="0">
                        <a:latin typeface="Cambria Math" panose="02040503050406030204" pitchFamily="18" charset="0"/>
                        <a:cs typeface="Arial" panose="020B0604020202020204" pitchFamily="34" charset="0"/>
                      </a:rPr>
                      <m:t>; </m:t>
                    </m:r>
                    <m:sSup>
                      <m:sSupPr>
                        <m:ctrlPr>
                          <a:rPr lang="en-US" altLang="zh-CN" sz="2000" i="1" dirty="0">
                            <a:latin typeface="Cambria Math" panose="02040503050406030204" pitchFamily="18" charset="0"/>
                            <a:cs typeface="Arial" panose="020B0604020202020204" pitchFamily="34" charset="0"/>
                          </a:rPr>
                        </m:ctrlPr>
                      </m:sSupPr>
                      <m:e>
                        <m:r>
                          <a:rPr lang="zh-CN" altLang="en-US" sz="2000" i="1" dirty="0">
                            <a:latin typeface="Cambria Math" panose="02040503050406030204" pitchFamily="18" charset="0"/>
                            <a:cs typeface="Arial" panose="020B0604020202020204" pitchFamily="34" charset="0"/>
                          </a:rPr>
                          <m:t>𝜎</m:t>
                        </m:r>
                      </m:e>
                      <m:sup>
                        <m:r>
                          <a:rPr lang="en-US" altLang="zh-CN" sz="2000" i="1" dirty="0">
                            <a:latin typeface="Cambria Math" panose="02040503050406030204" pitchFamily="18" charset="0"/>
                            <a:cs typeface="Arial" panose="020B0604020202020204" pitchFamily="34" charset="0"/>
                          </a:rPr>
                          <m:t>2</m:t>
                        </m:r>
                      </m:sup>
                    </m:sSup>
                    <m:r>
                      <a:rPr lang="en-US" altLang="zh-CN" sz="2000" i="1" dirty="0" smtClean="0">
                        <a:latin typeface="Cambria Math" panose="02040503050406030204" pitchFamily="18" charset="0"/>
                        <a:cs typeface="Arial" panose="020B0604020202020204" pitchFamily="34" charset="0"/>
                      </a:rPr>
                      <m:t>)</m:t>
                    </m:r>
                  </m:oMath>
                </a14:m>
                <a:r>
                  <a:rPr lang="en-US" altLang="zh-CN" sz="2000" dirty="0">
                    <a:latin typeface="Arial" panose="020B0604020202020204" pitchFamily="34" charset="0"/>
                    <a:cs typeface="Arial" panose="020B0604020202020204" pitchFamily="34" charset="0"/>
                  </a:rPr>
                  <a:t>, with mixture probabilities p1 and p2, plus a point mass at zero.</a:t>
                </a:r>
              </a:p>
            </p:txBody>
          </p:sp>
        </mc:Choice>
        <mc:Fallback xmlns="">
          <p:sp>
            <p:nvSpPr>
              <p:cNvPr id="8" name="内容占位符 2">
                <a:extLst>
                  <a:ext uri="{FF2B5EF4-FFF2-40B4-BE49-F238E27FC236}">
                    <a16:creationId xmlns:a16="http://schemas.microsoft.com/office/drawing/2014/main" id="{62BB2DDE-FA80-4CB0-8129-804C7171C4FD}"/>
                  </a:ext>
                </a:extLst>
              </p:cNvPr>
              <p:cNvSpPr>
                <a:spLocks noGrp="1" noRot="1" noChangeAspect="1" noMove="1" noResize="1" noEditPoints="1" noAdjustHandles="1" noChangeArrowheads="1" noChangeShapeType="1" noTextEdit="1"/>
              </p:cNvSpPr>
              <p:nvPr>
                <p:ph idx="1"/>
              </p:nvPr>
            </p:nvSpPr>
            <p:spPr>
              <a:xfrm>
                <a:off x="467360" y="1325562"/>
                <a:ext cx="8280399" cy="5395914"/>
              </a:xfrm>
              <a:blipFill>
                <a:blip r:embed="rId2"/>
                <a:stretch>
                  <a:fillRect l="-663" r="-1252"/>
                </a:stretch>
              </a:blipFill>
            </p:spPr>
            <p:txBody>
              <a:bodyPr/>
              <a:lstStyle/>
              <a:p>
                <a:r>
                  <a:rPr lang="zh-CN" altLang="en-US">
                    <a:noFill/>
                  </a:rPr>
                  <a:t> </a:t>
                </a:r>
              </a:p>
            </p:txBody>
          </p:sp>
        </mc:Fallback>
      </mc:AlternateContent>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389143793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pt-BR" altLang="zh-CN" dirty="0">
                <a:latin typeface="Arial" panose="020B0604020202020204" pitchFamily="34" charset="0"/>
                <a:cs typeface="Arial" panose="020B0604020202020204" pitchFamily="34" charset="0"/>
              </a:rPr>
              <a:t>Simulation </a:t>
            </a:r>
            <a:endParaRPr lang="en-US" altLang="zh-CN" dirty="0">
              <a:latin typeface="Arial" panose="020B0604020202020204" pitchFamily="34" charset="0"/>
              <a:cs typeface="Arial" panose="020B0604020202020204" pitchFamily="34" charset="0"/>
            </a:endParaRP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179</a:t>
            </a:fld>
            <a:endParaRPr lang="zh-CN" altLang="en-US"/>
          </a:p>
        </p:txBody>
      </p:sp>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345440" y="1325562"/>
            <a:ext cx="8707120" cy="5395914"/>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The figure plots the histograms of the standardized alpha estimates for one fixed fund using Algorithms 3 ,4 (latent factors only), and 5 (mixture),</a:t>
            </a:r>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pic>
        <p:nvPicPr>
          <p:cNvPr id="3" name="图片 2">
            <a:extLst>
              <a:ext uri="{FF2B5EF4-FFF2-40B4-BE49-F238E27FC236}">
                <a16:creationId xmlns:a16="http://schemas.microsoft.com/office/drawing/2014/main" id="{81D7FD43-E4C9-41E1-A798-681415B2F6D1}"/>
              </a:ext>
            </a:extLst>
          </p:cNvPr>
          <p:cNvPicPr>
            <a:picLocks noChangeAspect="1"/>
          </p:cNvPicPr>
          <p:nvPr/>
        </p:nvPicPr>
        <p:blipFill>
          <a:blip r:embed="rId2"/>
          <a:stretch>
            <a:fillRect/>
          </a:stretch>
        </p:blipFill>
        <p:spPr>
          <a:xfrm>
            <a:off x="2105183" y="2393788"/>
            <a:ext cx="4933633" cy="4041302"/>
          </a:xfrm>
          <a:prstGeom prst="rect">
            <a:avLst/>
          </a:prstGeom>
        </p:spPr>
      </p:pic>
    </p:spTree>
    <p:extLst>
      <p:ext uri="{BB962C8B-B14F-4D97-AF65-F5344CB8AC3E}">
        <p14:creationId xmlns:p14="http://schemas.microsoft.com/office/powerpoint/2010/main" val="263501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209278" cy="1325563"/>
          </a:xfrm>
        </p:spPr>
        <p:txBody>
          <a:bodyPr/>
          <a:lstStyle/>
          <a:p>
            <a:r>
              <a:rPr lang="en-US" altLang="zh-CN" dirty="0">
                <a:latin typeface="Arial" panose="020B0604020202020204" pitchFamily="34" charset="0"/>
                <a:cs typeface="Arial" panose="020B0604020202020204" pitchFamily="34" charset="0"/>
              </a:rPr>
              <a:t>Controlling the FDR:BY</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7877C6F0-68B1-4740-862D-B80E018A31A6}"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18</a:t>
            </a:fld>
            <a:endParaRPr lang="zh-CN" altLang="en-US"/>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mc:AlternateContent xmlns:mc="http://schemas.openxmlformats.org/markup-compatibility/2006" xmlns:a14="http://schemas.microsoft.com/office/drawing/2010/main">
        <mc:Choice Requires="a14">
          <p:sp>
            <p:nvSpPr>
              <p:cNvPr id="15" name="内容占位符 14">
                <a:extLst>
                  <a:ext uri="{FF2B5EF4-FFF2-40B4-BE49-F238E27FC236}">
                    <a16:creationId xmlns:a16="http://schemas.microsoft.com/office/drawing/2014/main" id="{694F0E88-305E-4590-A878-23B33C0F70CD}"/>
                  </a:ext>
                </a:extLst>
              </p:cNvPr>
              <p:cNvSpPr>
                <a:spLocks noGrp="1"/>
              </p:cNvSpPr>
              <p:nvPr>
                <p:ph idx="1"/>
              </p:nvPr>
            </p:nvSpPr>
            <p:spPr>
              <a:xfrm>
                <a:off x="467360" y="1384618"/>
                <a:ext cx="8047989" cy="5336858"/>
              </a:xfrm>
            </p:spPr>
            <p:txBody>
              <a:bodyPr>
                <a:normAutofit/>
              </a:bodyPr>
              <a:lstStyle/>
              <a:p>
                <a:pPr>
                  <a:lnSpc>
                    <a:spcPct val="160000"/>
                  </a:lnSpc>
                  <a:spcBef>
                    <a:spcPts val="0"/>
                  </a:spcBef>
                </a:pPr>
                <a:r>
                  <a:rPr lang="en-US" altLang="zh-CN" sz="2000" dirty="0">
                    <a:latin typeface="Arial" panose="020B0604020202020204" pitchFamily="34" charset="0"/>
                    <a:cs typeface="Arial" panose="020B0604020202020204" pitchFamily="34" charset="0"/>
                  </a:rPr>
                  <a:t>Benjamini and Yekutieli (2001) propose an alternative procedure (BY) that controls FDR and allows for more general dependence.</a:t>
                </a:r>
              </a:p>
              <a:p>
                <a:pPr marL="0" indent="0">
                  <a:lnSpc>
                    <a:spcPct val="160000"/>
                  </a:lnSpc>
                  <a:spcBef>
                    <a:spcPts val="0"/>
                  </a:spcBef>
                  <a:buNone/>
                </a:pPr>
                <a14:m>
                  <m:oMathPara xmlns:m="http://schemas.openxmlformats.org/officeDocument/2006/math">
                    <m:oMathParaPr>
                      <m:jc m:val="centerGroup"/>
                    </m:oMathParaPr>
                    <m:oMath xmlns:m="http://schemas.openxmlformats.org/officeDocument/2006/math">
                      <m:sSup>
                        <m:sSupPr>
                          <m:ctrlPr>
                            <a:rPr lang="en-US" altLang="zh-CN" sz="2000" b="0" i="1" smtClean="0">
                              <a:latin typeface="Cambria Math" panose="02040503050406030204" pitchFamily="18" charset="0"/>
                              <a:cs typeface="Arial" panose="020B0604020202020204" pitchFamily="34" charset="0"/>
                            </a:rPr>
                          </m:ctrlPr>
                        </m:sSupPr>
                        <m:e>
                          <m:r>
                            <a:rPr lang="en-US" altLang="zh-CN" sz="2000" b="0" i="1" smtClean="0">
                              <a:latin typeface="Cambria Math" panose="02040503050406030204" pitchFamily="18" charset="0"/>
                              <a:cs typeface="Arial" panose="020B0604020202020204" pitchFamily="34" charset="0"/>
                            </a:rPr>
                            <m:t>𝑗</m:t>
                          </m:r>
                        </m:e>
                        <m:sup>
                          <m:r>
                            <a:rPr lang="en-US" altLang="zh-CN" sz="2000" b="0" i="1" smtClean="0">
                              <a:latin typeface="Cambria Math" panose="02040503050406030204" pitchFamily="18" charset="0"/>
                              <a:cs typeface="Arial" panose="020B0604020202020204" pitchFamily="34" charset="0"/>
                            </a:rPr>
                            <m:t>∗</m:t>
                          </m:r>
                        </m:sup>
                      </m:sSup>
                      <m:r>
                        <a:rPr lang="en-US" altLang="zh-CN" sz="2000" b="0" i="1" smtClean="0">
                          <a:latin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cs typeface="Arial" panose="020B0604020202020204" pitchFamily="34" charset="0"/>
                        </a:rPr>
                        <m:t>𝑚𝑎𝑥</m:t>
                      </m:r>
                      <m:d>
                        <m:dPr>
                          <m:begChr m:val="{"/>
                          <m:endChr m:val="}"/>
                          <m:ctrlPr>
                            <a:rPr lang="en-US" altLang="zh-CN" sz="2000" b="0" i="1" smtClean="0">
                              <a:latin typeface="Cambria Math" panose="02040503050406030204" pitchFamily="18" charset="0"/>
                              <a:cs typeface="Arial" panose="020B0604020202020204" pitchFamily="34" charset="0"/>
                            </a:rPr>
                          </m:ctrlPr>
                        </m:dPr>
                        <m:e>
                          <m:r>
                            <a:rPr lang="en-US" altLang="zh-CN" sz="2000" b="0" i="1" smtClean="0">
                              <a:latin typeface="Cambria Math" panose="02040503050406030204" pitchFamily="18" charset="0"/>
                              <a:cs typeface="Arial" panose="020B0604020202020204" pitchFamily="34" charset="0"/>
                            </a:rPr>
                            <m:t>𝑗</m:t>
                          </m:r>
                          <m:r>
                            <a:rPr lang="en-US" altLang="zh-CN" sz="2000" b="0" i="1" smtClean="0">
                              <a:latin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𝑝</m:t>
                              </m:r>
                            </m:e>
                            <m:sub>
                              <m:r>
                                <a:rPr lang="en-US" altLang="zh-CN" sz="2000" b="0" i="1" smtClean="0">
                                  <a:latin typeface="Cambria Math" panose="02040503050406030204" pitchFamily="18" charset="0"/>
                                  <a:cs typeface="Arial" panose="020B0604020202020204" pitchFamily="34" charset="0"/>
                                </a:rPr>
                                <m:t>𝑗</m:t>
                              </m:r>
                            </m:sub>
                          </m:s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altLang="zh-CN" sz="2000" i="1">
                                  <a:latin typeface="Cambria Math" panose="02040503050406030204" pitchFamily="18" charset="0"/>
                                  <a:ea typeface="Cambria Math" panose="02040503050406030204" pitchFamily="18" charset="0"/>
                                  <a:cs typeface="Arial" panose="020B0604020202020204" pitchFamily="34" charset="0"/>
                                </a:rPr>
                                <m:t>𝑗</m:t>
                              </m:r>
                              <m:r>
                                <a:rPr lang="en-US" altLang="zh-CN" sz="2000" i="1">
                                  <a:latin typeface="Cambria Math" panose="02040503050406030204" pitchFamily="18" charset="0"/>
                                  <a:ea typeface="Cambria Math" panose="02040503050406030204" pitchFamily="18" charset="0"/>
                                  <a:cs typeface="Arial" panose="020B0604020202020204" pitchFamily="34" charset="0"/>
                                </a:rPr>
                                <m:t>×</m:t>
                              </m:r>
                              <m:r>
                                <a:rPr lang="zh-CN" altLang="en-US" sz="2000" b="0" i="1" smtClean="0">
                                  <a:latin typeface="Cambria Math" panose="02040503050406030204" pitchFamily="18" charset="0"/>
                                  <a:ea typeface="Cambria Math" panose="02040503050406030204" pitchFamily="18" charset="0"/>
                                  <a:cs typeface="Arial" panose="020B0604020202020204" pitchFamily="34" charset="0"/>
                                </a:rPr>
                                <m:t>𝛿</m:t>
                              </m:r>
                            </m:num>
                            <m:den>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𝑀</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𝐶</m:t>
                                  </m:r>
                                </m:e>
                                <m: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𝑀</m:t>
                                  </m:r>
                                </m:sub>
                              </m:sSub>
                            </m:den>
                          </m:f>
                        </m:e>
                      </m:d>
                    </m:oMath>
                  </m:oMathPara>
                </a14:m>
                <a:endParaRPr lang="en-US" altLang="zh-CN" sz="2000" b="0" dirty="0">
                  <a:latin typeface="Arial" panose="020B0604020202020204" pitchFamily="34" charset="0"/>
                  <a:cs typeface="Arial" panose="020B0604020202020204" pitchFamily="34" charset="0"/>
                </a:endParaRPr>
              </a:p>
              <a:p>
                <a:pPr marL="0" indent="0">
                  <a:lnSpc>
                    <a:spcPct val="160000"/>
                  </a:lnSpc>
                  <a:spcBef>
                    <a:spcPts val="0"/>
                  </a:spcBef>
                  <a:buNone/>
                </a:pPr>
                <a14:m>
                  <m:oMathPara xmlns:m="http://schemas.openxmlformats.org/officeDocument/2006/math">
                    <m:oMathParaPr>
                      <m:jc m:val="centerGroup"/>
                    </m:oMathParaPr>
                    <m:oMath xmlns:m="http://schemas.openxmlformats.org/officeDocument/2006/math">
                      <m:sSub>
                        <m:sSubPr>
                          <m:ctrlPr>
                            <a:rPr lang="en-US" altLang="zh-CN" sz="1800" b="0" i="1" dirty="0" smtClean="0">
                              <a:latin typeface="Cambria Math" panose="02040503050406030204" pitchFamily="18" charset="0"/>
                              <a:cs typeface="Arial" panose="020B0604020202020204" pitchFamily="34" charset="0"/>
                            </a:rPr>
                          </m:ctrlPr>
                        </m:sSubPr>
                        <m:e>
                          <m:r>
                            <a:rPr lang="en-US" altLang="zh-CN" sz="1800" b="0" i="1" dirty="0" smtClean="0">
                              <a:latin typeface="Cambria Math" panose="02040503050406030204" pitchFamily="18" charset="0"/>
                              <a:cs typeface="Arial" panose="020B0604020202020204" pitchFamily="34" charset="0"/>
                            </a:rPr>
                            <m:t>𝐶</m:t>
                          </m:r>
                        </m:e>
                        <m:sub>
                          <m:r>
                            <a:rPr lang="en-US" altLang="zh-CN" sz="1800" b="0" i="1" dirty="0" smtClean="0">
                              <a:latin typeface="Cambria Math" panose="02040503050406030204" pitchFamily="18" charset="0"/>
                              <a:cs typeface="Arial" panose="020B0604020202020204" pitchFamily="34" charset="0"/>
                            </a:rPr>
                            <m:t>𝑀</m:t>
                          </m:r>
                        </m:sub>
                      </m:sSub>
                      <m:r>
                        <a:rPr lang="en-US" altLang="zh-CN" sz="1800" b="0" i="1" dirty="0" smtClean="0">
                          <a:latin typeface="Cambria Math" panose="02040503050406030204" pitchFamily="18" charset="0"/>
                          <a:cs typeface="Arial" panose="020B0604020202020204" pitchFamily="34" charset="0"/>
                        </a:rPr>
                        <m:t>=</m:t>
                      </m:r>
                      <m:nary>
                        <m:naryPr>
                          <m:chr m:val="∑"/>
                          <m:limLoc m:val="subSup"/>
                          <m:ctrlPr>
                            <a:rPr lang="en-US" altLang="zh-CN" sz="1800" b="0" i="1" dirty="0" smtClean="0">
                              <a:latin typeface="Cambria Math" panose="02040503050406030204" pitchFamily="18" charset="0"/>
                              <a:cs typeface="Arial" panose="020B0604020202020204" pitchFamily="34" charset="0"/>
                            </a:rPr>
                          </m:ctrlPr>
                        </m:naryPr>
                        <m:sub>
                          <m:r>
                            <m:rPr>
                              <m:brk m:alnAt="25"/>
                            </m:rPr>
                            <a:rPr lang="en-US" altLang="zh-CN" sz="1800" b="0" i="1" dirty="0" smtClean="0">
                              <a:latin typeface="Cambria Math" panose="02040503050406030204" pitchFamily="18" charset="0"/>
                              <a:cs typeface="Arial" panose="020B0604020202020204" pitchFamily="34" charset="0"/>
                            </a:rPr>
                            <m:t>𝑖</m:t>
                          </m:r>
                          <m:r>
                            <a:rPr lang="en-US" altLang="zh-CN" sz="1800" b="0" i="1" dirty="0" smtClean="0">
                              <a:latin typeface="Cambria Math" panose="02040503050406030204" pitchFamily="18" charset="0"/>
                              <a:cs typeface="Arial" panose="020B0604020202020204" pitchFamily="34" charset="0"/>
                            </a:rPr>
                            <m:t>=1</m:t>
                          </m:r>
                        </m:sub>
                        <m:sup>
                          <m:r>
                            <a:rPr lang="en-US" altLang="zh-CN" sz="1800" b="0" i="1" dirty="0" smtClean="0">
                              <a:latin typeface="Cambria Math" panose="02040503050406030204" pitchFamily="18" charset="0"/>
                              <a:cs typeface="Arial" panose="020B0604020202020204" pitchFamily="34" charset="0"/>
                            </a:rPr>
                            <m:t>𝑀</m:t>
                          </m:r>
                        </m:sup>
                        <m:e>
                          <m:r>
                            <a:rPr lang="en-US" altLang="zh-CN" sz="1800" b="0" i="1" dirty="0" smtClean="0">
                              <a:latin typeface="Cambria Math" panose="02040503050406030204" pitchFamily="18" charset="0"/>
                              <a:cs typeface="Arial" panose="020B0604020202020204" pitchFamily="34" charset="0"/>
                            </a:rPr>
                            <m:t>1/</m:t>
                          </m:r>
                          <m:r>
                            <a:rPr lang="en-US" altLang="zh-CN" sz="1800" b="0" i="1" dirty="0" smtClean="0">
                              <a:latin typeface="Cambria Math" panose="02040503050406030204" pitchFamily="18" charset="0"/>
                              <a:cs typeface="Arial" panose="020B0604020202020204" pitchFamily="34" charset="0"/>
                            </a:rPr>
                            <m:t>𝑖</m:t>
                          </m:r>
                          <m:r>
                            <a:rPr lang="en-US" altLang="zh-CN" sz="1800" b="0" i="1" dirty="0" smtClean="0">
                              <a:latin typeface="Cambria Math" panose="02040503050406030204" pitchFamily="18" charset="0"/>
                              <a:ea typeface="Cambria Math" panose="02040503050406030204" pitchFamily="18" charset="0"/>
                              <a:cs typeface="Arial" panose="020B0604020202020204" pitchFamily="34" charset="0"/>
                            </a:rPr>
                            <m:t>≈</m:t>
                          </m:r>
                          <m:func>
                            <m:funcPr>
                              <m:ctrlPr>
                                <a:rPr lang="en-US" altLang="zh-CN" sz="1800" b="0" i="1" dirty="0"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altLang="zh-CN" sz="1800" b="0" i="0" dirty="0" smtClean="0">
                                  <a:latin typeface="Cambria Math" panose="02040503050406030204" pitchFamily="18" charset="0"/>
                                  <a:ea typeface="Cambria Math" panose="02040503050406030204" pitchFamily="18" charset="0"/>
                                  <a:cs typeface="Arial" panose="020B0604020202020204" pitchFamily="34" charset="0"/>
                                </a:rPr>
                                <m:t>log</m:t>
                              </m:r>
                            </m:fName>
                            <m:e>
                              <m:d>
                                <m:dPr>
                                  <m:ctrlPr>
                                    <a:rPr lang="en-US" altLang="zh-CN" sz="18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altLang="zh-CN" sz="1800" b="0" i="1" dirty="0" smtClean="0">
                                      <a:latin typeface="Cambria Math" panose="02040503050406030204" pitchFamily="18" charset="0"/>
                                      <a:ea typeface="Cambria Math" panose="02040503050406030204" pitchFamily="18" charset="0"/>
                                      <a:cs typeface="Arial" panose="020B0604020202020204" pitchFamily="34" charset="0"/>
                                    </a:rPr>
                                    <m:t>𝑀</m:t>
                                  </m:r>
                                </m:e>
                              </m:d>
                            </m:e>
                          </m:func>
                          <m:r>
                            <a:rPr lang="en-US" altLang="zh-CN" sz="1800" b="0" i="1" dirty="0" smtClean="0">
                              <a:latin typeface="Cambria Math" panose="02040503050406030204" pitchFamily="18" charset="0"/>
                              <a:ea typeface="Cambria Math" panose="02040503050406030204" pitchFamily="18" charset="0"/>
                              <a:cs typeface="Arial" panose="020B0604020202020204" pitchFamily="34" charset="0"/>
                            </a:rPr>
                            <m:t>+0.5</m:t>
                          </m:r>
                        </m:e>
                      </m:nary>
                    </m:oMath>
                  </m:oMathPara>
                </a14:m>
                <a:endParaRPr lang="en-US" altLang="zh-CN" sz="2000" b="0" dirty="0">
                  <a:latin typeface="Arial" panose="020B0604020202020204" pitchFamily="34" charset="0"/>
                  <a:cs typeface="Arial" panose="020B0604020202020204" pitchFamily="34" charset="0"/>
                </a:endParaRPr>
              </a:p>
              <a:p>
                <a:pPr marL="0" indent="0">
                  <a:lnSpc>
                    <a:spcPct val="160000"/>
                  </a:lnSpc>
                  <a:spcBef>
                    <a:spcPts val="0"/>
                  </a:spcBef>
                  <a:buNone/>
                </a:pPr>
                <a:endParaRPr lang="en-US" altLang="zh-CN" sz="2000" dirty="0">
                  <a:latin typeface="Arial" panose="020B0604020202020204" pitchFamily="34" charset="0"/>
                  <a:cs typeface="Arial" panose="020B0604020202020204" pitchFamily="34" charset="0"/>
                </a:endParaRPr>
              </a:p>
            </p:txBody>
          </p:sp>
        </mc:Choice>
        <mc:Fallback xmlns="">
          <p:sp>
            <p:nvSpPr>
              <p:cNvPr id="15" name="内容占位符 14">
                <a:extLst>
                  <a:ext uri="{FF2B5EF4-FFF2-40B4-BE49-F238E27FC236}">
                    <a16:creationId xmlns:a16="http://schemas.microsoft.com/office/drawing/2014/main" id="{694F0E88-305E-4590-A878-23B33C0F70CD}"/>
                  </a:ext>
                </a:extLst>
              </p:cNvPr>
              <p:cNvSpPr>
                <a:spLocks noGrp="1" noRot="1" noChangeAspect="1" noMove="1" noResize="1" noEditPoints="1" noAdjustHandles="1" noChangeArrowheads="1" noChangeShapeType="1" noTextEdit="1"/>
              </p:cNvSpPr>
              <p:nvPr>
                <p:ph idx="1"/>
              </p:nvPr>
            </p:nvSpPr>
            <p:spPr>
              <a:xfrm>
                <a:off x="467360" y="1384618"/>
                <a:ext cx="8047989" cy="5336858"/>
              </a:xfrm>
              <a:blipFill>
                <a:blip r:embed="rId2"/>
                <a:stretch>
                  <a:fillRect l="-682"/>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DB9D391D-906D-4096-A06E-BFD8CA711A52}"/>
              </a:ext>
            </a:extLst>
          </p:cNvPr>
          <p:cNvPicPr>
            <a:picLocks noChangeAspect="1"/>
          </p:cNvPicPr>
          <p:nvPr/>
        </p:nvPicPr>
        <p:blipFill>
          <a:blip r:embed="rId3"/>
          <a:stretch>
            <a:fillRect/>
          </a:stretch>
        </p:blipFill>
        <p:spPr>
          <a:xfrm>
            <a:off x="660400" y="4544648"/>
            <a:ext cx="6644640" cy="820190"/>
          </a:xfrm>
          <a:prstGeom prst="rect">
            <a:avLst/>
          </a:prstGeom>
        </p:spPr>
      </p:pic>
      <p:pic>
        <p:nvPicPr>
          <p:cNvPr id="4" name="图片 3">
            <a:extLst>
              <a:ext uri="{FF2B5EF4-FFF2-40B4-BE49-F238E27FC236}">
                <a16:creationId xmlns:a16="http://schemas.microsoft.com/office/drawing/2014/main" id="{DF0EB1F8-A7BF-49AB-9E32-084FD19F8393}"/>
              </a:ext>
            </a:extLst>
          </p:cNvPr>
          <p:cNvPicPr>
            <a:picLocks noChangeAspect="1"/>
          </p:cNvPicPr>
          <p:nvPr/>
        </p:nvPicPr>
        <p:blipFill>
          <a:blip r:embed="rId4"/>
          <a:stretch>
            <a:fillRect/>
          </a:stretch>
        </p:blipFill>
        <p:spPr>
          <a:xfrm>
            <a:off x="648970" y="5442359"/>
            <a:ext cx="6644640" cy="830580"/>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43156C4C-0549-4197-8D2F-0C74046A5A4D}"/>
                  </a:ext>
                </a:extLst>
              </p:cNvPr>
              <p:cNvSpPr txBox="1"/>
              <p:nvPr/>
            </p:nvSpPr>
            <p:spPr>
              <a:xfrm>
                <a:off x="7293610" y="5442359"/>
                <a:ext cx="1797050" cy="9410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𝐶</m:t>
                      </m:r>
                      <m:r>
                        <a:rPr lang="en-US" altLang="zh-CN" sz="1400" b="0" i="1" smtClean="0">
                          <a:latin typeface="Cambria Math" panose="02040503050406030204" pitchFamily="18" charset="0"/>
                        </a:rPr>
                        <m:t>=</m:t>
                      </m:r>
                      <m:nary>
                        <m:naryPr>
                          <m:chr m:val="∑"/>
                          <m:limLoc m:val="subSup"/>
                          <m:ctrlPr>
                            <a:rPr lang="en-US" altLang="zh-CN" sz="1400" b="0" i="1" smtClean="0">
                              <a:latin typeface="Cambria Math" panose="02040503050406030204" pitchFamily="18" charset="0"/>
                            </a:rPr>
                          </m:ctrlPr>
                        </m:naryPr>
                        <m:sub>
                          <m:r>
                            <m:rPr>
                              <m:brk m:alnAt="25"/>
                            </m:rP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10</m:t>
                          </m:r>
                        </m:sup>
                        <m:e>
                          <m:f>
                            <m:fPr>
                              <m:ctrlPr>
                                <a:rPr lang="en-US" altLang="zh-CN" sz="1400" b="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𝑖</m:t>
                              </m:r>
                            </m:den>
                          </m:f>
                          <m:r>
                            <a:rPr lang="en-US" altLang="zh-CN" sz="1400" b="0" i="1" smtClean="0">
                              <a:latin typeface="Cambria Math" panose="02040503050406030204" pitchFamily="18" charset="0"/>
                            </a:rPr>
                            <m:t>=2.92</m:t>
                          </m:r>
                        </m:e>
                      </m:nary>
                    </m:oMath>
                  </m:oMathPara>
                </a14:m>
                <a:endParaRPr lang="en-US" altLang="zh-CN" sz="1400" b="0" dirty="0"/>
              </a:p>
              <a:p>
                <a:pPr/>
                <a14:m>
                  <m:oMathPara xmlns:m="http://schemas.openxmlformats.org/officeDocument/2006/math">
                    <m:oMathParaPr>
                      <m:jc m:val="centerGroup"/>
                    </m:oMathParaPr>
                    <m:oMath xmlns:m="http://schemas.openxmlformats.org/officeDocument/2006/math">
                      <m:f>
                        <m:fPr>
                          <m:ctrlPr>
                            <a:rPr lang="en-US" altLang="zh-CN" sz="1400" b="0" i="1" smtClean="0">
                              <a:latin typeface="Cambria Math" panose="02040503050406030204" pitchFamily="18" charset="0"/>
                            </a:rPr>
                          </m:ctrlPr>
                        </m:fPr>
                        <m:num>
                          <m:r>
                            <a:rPr lang="en-US" altLang="zh-CN" sz="1400" i="1">
                              <a:latin typeface="Cambria Math" panose="02040503050406030204" pitchFamily="18" charset="0"/>
                            </a:rPr>
                            <m:t>5%</m:t>
                          </m:r>
                        </m:num>
                        <m:den>
                          <m:r>
                            <a:rPr lang="en-US" altLang="zh-CN" sz="1400" b="0" i="1" smtClean="0">
                              <a:latin typeface="Cambria Math" panose="02040503050406030204" pitchFamily="18" charset="0"/>
                            </a:rPr>
                            <m:t>2.92</m:t>
                          </m:r>
                        </m:den>
                      </m:f>
                      <m:r>
                        <a:rPr lang="en-US" altLang="zh-CN" sz="1400" b="0" i="1" smtClean="0">
                          <a:latin typeface="Cambria Math" panose="02040503050406030204" pitchFamily="18" charset="0"/>
                        </a:rPr>
                        <m:t>=0.17</m:t>
                      </m:r>
                    </m:oMath>
                  </m:oMathPara>
                </a14:m>
                <a:endParaRPr lang="zh-CN" altLang="en-US" sz="1400" dirty="0"/>
              </a:p>
            </p:txBody>
          </p:sp>
        </mc:Choice>
        <mc:Fallback xmlns="">
          <p:sp>
            <p:nvSpPr>
              <p:cNvPr id="6" name="文本框 5">
                <a:extLst>
                  <a:ext uri="{FF2B5EF4-FFF2-40B4-BE49-F238E27FC236}">
                    <a16:creationId xmlns:a16="http://schemas.microsoft.com/office/drawing/2014/main" id="{43156C4C-0549-4197-8D2F-0C74046A5A4D}"/>
                  </a:ext>
                </a:extLst>
              </p:cNvPr>
              <p:cNvSpPr txBox="1">
                <a:spLocks noRot="1" noChangeAspect="1" noMove="1" noResize="1" noEditPoints="1" noAdjustHandles="1" noChangeArrowheads="1" noChangeShapeType="1" noTextEdit="1"/>
              </p:cNvSpPr>
              <p:nvPr/>
            </p:nvSpPr>
            <p:spPr>
              <a:xfrm>
                <a:off x="7293610" y="5442359"/>
                <a:ext cx="1797050" cy="941091"/>
              </a:xfrm>
              <a:prstGeom prst="rect">
                <a:avLst/>
              </a:prstGeom>
              <a:blipFill>
                <a:blip r:embed="rId5"/>
                <a:stretch>
                  <a:fillRect l="-7797" t="-76623" r="-15932" b="-740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1258465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pt-BR" altLang="zh-CN" dirty="0">
                <a:latin typeface="Arial" panose="020B0604020202020204" pitchFamily="34" charset="0"/>
                <a:cs typeface="Arial" panose="020B0604020202020204" pitchFamily="34" charset="0"/>
              </a:rPr>
              <a:t>Simulation </a:t>
            </a:r>
            <a:endParaRPr lang="en-US" altLang="zh-CN" dirty="0">
              <a:latin typeface="Arial" panose="020B0604020202020204" pitchFamily="34" charset="0"/>
              <a:cs typeface="Arial" panose="020B0604020202020204" pitchFamily="34" charset="0"/>
            </a:endParaRP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180</a:t>
            </a:fld>
            <a:endParaRPr lang="zh-CN" altLang="en-US"/>
          </a:p>
        </p:txBody>
      </p:sp>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345440" y="1325562"/>
            <a:ext cx="8707120" cy="5395914"/>
          </a:xfrm>
        </p:spPr>
        <p:txBody>
          <a:bodyPr>
            <a:normAutofit/>
          </a:bodyPr>
          <a:lstStyle/>
          <a:p>
            <a:pPr>
              <a:lnSpc>
                <a:spcPct val="150000"/>
              </a:lnSpc>
            </a:pPr>
            <a:endParaRPr lang="en-US" altLang="zh-CN" sz="2000" dirty="0">
              <a:latin typeface="Arial" panose="020B0604020202020204" pitchFamily="34" charset="0"/>
              <a:cs typeface="Arial" panose="020B0604020202020204" pitchFamily="34" charset="0"/>
            </a:endParaRPr>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pic>
        <p:nvPicPr>
          <p:cNvPr id="4" name="图片 3">
            <a:extLst>
              <a:ext uri="{FF2B5EF4-FFF2-40B4-BE49-F238E27FC236}">
                <a16:creationId xmlns:a16="http://schemas.microsoft.com/office/drawing/2014/main" id="{DBB6F5C1-DE78-4FE2-8767-1C7F869C563E}"/>
              </a:ext>
            </a:extLst>
          </p:cNvPr>
          <p:cNvPicPr>
            <a:picLocks noChangeAspect="1"/>
          </p:cNvPicPr>
          <p:nvPr/>
        </p:nvPicPr>
        <p:blipFill>
          <a:blip r:embed="rId2"/>
          <a:stretch>
            <a:fillRect/>
          </a:stretch>
        </p:blipFill>
        <p:spPr>
          <a:xfrm>
            <a:off x="506730" y="1396682"/>
            <a:ext cx="8120954" cy="5030789"/>
          </a:xfrm>
          <a:prstGeom prst="rect">
            <a:avLst/>
          </a:prstGeom>
        </p:spPr>
      </p:pic>
      <p:sp>
        <p:nvSpPr>
          <p:cNvPr id="6" name="文本框 5">
            <a:extLst>
              <a:ext uri="{FF2B5EF4-FFF2-40B4-BE49-F238E27FC236}">
                <a16:creationId xmlns:a16="http://schemas.microsoft.com/office/drawing/2014/main" id="{B733C8FB-E644-4D88-AEE1-DFC74846C75C}"/>
              </a:ext>
            </a:extLst>
          </p:cNvPr>
          <p:cNvSpPr txBox="1"/>
          <p:nvPr/>
        </p:nvSpPr>
        <p:spPr>
          <a:xfrm>
            <a:off x="3200400" y="1607661"/>
            <a:ext cx="1513840" cy="4781551"/>
          </a:xfrm>
          <a:prstGeom prst="rect">
            <a:avLst/>
          </a:prstGeom>
          <a:noFill/>
          <a:ln>
            <a:solidFill>
              <a:srgbClr val="FF0000"/>
            </a:solidFill>
          </a:ln>
        </p:spPr>
        <p:txBody>
          <a:bodyPr wrap="square" rtlCol="0">
            <a:spAutoFit/>
          </a:bodyPr>
          <a:lstStyle/>
          <a:p>
            <a:endParaRPr lang="zh-CN" altLang="en-US" dirty="0"/>
          </a:p>
        </p:txBody>
      </p:sp>
    </p:spTree>
    <p:extLst>
      <p:ext uri="{BB962C8B-B14F-4D97-AF65-F5344CB8AC3E}">
        <p14:creationId xmlns:p14="http://schemas.microsoft.com/office/powerpoint/2010/main" val="420321063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pt-BR" altLang="zh-CN" dirty="0">
                <a:latin typeface="Arial" panose="020B0604020202020204" pitchFamily="34" charset="0"/>
                <a:cs typeface="Arial" panose="020B0604020202020204" pitchFamily="34" charset="0"/>
              </a:rPr>
              <a:t>Simulation </a:t>
            </a:r>
            <a:endParaRPr lang="en-US" altLang="zh-CN" dirty="0">
              <a:latin typeface="Arial" panose="020B0604020202020204" pitchFamily="34" charset="0"/>
              <a:cs typeface="Arial" panose="020B0604020202020204" pitchFamily="34" charset="0"/>
            </a:endParaRP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181</a:t>
            </a:fld>
            <a:endParaRPr lang="zh-CN" altLang="en-US"/>
          </a:p>
        </p:txBody>
      </p:sp>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345440" y="1325562"/>
            <a:ext cx="8707120" cy="5395914"/>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First of all, we find it critical to use alpha tests that take into account omitted factors, by comparing columns c and d with column b.</a:t>
            </a:r>
          </a:p>
          <a:p>
            <a:pPr>
              <a:lnSpc>
                <a:spcPct val="150000"/>
              </a:lnSpc>
            </a:pPr>
            <a:r>
              <a:rPr lang="en-US" altLang="zh-CN" sz="2000" dirty="0">
                <a:latin typeface="Arial" panose="020B0604020202020204" pitchFamily="34" charset="0"/>
                <a:cs typeface="Arial" panose="020B0604020202020204" pitchFamily="34" charset="0"/>
              </a:rPr>
              <a:t>Second, comparing columns d and e, we find alpha screening less conservative and more powerful, when the unskilled funds p1, is large.</a:t>
            </a:r>
          </a:p>
          <a:p>
            <a:pPr>
              <a:lnSpc>
                <a:spcPct val="150000"/>
              </a:lnSpc>
            </a:pPr>
            <a:r>
              <a:rPr lang="en-US" altLang="zh-CN" sz="2000" dirty="0">
                <a:latin typeface="Arial" panose="020B0604020202020204" pitchFamily="34" charset="0"/>
                <a:cs typeface="Arial" panose="020B0604020202020204" pitchFamily="34" charset="0"/>
              </a:rPr>
              <a:t>Third, the standard bootstrap method in various scenarios does not cope well with missing data and missing factors. </a:t>
            </a:r>
          </a:p>
          <a:p>
            <a:pPr>
              <a:lnSpc>
                <a:spcPct val="150000"/>
              </a:lnSpc>
            </a:pPr>
            <a:r>
              <a:rPr lang="en-US" altLang="zh-CN" sz="2000" dirty="0">
                <a:latin typeface="Arial" panose="020B0604020202020204" pitchFamily="34" charset="0"/>
                <a:cs typeface="Arial" panose="020B0604020202020204" pitchFamily="34" charset="0"/>
              </a:rPr>
              <a:t>Fourth, columns b, h, </a:t>
            </a:r>
            <a:r>
              <a:rPr lang="en-US" altLang="zh-CN" sz="2000" dirty="0" err="1">
                <a:latin typeface="Arial" panose="020B0604020202020204" pitchFamily="34" charset="0"/>
                <a:cs typeface="Arial" panose="020B0604020202020204" pitchFamily="34" charset="0"/>
              </a:rPr>
              <a:t>i</a:t>
            </a:r>
            <a:r>
              <a:rPr lang="en-US" altLang="zh-CN" sz="2000" dirty="0">
                <a:latin typeface="Arial" panose="020B0604020202020204" pitchFamily="34" charset="0"/>
                <a:cs typeface="Arial" panose="020B0604020202020204" pitchFamily="34" charset="0"/>
              </a:rPr>
              <a:t>, and j clearly show that missing a factor tends to increase the standard errors of the FDP.</a:t>
            </a:r>
          </a:p>
          <a:p>
            <a:pPr>
              <a:lnSpc>
                <a:spcPct val="150000"/>
              </a:lnSpc>
            </a:pPr>
            <a:r>
              <a:rPr lang="en-US" altLang="zh-CN" sz="2000" dirty="0">
                <a:latin typeface="Arial" panose="020B0604020202020204" pitchFamily="34" charset="0"/>
                <a:cs typeface="Arial" panose="020B0604020202020204" pitchFamily="34" charset="0"/>
              </a:rPr>
              <a:t>Finally, without any B-H type control, the false discovery rate can exceed 35% among the experiments we consider even in the most ideal setting</a:t>
            </a:r>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189053114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pt-BR" altLang="zh-CN" dirty="0">
                <a:latin typeface="Arial" panose="020B0604020202020204" pitchFamily="34" charset="0"/>
                <a:cs typeface="Arial" panose="020B0604020202020204" pitchFamily="34" charset="0"/>
              </a:rPr>
              <a:t>Hedge fund returns data </a:t>
            </a:r>
            <a:endParaRPr lang="en-US" altLang="zh-CN" dirty="0">
              <a:latin typeface="Arial" panose="020B0604020202020204" pitchFamily="34" charset="0"/>
              <a:cs typeface="Arial" panose="020B0604020202020204" pitchFamily="34" charset="0"/>
            </a:endParaRP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182</a:t>
            </a:fld>
            <a:endParaRPr lang="zh-CN" altLang="en-US"/>
          </a:p>
        </p:txBody>
      </p:sp>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345440" y="1325562"/>
            <a:ext cx="8707120" cy="5395914"/>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We apply our methodology to the Lipper TASS hedge funds data set, covering the time period 1994-2018. We follow closely the bias correction and data-cleaning procedures of Sinclair (2018)</a:t>
            </a:r>
          </a:p>
          <a:p>
            <a:pPr>
              <a:lnSpc>
                <a:spcPct val="150000"/>
              </a:lnSpc>
            </a:pPr>
            <a:r>
              <a:rPr lang="en-US" altLang="zh-CN" sz="2000" dirty="0">
                <a:latin typeface="Arial" panose="020B0604020202020204" pitchFamily="34" charset="0"/>
                <a:cs typeface="Arial" panose="020B0604020202020204" pitchFamily="34" charset="0"/>
              </a:rPr>
              <a:t>As is standard in this literature, we only focus on funds that have a sufficiently long time series. Based on our simulations, we choose a minimum period of 36 months</a:t>
            </a:r>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139736562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pt-BR" altLang="zh-CN" dirty="0">
                <a:latin typeface="Arial" panose="020B0604020202020204" pitchFamily="34" charset="0"/>
                <a:cs typeface="Arial" panose="020B0604020202020204" pitchFamily="34" charset="0"/>
              </a:rPr>
              <a:t>Benchmark model</a:t>
            </a:r>
            <a:endParaRPr lang="en-US" altLang="zh-CN" dirty="0">
              <a:latin typeface="Arial" panose="020B0604020202020204" pitchFamily="34" charset="0"/>
              <a:cs typeface="Arial" panose="020B0604020202020204" pitchFamily="34" charset="0"/>
            </a:endParaRP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183</a:t>
            </a:fld>
            <a:endParaRPr lang="zh-CN" altLang="en-US"/>
          </a:p>
        </p:txBody>
      </p:sp>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345440" y="1325562"/>
            <a:ext cx="8615679" cy="5395914"/>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We consider two standard benchmark models. Our baseline model will be the Fung and Hsieh (2004)seven-factor model. </a:t>
            </a:r>
          </a:p>
          <a:p>
            <a:pPr>
              <a:lnSpc>
                <a:spcPct val="150000"/>
              </a:lnSpc>
            </a:pPr>
            <a:r>
              <a:rPr lang="en-US" altLang="zh-CN" sz="2000" dirty="0">
                <a:latin typeface="Arial" panose="020B0604020202020204" pitchFamily="34" charset="0"/>
                <a:cs typeface="Arial" panose="020B0604020202020204" pitchFamily="34" charset="0"/>
              </a:rPr>
              <a:t>The model includes market, size, a bond factor, a credit risk factor, and three trend-following factors(related to bonds, currencies &amp; commodities).</a:t>
            </a:r>
          </a:p>
          <a:p>
            <a:pPr>
              <a:lnSpc>
                <a:spcPct val="150000"/>
              </a:lnSpc>
            </a:pPr>
            <a:r>
              <a:rPr lang="en-US" altLang="zh-CN" sz="2000" dirty="0">
                <a:latin typeface="Arial" panose="020B0604020202020204" pitchFamily="34" charset="0"/>
                <a:cs typeface="Arial" panose="020B0604020202020204" pitchFamily="34" charset="0"/>
              </a:rPr>
              <a:t>As an alternative, we also consider the Agarwal and Naik (2004) model</a:t>
            </a:r>
          </a:p>
          <a:p>
            <a:pPr>
              <a:lnSpc>
                <a:spcPct val="150000"/>
              </a:lnSpc>
            </a:pPr>
            <a:r>
              <a:rPr lang="en-US" altLang="zh-CN" sz="2000" dirty="0">
                <a:latin typeface="Arial" panose="020B0604020202020204" pitchFamily="34" charset="0"/>
                <a:cs typeface="Arial" panose="020B0604020202020204" pitchFamily="34" charset="0"/>
              </a:rPr>
              <a:t>Which includes the </a:t>
            </a:r>
            <a:r>
              <a:rPr lang="en-US" altLang="zh-CN" sz="2000" dirty="0" err="1">
                <a:latin typeface="Arial" panose="020B0604020202020204" pitchFamily="34" charset="0"/>
                <a:cs typeface="Arial" panose="020B0604020202020204" pitchFamily="34" charset="0"/>
              </a:rPr>
              <a:t>Fama</a:t>
            </a:r>
            <a:r>
              <a:rPr lang="en-US" altLang="zh-CN" sz="2000" dirty="0">
                <a:latin typeface="Arial" panose="020B0604020202020204" pitchFamily="34" charset="0"/>
                <a:cs typeface="Arial" panose="020B0604020202020204" pitchFamily="34" charset="0"/>
              </a:rPr>
              <a:t>-French-Carhart four factors (market, size, value, and momentum factors) plus two option-based factors (an out-of-the-money call and an out-of-the-money put factor).</a:t>
            </a:r>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171527703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pt-BR" altLang="zh-CN" dirty="0">
                <a:latin typeface="Arial" panose="020B0604020202020204" pitchFamily="34" charset="0"/>
                <a:cs typeface="Arial" panose="020B0604020202020204" pitchFamily="34" charset="0"/>
              </a:rPr>
              <a:t>Hedge fund returns data </a:t>
            </a:r>
            <a:endParaRPr lang="en-US" altLang="zh-CN" dirty="0">
              <a:latin typeface="Arial" panose="020B0604020202020204" pitchFamily="34" charset="0"/>
              <a:cs typeface="Arial" panose="020B0604020202020204" pitchFamily="34" charset="0"/>
            </a:endParaRP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184</a:t>
            </a:fld>
            <a:endParaRPr lang="zh-CN" altLang="en-US"/>
          </a:p>
        </p:txBody>
      </p:sp>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345440" y="1325562"/>
            <a:ext cx="8615679" cy="5395914"/>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To get a sense of the factor structure of hedge fund returns, the blue line in panel B of Figure 2 shows the first 15 eigenvalues of the excess returns in our panel.</a:t>
            </a:r>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pic>
        <p:nvPicPr>
          <p:cNvPr id="3" name="图片 2">
            <a:extLst>
              <a:ext uri="{FF2B5EF4-FFF2-40B4-BE49-F238E27FC236}">
                <a16:creationId xmlns:a16="http://schemas.microsoft.com/office/drawing/2014/main" id="{F2BD0B71-D36E-4968-A00D-2D56A75CC681}"/>
              </a:ext>
            </a:extLst>
          </p:cNvPr>
          <p:cNvPicPr>
            <a:picLocks noChangeAspect="1"/>
          </p:cNvPicPr>
          <p:nvPr/>
        </p:nvPicPr>
        <p:blipFill>
          <a:blip r:embed="rId2"/>
          <a:stretch>
            <a:fillRect/>
          </a:stretch>
        </p:blipFill>
        <p:spPr>
          <a:xfrm>
            <a:off x="695384" y="2722245"/>
            <a:ext cx="8037712" cy="3510542"/>
          </a:xfrm>
          <a:prstGeom prst="rect">
            <a:avLst/>
          </a:prstGeom>
        </p:spPr>
      </p:pic>
    </p:spTree>
    <p:extLst>
      <p:ext uri="{BB962C8B-B14F-4D97-AF65-F5344CB8AC3E}">
        <p14:creationId xmlns:p14="http://schemas.microsoft.com/office/powerpoint/2010/main" val="406126208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pt-BR" altLang="zh-CN" dirty="0">
                <a:latin typeface="Arial" panose="020B0604020202020204" pitchFamily="34" charset="0"/>
                <a:cs typeface="Arial" panose="020B0604020202020204" pitchFamily="34" charset="0"/>
              </a:rPr>
              <a:t>In-sample analysis</a:t>
            </a:r>
            <a:endParaRPr lang="en-US" altLang="zh-CN" dirty="0">
              <a:latin typeface="Arial" panose="020B0604020202020204" pitchFamily="34" charset="0"/>
              <a:cs typeface="Arial" panose="020B0604020202020204" pitchFamily="34" charset="0"/>
            </a:endParaRP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185</a:t>
            </a:fld>
            <a:endParaRPr lang="zh-CN" altLang="en-US"/>
          </a:p>
        </p:txBody>
      </p:sp>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345440" y="1325562"/>
            <a:ext cx="8615679" cy="5395914"/>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We begin with an in-sample analysis in which we compare the funds selected by our FDR control methodology to those selected using different methodologies.</a:t>
            </a:r>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pic>
        <p:nvPicPr>
          <p:cNvPr id="4" name="图片 3">
            <a:extLst>
              <a:ext uri="{FF2B5EF4-FFF2-40B4-BE49-F238E27FC236}">
                <a16:creationId xmlns:a16="http://schemas.microsoft.com/office/drawing/2014/main" id="{101CA809-C6BD-4944-990D-D16A1587F123}"/>
              </a:ext>
            </a:extLst>
          </p:cNvPr>
          <p:cNvPicPr>
            <a:picLocks noChangeAspect="1"/>
          </p:cNvPicPr>
          <p:nvPr/>
        </p:nvPicPr>
        <p:blipFill>
          <a:blip r:embed="rId2"/>
          <a:stretch>
            <a:fillRect/>
          </a:stretch>
        </p:blipFill>
        <p:spPr>
          <a:xfrm>
            <a:off x="228600" y="3307515"/>
            <a:ext cx="8686800" cy="1987486"/>
          </a:xfrm>
          <a:prstGeom prst="rect">
            <a:avLst/>
          </a:prstGeom>
        </p:spPr>
      </p:pic>
    </p:spTree>
    <p:extLst>
      <p:ext uri="{BB962C8B-B14F-4D97-AF65-F5344CB8AC3E}">
        <p14:creationId xmlns:p14="http://schemas.microsoft.com/office/powerpoint/2010/main" val="330591833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pt-BR" altLang="zh-CN" dirty="0">
                <a:latin typeface="Arial" panose="020B0604020202020204" pitchFamily="34" charset="0"/>
                <a:cs typeface="Arial" panose="020B0604020202020204" pitchFamily="34" charset="0"/>
              </a:rPr>
              <a:t>Out-of-sample analysis</a:t>
            </a:r>
            <a:endParaRPr lang="en-US" altLang="zh-CN" dirty="0">
              <a:latin typeface="Arial" panose="020B0604020202020204" pitchFamily="34" charset="0"/>
              <a:cs typeface="Arial" panose="020B0604020202020204" pitchFamily="34" charset="0"/>
            </a:endParaRP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186</a:t>
            </a:fld>
            <a:endParaRPr lang="zh-CN" altLang="en-US"/>
          </a:p>
        </p:txBody>
      </p:sp>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345440" y="1325562"/>
            <a:ext cx="8615679" cy="5395914"/>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We begin with an in-sample analysis in which we compare the funds selected by our FDR control methodology to those selected using different methodologies.</a:t>
            </a:r>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pic>
        <p:nvPicPr>
          <p:cNvPr id="3" name="图片 2">
            <a:extLst>
              <a:ext uri="{FF2B5EF4-FFF2-40B4-BE49-F238E27FC236}">
                <a16:creationId xmlns:a16="http://schemas.microsoft.com/office/drawing/2014/main" id="{E0B296F2-0E96-4315-ACC2-50A52F67A85A}"/>
              </a:ext>
            </a:extLst>
          </p:cNvPr>
          <p:cNvPicPr>
            <a:picLocks noChangeAspect="1"/>
          </p:cNvPicPr>
          <p:nvPr/>
        </p:nvPicPr>
        <p:blipFill>
          <a:blip r:embed="rId2"/>
          <a:stretch>
            <a:fillRect/>
          </a:stretch>
        </p:blipFill>
        <p:spPr>
          <a:xfrm>
            <a:off x="467360" y="1384974"/>
            <a:ext cx="7911361" cy="5086946"/>
          </a:xfrm>
          <a:prstGeom prst="rect">
            <a:avLst/>
          </a:prstGeom>
        </p:spPr>
      </p:pic>
    </p:spTree>
    <p:extLst>
      <p:ext uri="{BB962C8B-B14F-4D97-AF65-F5344CB8AC3E}">
        <p14:creationId xmlns:p14="http://schemas.microsoft.com/office/powerpoint/2010/main" val="410637895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pt-BR" altLang="zh-CN" dirty="0">
                <a:latin typeface="Arial" panose="020B0604020202020204" pitchFamily="34" charset="0"/>
                <a:cs typeface="Arial" panose="020B0604020202020204" pitchFamily="34" charset="0"/>
              </a:rPr>
              <a:t>Out-of-sample analysis</a:t>
            </a:r>
            <a:endParaRPr lang="en-US" altLang="zh-CN" dirty="0">
              <a:latin typeface="Arial" panose="020B0604020202020204" pitchFamily="34" charset="0"/>
              <a:cs typeface="Arial" panose="020B0604020202020204" pitchFamily="34" charset="0"/>
            </a:endParaRP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187</a:t>
            </a:fld>
            <a:endParaRPr lang="zh-CN" altLang="en-US"/>
          </a:p>
        </p:txBody>
      </p:sp>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345440" y="1325562"/>
            <a:ext cx="8615679" cy="5395914"/>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We begin with an in-sample analysis in which we compare the funds selected by our FDR control methodology to those selected using different methodologies.</a:t>
            </a:r>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pic>
        <p:nvPicPr>
          <p:cNvPr id="3" name="图片 2">
            <a:extLst>
              <a:ext uri="{FF2B5EF4-FFF2-40B4-BE49-F238E27FC236}">
                <a16:creationId xmlns:a16="http://schemas.microsoft.com/office/drawing/2014/main" id="{E0B296F2-0E96-4315-ACC2-50A52F67A85A}"/>
              </a:ext>
            </a:extLst>
          </p:cNvPr>
          <p:cNvPicPr>
            <a:picLocks noChangeAspect="1"/>
          </p:cNvPicPr>
          <p:nvPr/>
        </p:nvPicPr>
        <p:blipFill>
          <a:blip r:embed="rId2"/>
          <a:stretch>
            <a:fillRect/>
          </a:stretch>
        </p:blipFill>
        <p:spPr>
          <a:xfrm>
            <a:off x="467360" y="1384974"/>
            <a:ext cx="7911361" cy="5086946"/>
          </a:xfrm>
          <a:prstGeom prst="rect">
            <a:avLst/>
          </a:prstGeom>
        </p:spPr>
      </p:pic>
    </p:spTree>
    <p:extLst>
      <p:ext uri="{BB962C8B-B14F-4D97-AF65-F5344CB8AC3E}">
        <p14:creationId xmlns:p14="http://schemas.microsoft.com/office/powerpoint/2010/main" val="114736948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pt-BR" altLang="zh-CN" dirty="0">
                <a:latin typeface="Arial" panose="020B0604020202020204" pitchFamily="34" charset="0"/>
                <a:cs typeface="Arial" panose="020B0604020202020204" pitchFamily="34" charset="0"/>
              </a:rPr>
              <a:t>Out-of-sample analysis</a:t>
            </a:r>
            <a:endParaRPr lang="en-US" altLang="zh-CN" dirty="0">
              <a:latin typeface="Arial" panose="020B0604020202020204" pitchFamily="34" charset="0"/>
              <a:cs typeface="Arial" panose="020B0604020202020204" pitchFamily="34" charset="0"/>
            </a:endParaRP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188</a:t>
            </a:fld>
            <a:endParaRPr lang="zh-CN" altLang="en-US"/>
          </a:p>
        </p:txBody>
      </p:sp>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345440" y="1325562"/>
            <a:ext cx="8615679" cy="5395914"/>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We begin with an in-sample analysis in which we compare the funds selected by our FDR control methodology to those selected using different methodologies.</a:t>
            </a:r>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pic>
        <p:nvPicPr>
          <p:cNvPr id="3" name="图片 2">
            <a:extLst>
              <a:ext uri="{FF2B5EF4-FFF2-40B4-BE49-F238E27FC236}">
                <a16:creationId xmlns:a16="http://schemas.microsoft.com/office/drawing/2014/main" id="{E0B296F2-0E96-4315-ACC2-50A52F67A85A}"/>
              </a:ext>
            </a:extLst>
          </p:cNvPr>
          <p:cNvPicPr>
            <a:picLocks noChangeAspect="1"/>
          </p:cNvPicPr>
          <p:nvPr/>
        </p:nvPicPr>
        <p:blipFill>
          <a:blip r:embed="rId2"/>
          <a:stretch>
            <a:fillRect/>
          </a:stretch>
        </p:blipFill>
        <p:spPr>
          <a:xfrm>
            <a:off x="467360" y="1384974"/>
            <a:ext cx="7911361" cy="5086946"/>
          </a:xfrm>
          <a:prstGeom prst="rect">
            <a:avLst/>
          </a:prstGeom>
        </p:spPr>
      </p:pic>
    </p:spTree>
    <p:extLst>
      <p:ext uri="{BB962C8B-B14F-4D97-AF65-F5344CB8AC3E}">
        <p14:creationId xmlns:p14="http://schemas.microsoft.com/office/powerpoint/2010/main" val="1948891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209278" cy="1325563"/>
          </a:xfrm>
        </p:spPr>
        <p:txBody>
          <a:bodyPr/>
          <a:lstStyle/>
          <a:p>
            <a:r>
              <a:rPr lang="en-US" altLang="zh-CN" sz="4400" dirty="0">
                <a:latin typeface="Arial" panose="020B0604020202020204" pitchFamily="34" charset="0"/>
                <a:cs typeface="Arial" panose="020B0604020202020204" pitchFamily="34" charset="0"/>
              </a:rPr>
              <a:t>Extension of BHY</a:t>
            </a:r>
            <a:endParaRPr lang="en-US" altLang="zh-CN" dirty="0">
              <a:latin typeface="Arial" panose="020B0604020202020204" pitchFamily="34" charset="0"/>
              <a:cs typeface="Arial" panose="020B0604020202020204" pitchFamily="34" charset="0"/>
            </a:endParaRP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6A144B50-78A3-4337-928C-E7473D66075F}"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19</a:t>
            </a:fld>
            <a:endParaRPr lang="zh-CN" altLang="en-US"/>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mc:AlternateContent xmlns:mc="http://schemas.openxmlformats.org/markup-compatibility/2006" xmlns:a14="http://schemas.microsoft.com/office/drawing/2010/main">
        <mc:Choice Requires="a14">
          <p:sp>
            <p:nvSpPr>
              <p:cNvPr id="15" name="内容占位符 14">
                <a:extLst>
                  <a:ext uri="{FF2B5EF4-FFF2-40B4-BE49-F238E27FC236}">
                    <a16:creationId xmlns:a16="http://schemas.microsoft.com/office/drawing/2014/main" id="{694F0E88-305E-4590-A878-23B33C0F70CD}"/>
                  </a:ext>
                </a:extLst>
              </p:cNvPr>
              <p:cNvSpPr>
                <a:spLocks noGrp="1"/>
              </p:cNvSpPr>
              <p:nvPr>
                <p:ph idx="1"/>
              </p:nvPr>
            </p:nvSpPr>
            <p:spPr>
              <a:xfrm>
                <a:off x="467360" y="1384618"/>
                <a:ext cx="8047989" cy="5336858"/>
              </a:xfrm>
            </p:spPr>
            <p:txBody>
              <a:bodyPr>
                <a:normAutofit/>
              </a:bodyPr>
              <a:lstStyle/>
              <a:p>
                <a:pPr>
                  <a:lnSpc>
                    <a:spcPct val="160000"/>
                  </a:lnSpc>
                  <a:spcBef>
                    <a:spcPts val="0"/>
                  </a:spcBef>
                </a:pPr>
                <a:r>
                  <a:rPr lang="en-US" altLang="zh-CN" sz="2000" dirty="0">
                    <a:latin typeface="Arial" panose="020B0604020202020204" pitchFamily="34" charset="0"/>
                    <a:cs typeface="Arial" panose="020B0604020202020204" pitchFamily="34" charset="0"/>
                  </a:rPr>
                  <a:t>In practical terms, Storey (2002) suggests replacing M, the total number of strategies used by Benjamini and Hochberg (1995), with an estimate M0 of the number of true null hypotheses, as given by</a:t>
                </a:r>
              </a:p>
              <a:p>
                <a:pPr marL="0" indent="0">
                  <a:lnSpc>
                    <a:spcPct val="160000"/>
                  </a:lnSpc>
                  <a:spcBef>
                    <a:spcPts val="0"/>
                  </a:spcBef>
                  <a:buNone/>
                </a:pPr>
                <a14:m>
                  <m:oMathPara xmlns:m="http://schemas.openxmlformats.org/officeDocument/2006/math">
                    <m:oMathParaPr>
                      <m:jc m:val="centerGroup"/>
                    </m:oMathParaPr>
                    <m:oMath xmlns:m="http://schemas.openxmlformats.org/officeDocument/2006/math">
                      <m:sSub>
                        <m:sSubPr>
                          <m:ctrlPr>
                            <a:rPr lang="en-US" altLang="zh-CN" sz="2000" i="1" dirty="0">
                              <a:latin typeface="Cambria Math" panose="02040503050406030204" pitchFamily="18" charset="0"/>
                              <a:cs typeface="Arial" panose="020B0604020202020204" pitchFamily="34" charset="0"/>
                            </a:rPr>
                          </m:ctrlPr>
                        </m:sSubPr>
                        <m:e>
                          <m:r>
                            <a:rPr lang="en-US" altLang="zh-CN" sz="2000" i="1" dirty="0">
                              <a:latin typeface="Cambria Math" panose="02040503050406030204" pitchFamily="18" charset="0"/>
                              <a:cs typeface="Arial" panose="020B0604020202020204" pitchFamily="34" charset="0"/>
                            </a:rPr>
                            <m:t>𝑀</m:t>
                          </m:r>
                        </m:e>
                        <m:sub>
                          <m:r>
                            <a:rPr lang="en-US" altLang="zh-CN" sz="2000" i="1" dirty="0">
                              <a:latin typeface="Cambria Math" panose="02040503050406030204" pitchFamily="18" charset="0"/>
                              <a:cs typeface="Arial" panose="020B0604020202020204" pitchFamily="34" charset="0"/>
                            </a:rPr>
                            <m:t>0</m:t>
                          </m:r>
                        </m:sub>
                      </m:sSub>
                      <m:r>
                        <a:rPr lang="en-US" altLang="zh-CN" sz="2000" i="1" dirty="0">
                          <a:latin typeface="Cambria Math" panose="02040503050406030204" pitchFamily="18" charset="0"/>
                          <a:cs typeface="Arial" panose="020B0604020202020204" pitchFamily="34" charset="0"/>
                        </a:rPr>
                        <m:t>=</m:t>
                      </m:r>
                      <m:f>
                        <m:fPr>
                          <m:ctrlPr>
                            <a:rPr lang="en-US" altLang="zh-CN" sz="2000" i="1" dirty="0">
                              <a:latin typeface="Cambria Math" panose="02040503050406030204" pitchFamily="18" charset="0"/>
                              <a:cs typeface="Arial" panose="020B0604020202020204" pitchFamily="34" charset="0"/>
                            </a:rPr>
                          </m:ctrlPr>
                        </m:fPr>
                        <m:num>
                          <m:d>
                            <m:dPr>
                              <m:begChr m:val="{"/>
                              <m:endChr m:val="}"/>
                              <m:ctrlPr>
                                <a:rPr lang="en-US" altLang="zh-CN" sz="2000" i="1" dirty="0">
                                  <a:latin typeface="Cambria Math" panose="02040503050406030204" pitchFamily="18" charset="0"/>
                                  <a:cs typeface="Arial" panose="020B0604020202020204" pitchFamily="34" charset="0"/>
                                </a:rPr>
                              </m:ctrlPr>
                            </m:dPr>
                            <m:e>
                              <m:sSub>
                                <m:sSubPr>
                                  <m:ctrlPr>
                                    <a:rPr lang="en-US" altLang="zh-CN" sz="2000" i="1" dirty="0">
                                      <a:latin typeface="Cambria Math" panose="02040503050406030204" pitchFamily="18" charset="0"/>
                                      <a:cs typeface="Arial" panose="020B0604020202020204" pitchFamily="34" charset="0"/>
                                    </a:rPr>
                                  </m:ctrlPr>
                                </m:sSubPr>
                                <m:e>
                                  <m:r>
                                    <a:rPr lang="en-US" altLang="zh-CN" sz="2000" i="1" dirty="0">
                                      <a:latin typeface="Cambria Math" panose="02040503050406030204" pitchFamily="18" charset="0"/>
                                      <a:cs typeface="Arial" panose="020B0604020202020204" pitchFamily="34" charset="0"/>
                                    </a:rPr>
                                    <m:t>𝑃</m:t>
                                  </m:r>
                                </m:e>
                                <m:sub>
                                  <m:r>
                                    <a:rPr lang="en-US" altLang="zh-CN" sz="2000" i="1" dirty="0">
                                      <a:latin typeface="Cambria Math" panose="02040503050406030204" pitchFamily="18" charset="0"/>
                                      <a:cs typeface="Arial" panose="020B0604020202020204" pitchFamily="34" charset="0"/>
                                    </a:rPr>
                                    <m:t>𝑗</m:t>
                                  </m:r>
                                </m:sub>
                              </m:sSub>
                              <m:r>
                                <a:rPr lang="en-US" altLang="zh-CN" sz="2000" i="1" dirty="0">
                                  <a:latin typeface="Cambria Math" panose="02040503050406030204" pitchFamily="18" charset="0"/>
                                  <a:ea typeface="Cambria Math" panose="02040503050406030204" pitchFamily="18" charset="0"/>
                                  <a:cs typeface="Arial" panose="020B0604020202020204" pitchFamily="34" charset="0"/>
                                </a:rPr>
                                <m:t>&gt;</m:t>
                              </m:r>
                              <m:r>
                                <a:rPr lang="zh-CN" altLang="en-US" sz="2000" i="1" dirty="0">
                                  <a:latin typeface="Cambria Math" panose="02040503050406030204" pitchFamily="18" charset="0"/>
                                  <a:ea typeface="Cambria Math" panose="02040503050406030204" pitchFamily="18" charset="0"/>
                                  <a:cs typeface="Arial" panose="020B0604020202020204" pitchFamily="34" charset="0"/>
                                </a:rPr>
                                <m:t>𝜆</m:t>
                              </m:r>
                            </m:e>
                          </m:d>
                        </m:num>
                        <m:den>
                          <m:r>
                            <a:rPr lang="en-US" altLang="zh-CN" sz="2000" i="1" dirty="0">
                              <a:latin typeface="Cambria Math" panose="02040503050406030204" pitchFamily="18" charset="0"/>
                              <a:cs typeface="Arial" panose="020B0604020202020204" pitchFamily="34" charset="0"/>
                            </a:rPr>
                            <m:t>1−</m:t>
                          </m:r>
                          <m:r>
                            <a:rPr lang="zh-CN" altLang="en-US" sz="2000" i="1" dirty="0">
                              <a:latin typeface="Cambria Math" panose="02040503050406030204" pitchFamily="18" charset="0"/>
                              <a:cs typeface="Arial" panose="020B0604020202020204" pitchFamily="34" charset="0"/>
                            </a:rPr>
                            <m:t>𝜆</m:t>
                          </m:r>
                        </m:den>
                      </m:f>
                    </m:oMath>
                  </m:oMathPara>
                </a14:m>
                <a:endParaRPr lang="en-US" altLang="zh-CN" sz="2000" i="1" dirty="0">
                  <a:latin typeface="Cambria Math" panose="02040503050406030204" pitchFamily="18" charset="0"/>
                  <a:cs typeface="Arial" panose="020B0604020202020204" pitchFamily="34" charset="0"/>
                </a:endParaRPr>
              </a:p>
              <a:p>
                <a:pPr>
                  <a:lnSpc>
                    <a:spcPct val="160000"/>
                  </a:lnSpc>
                  <a:spcBef>
                    <a:spcPts val="0"/>
                  </a:spcBef>
                </a:pPr>
                <a:r>
                  <a:rPr lang="en-US" altLang="zh-CN" sz="2000" dirty="0" err="1">
                    <a:latin typeface="Arial" panose="020B0604020202020204" pitchFamily="34" charset="0"/>
                    <a:cs typeface="Arial" panose="020B0604020202020204" pitchFamily="34" charset="0"/>
                  </a:rPr>
                  <a:t>Storey’s</a:t>
                </a:r>
                <a:r>
                  <a:rPr lang="en-US" altLang="zh-CN" sz="2000" dirty="0">
                    <a:latin typeface="Arial" panose="020B0604020202020204" pitchFamily="34" charset="0"/>
                    <a:cs typeface="Arial" panose="020B0604020202020204" pitchFamily="34" charset="0"/>
                  </a:rPr>
                  <a:t> procedure rejects all hypotheses for which</a:t>
                </a:r>
                <a:endParaRPr lang="en-US" altLang="zh-CN" sz="2000" b="0" i="1" dirty="0">
                  <a:latin typeface="Cambria Math" panose="02040503050406030204" pitchFamily="18" charset="0"/>
                  <a:cs typeface="Arial" panose="020B0604020202020204" pitchFamily="34" charset="0"/>
                </a:endParaRPr>
              </a:p>
              <a:p>
                <a:pPr marL="0" indent="0">
                  <a:lnSpc>
                    <a:spcPct val="160000"/>
                  </a:lnSpc>
                  <a:spcBef>
                    <a:spcPts val="0"/>
                  </a:spcBef>
                  <a:buNone/>
                </a:pPr>
                <a14:m>
                  <m:oMathPara xmlns:m="http://schemas.openxmlformats.org/officeDocument/2006/math">
                    <m:oMathParaPr>
                      <m:jc m:val="centerGroup"/>
                    </m:oMathParaPr>
                    <m:oMath xmlns:m="http://schemas.openxmlformats.org/officeDocument/2006/math">
                      <m:sSup>
                        <m:sSupPr>
                          <m:ctrlPr>
                            <a:rPr lang="en-US" altLang="zh-CN" sz="2000" b="0" i="1" smtClean="0">
                              <a:latin typeface="Cambria Math" panose="02040503050406030204" pitchFamily="18" charset="0"/>
                              <a:cs typeface="Arial" panose="020B0604020202020204" pitchFamily="34" charset="0"/>
                            </a:rPr>
                          </m:ctrlPr>
                        </m:sSupPr>
                        <m:e>
                          <m:r>
                            <a:rPr lang="en-US" altLang="zh-CN" sz="2000" b="0" i="1" smtClean="0">
                              <a:latin typeface="Cambria Math" panose="02040503050406030204" pitchFamily="18" charset="0"/>
                              <a:cs typeface="Arial" panose="020B0604020202020204" pitchFamily="34" charset="0"/>
                            </a:rPr>
                            <m:t>𝑗</m:t>
                          </m:r>
                        </m:e>
                        <m:sup>
                          <m:r>
                            <a:rPr lang="en-US" altLang="zh-CN" sz="2000" b="0" i="1" smtClean="0">
                              <a:latin typeface="Cambria Math" panose="02040503050406030204" pitchFamily="18" charset="0"/>
                              <a:cs typeface="Arial" panose="020B0604020202020204" pitchFamily="34" charset="0"/>
                            </a:rPr>
                            <m:t>∗</m:t>
                          </m:r>
                        </m:sup>
                      </m:sSup>
                      <m:r>
                        <a:rPr lang="en-US" altLang="zh-CN" sz="2000" b="0" i="1" smtClean="0">
                          <a:latin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cs typeface="Arial" panose="020B0604020202020204" pitchFamily="34" charset="0"/>
                        </a:rPr>
                        <m:t>𝑚𝑎𝑥</m:t>
                      </m:r>
                      <m:d>
                        <m:dPr>
                          <m:begChr m:val="{"/>
                          <m:endChr m:val="}"/>
                          <m:ctrlPr>
                            <a:rPr lang="en-US" altLang="zh-CN" sz="2000" b="0" i="1" smtClean="0">
                              <a:latin typeface="Cambria Math" panose="02040503050406030204" pitchFamily="18" charset="0"/>
                              <a:cs typeface="Arial" panose="020B0604020202020204" pitchFamily="34" charset="0"/>
                            </a:rPr>
                          </m:ctrlPr>
                        </m:dPr>
                        <m:e>
                          <m:r>
                            <a:rPr lang="en-US" altLang="zh-CN" sz="2000" b="0" i="1" smtClean="0">
                              <a:latin typeface="Cambria Math" panose="02040503050406030204" pitchFamily="18" charset="0"/>
                              <a:cs typeface="Arial" panose="020B0604020202020204" pitchFamily="34" charset="0"/>
                            </a:rPr>
                            <m:t>𝑗</m:t>
                          </m:r>
                          <m:r>
                            <a:rPr lang="en-US" altLang="zh-CN" sz="2000" b="0" i="1" smtClean="0">
                              <a:latin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𝑝</m:t>
                              </m:r>
                            </m:e>
                            <m:sub>
                              <m:r>
                                <a:rPr lang="en-US" altLang="zh-CN" sz="2000" b="0" i="1" smtClean="0">
                                  <a:latin typeface="Cambria Math" panose="02040503050406030204" pitchFamily="18" charset="0"/>
                                  <a:cs typeface="Arial" panose="020B0604020202020204" pitchFamily="34" charset="0"/>
                                </a:rPr>
                                <m:t>𝑗</m:t>
                              </m:r>
                            </m:sub>
                          </m:s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altLang="zh-CN" sz="2000" i="1">
                                  <a:latin typeface="Cambria Math" panose="02040503050406030204" pitchFamily="18" charset="0"/>
                                  <a:ea typeface="Cambria Math" panose="02040503050406030204" pitchFamily="18" charset="0"/>
                                  <a:cs typeface="Arial" panose="020B0604020202020204" pitchFamily="34" charset="0"/>
                                </a:rPr>
                                <m:t>𝑗</m:t>
                              </m:r>
                              <m:r>
                                <a:rPr lang="en-US" altLang="zh-CN" sz="2000" i="1">
                                  <a:latin typeface="Cambria Math" panose="02040503050406030204" pitchFamily="18" charset="0"/>
                                  <a:ea typeface="Cambria Math" panose="02040503050406030204" pitchFamily="18" charset="0"/>
                                  <a:cs typeface="Arial" panose="020B0604020202020204" pitchFamily="34" charset="0"/>
                                </a:rPr>
                                <m:t>×</m:t>
                              </m:r>
                              <m:r>
                                <a:rPr lang="zh-CN" altLang="en-US" sz="2000" b="0" i="1" smtClean="0">
                                  <a:latin typeface="Cambria Math" panose="02040503050406030204" pitchFamily="18" charset="0"/>
                                  <a:ea typeface="Cambria Math" panose="02040503050406030204" pitchFamily="18" charset="0"/>
                                  <a:cs typeface="Arial" panose="020B0604020202020204" pitchFamily="34" charset="0"/>
                                </a:rPr>
                                <m:t>𝛿</m:t>
                              </m:r>
                            </m:num>
                            <m:den>
                              <m:sSub>
                                <m:sSub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𝑀</m:t>
                                  </m:r>
                                </m:e>
                                <m: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0</m:t>
                                  </m:r>
                                </m:sub>
                              </m:sSub>
                            </m:den>
                          </m:f>
                        </m:e>
                      </m:d>
                    </m:oMath>
                  </m:oMathPara>
                </a14:m>
                <a:endParaRPr lang="en-US" altLang="zh-CN" sz="2000" b="0" dirty="0">
                  <a:latin typeface="Arial" panose="020B0604020202020204" pitchFamily="34" charset="0"/>
                  <a:cs typeface="Arial" panose="020B0604020202020204" pitchFamily="34" charset="0"/>
                </a:endParaRPr>
              </a:p>
              <a:p>
                <a:pPr marL="0" indent="0">
                  <a:lnSpc>
                    <a:spcPct val="160000"/>
                  </a:lnSpc>
                  <a:spcBef>
                    <a:spcPts val="0"/>
                  </a:spcBef>
                  <a:buNone/>
                </a:pPr>
                <a:endParaRPr lang="en-US" altLang="zh-CN" sz="2000" b="0" dirty="0">
                  <a:latin typeface="Arial" panose="020B0604020202020204" pitchFamily="34" charset="0"/>
                  <a:cs typeface="Arial" panose="020B0604020202020204" pitchFamily="34" charset="0"/>
                </a:endParaRPr>
              </a:p>
              <a:p>
                <a:pPr marL="0" indent="0">
                  <a:lnSpc>
                    <a:spcPct val="160000"/>
                  </a:lnSpc>
                  <a:spcBef>
                    <a:spcPts val="0"/>
                  </a:spcBef>
                  <a:buNone/>
                </a:pPr>
                <a:endParaRPr lang="en-US" altLang="zh-CN" sz="2000" dirty="0">
                  <a:latin typeface="Arial" panose="020B0604020202020204" pitchFamily="34" charset="0"/>
                  <a:cs typeface="Arial" panose="020B0604020202020204" pitchFamily="34" charset="0"/>
                </a:endParaRPr>
              </a:p>
            </p:txBody>
          </p:sp>
        </mc:Choice>
        <mc:Fallback xmlns="">
          <p:sp>
            <p:nvSpPr>
              <p:cNvPr id="15" name="内容占位符 14">
                <a:extLst>
                  <a:ext uri="{FF2B5EF4-FFF2-40B4-BE49-F238E27FC236}">
                    <a16:creationId xmlns:a16="http://schemas.microsoft.com/office/drawing/2014/main" id="{694F0E88-305E-4590-A878-23B33C0F70CD}"/>
                  </a:ext>
                </a:extLst>
              </p:cNvPr>
              <p:cNvSpPr>
                <a:spLocks noGrp="1" noRot="1" noChangeAspect="1" noMove="1" noResize="1" noEditPoints="1" noAdjustHandles="1" noChangeArrowheads="1" noChangeShapeType="1" noTextEdit="1"/>
              </p:cNvSpPr>
              <p:nvPr>
                <p:ph idx="1"/>
              </p:nvPr>
            </p:nvSpPr>
            <p:spPr>
              <a:xfrm>
                <a:off x="467360" y="1384618"/>
                <a:ext cx="8047989" cy="5336858"/>
              </a:xfrm>
              <a:blipFill>
                <a:blip r:embed="rId2"/>
                <a:stretch>
                  <a:fillRect l="-682" r="-227"/>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E0D8D109-3BD8-420B-8601-2D0D9426BC28}"/>
              </a:ext>
            </a:extLst>
          </p:cNvPr>
          <p:cNvPicPr>
            <a:picLocks noChangeAspect="1"/>
          </p:cNvPicPr>
          <p:nvPr/>
        </p:nvPicPr>
        <p:blipFill>
          <a:blip r:embed="rId3"/>
          <a:stretch>
            <a:fillRect/>
          </a:stretch>
        </p:blipFill>
        <p:spPr>
          <a:xfrm>
            <a:off x="5809631" y="3037078"/>
            <a:ext cx="3086100" cy="2076035"/>
          </a:xfrm>
          <a:prstGeom prst="rect">
            <a:avLst/>
          </a:prstGeom>
        </p:spPr>
      </p:pic>
    </p:spTree>
    <p:extLst>
      <p:ext uri="{BB962C8B-B14F-4D97-AF65-F5344CB8AC3E}">
        <p14:creationId xmlns:p14="http://schemas.microsoft.com/office/powerpoint/2010/main" val="3025898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699C74EB-A02F-4BE4-9B2E-43562E06D9DA}"/>
              </a:ext>
            </a:extLst>
          </p:cNvPr>
          <p:cNvSpPr>
            <a:spLocks noGrp="1"/>
          </p:cNvSpPr>
          <p:nvPr>
            <p:ph type="dt" sz="half" idx="10"/>
          </p:nvPr>
        </p:nvSpPr>
        <p:spPr/>
        <p:txBody>
          <a:bodyPr/>
          <a:lstStyle/>
          <a:p>
            <a:fld id="{F5356FDE-9A34-4652-A302-10085D05D20D}" type="datetime1">
              <a:rPr lang="zh-CN" altLang="en-US" smtClean="0"/>
              <a:t>2020/11/7</a:t>
            </a:fld>
            <a:endParaRPr lang="zh-CN" altLang="en-US" dirty="0"/>
          </a:p>
        </p:txBody>
      </p:sp>
      <p:sp>
        <p:nvSpPr>
          <p:cNvPr id="5" name="页脚占位符 4">
            <a:extLst>
              <a:ext uri="{FF2B5EF4-FFF2-40B4-BE49-F238E27FC236}">
                <a16:creationId xmlns:a16="http://schemas.microsoft.com/office/drawing/2014/main" id="{7114AAA9-703B-483D-8C83-03D115F32C4D}"/>
              </a:ext>
            </a:extLst>
          </p:cNvPr>
          <p:cNvSpPr>
            <a:spLocks noGrp="1"/>
          </p:cNvSpPr>
          <p:nvPr>
            <p:ph type="ftr" sz="quarter" idx="11"/>
          </p:nvPr>
        </p:nvSpPr>
        <p:spPr/>
        <p:txBody>
          <a:bodyPr/>
          <a:lstStyle/>
          <a:p>
            <a:r>
              <a:rPr lang="zh-CN" altLang="en-US" dirty="0"/>
              <a:t>雷印如</a:t>
            </a:r>
          </a:p>
        </p:txBody>
      </p:sp>
      <p:sp>
        <p:nvSpPr>
          <p:cNvPr id="6" name="灯片编号占位符 5">
            <a:extLst>
              <a:ext uri="{FF2B5EF4-FFF2-40B4-BE49-F238E27FC236}">
                <a16:creationId xmlns:a16="http://schemas.microsoft.com/office/drawing/2014/main" id="{1E2F95C2-BFED-4B7F-BD2E-F154A8AFF54A}"/>
              </a:ext>
            </a:extLst>
          </p:cNvPr>
          <p:cNvSpPr>
            <a:spLocks noGrp="1"/>
          </p:cNvSpPr>
          <p:nvPr>
            <p:ph type="sldNum" sz="quarter" idx="12"/>
          </p:nvPr>
        </p:nvSpPr>
        <p:spPr/>
        <p:txBody>
          <a:bodyPr/>
          <a:lstStyle/>
          <a:p>
            <a:fld id="{6131721A-95F3-4C10-B9AE-0F28F1BB9086}" type="slidenum">
              <a:rPr lang="zh-CN" altLang="en-US" smtClean="0"/>
              <a:t>2</a:t>
            </a:fld>
            <a:endParaRPr lang="zh-CN" altLang="en-US" dirty="0"/>
          </a:p>
        </p:txBody>
      </p:sp>
      <p:pic>
        <p:nvPicPr>
          <p:cNvPr id="11" name="图片 10">
            <a:extLst>
              <a:ext uri="{FF2B5EF4-FFF2-40B4-BE49-F238E27FC236}">
                <a16:creationId xmlns:a16="http://schemas.microsoft.com/office/drawing/2014/main" id="{2BF81317-0101-4311-B5A1-D8962CE2BD04}"/>
              </a:ext>
            </a:extLst>
          </p:cNvPr>
          <p:cNvPicPr>
            <a:picLocks noChangeAspect="1"/>
          </p:cNvPicPr>
          <p:nvPr/>
        </p:nvPicPr>
        <p:blipFill>
          <a:blip r:embed="rId2"/>
          <a:stretch>
            <a:fillRect/>
          </a:stretch>
        </p:blipFill>
        <p:spPr>
          <a:xfrm>
            <a:off x="628650" y="742506"/>
            <a:ext cx="3612198" cy="1456181"/>
          </a:xfrm>
          <a:prstGeom prst="rect">
            <a:avLst/>
          </a:prstGeom>
        </p:spPr>
      </p:pic>
      <p:pic>
        <p:nvPicPr>
          <p:cNvPr id="12" name="图片 11">
            <a:extLst>
              <a:ext uri="{FF2B5EF4-FFF2-40B4-BE49-F238E27FC236}">
                <a16:creationId xmlns:a16="http://schemas.microsoft.com/office/drawing/2014/main" id="{1178DF34-FA00-44E0-A96A-36C786B4761B}"/>
              </a:ext>
            </a:extLst>
          </p:cNvPr>
          <p:cNvPicPr>
            <a:picLocks noChangeAspect="1"/>
          </p:cNvPicPr>
          <p:nvPr/>
        </p:nvPicPr>
        <p:blipFill>
          <a:blip r:embed="rId3"/>
          <a:stretch>
            <a:fillRect/>
          </a:stretch>
        </p:blipFill>
        <p:spPr>
          <a:xfrm>
            <a:off x="4760643" y="742506"/>
            <a:ext cx="3754707" cy="1456181"/>
          </a:xfrm>
          <a:prstGeom prst="rect">
            <a:avLst/>
          </a:prstGeom>
        </p:spPr>
      </p:pic>
      <p:pic>
        <p:nvPicPr>
          <p:cNvPr id="13" name="图片 12">
            <a:extLst>
              <a:ext uri="{FF2B5EF4-FFF2-40B4-BE49-F238E27FC236}">
                <a16:creationId xmlns:a16="http://schemas.microsoft.com/office/drawing/2014/main" id="{113DE64A-7178-4B0E-8FDC-B77A3B9B3DD4}"/>
              </a:ext>
            </a:extLst>
          </p:cNvPr>
          <p:cNvPicPr>
            <a:picLocks noChangeAspect="1"/>
          </p:cNvPicPr>
          <p:nvPr/>
        </p:nvPicPr>
        <p:blipFill>
          <a:blip r:embed="rId4"/>
          <a:stretch>
            <a:fillRect/>
          </a:stretch>
        </p:blipFill>
        <p:spPr>
          <a:xfrm>
            <a:off x="628650" y="2965768"/>
            <a:ext cx="3612198" cy="1237593"/>
          </a:xfrm>
          <a:prstGeom prst="rect">
            <a:avLst/>
          </a:prstGeom>
        </p:spPr>
      </p:pic>
      <p:pic>
        <p:nvPicPr>
          <p:cNvPr id="14" name="图片 13">
            <a:extLst>
              <a:ext uri="{FF2B5EF4-FFF2-40B4-BE49-F238E27FC236}">
                <a16:creationId xmlns:a16="http://schemas.microsoft.com/office/drawing/2014/main" id="{9C221573-3084-4AB3-9732-9AD4FBCDF1F5}"/>
              </a:ext>
            </a:extLst>
          </p:cNvPr>
          <p:cNvPicPr>
            <a:picLocks noChangeAspect="1"/>
          </p:cNvPicPr>
          <p:nvPr/>
        </p:nvPicPr>
        <p:blipFill>
          <a:blip r:embed="rId5"/>
          <a:stretch>
            <a:fillRect/>
          </a:stretch>
        </p:blipFill>
        <p:spPr>
          <a:xfrm>
            <a:off x="5468961" y="4861766"/>
            <a:ext cx="2338070" cy="1117391"/>
          </a:xfrm>
          <a:prstGeom prst="rect">
            <a:avLst/>
          </a:prstGeom>
        </p:spPr>
      </p:pic>
      <p:pic>
        <p:nvPicPr>
          <p:cNvPr id="15" name="图片 14">
            <a:extLst>
              <a:ext uri="{FF2B5EF4-FFF2-40B4-BE49-F238E27FC236}">
                <a16:creationId xmlns:a16="http://schemas.microsoft.com/office/drawing/2014/main" id="{CB31191A-5005-4DA0-8D8B-B54AE8D85B1B}"/>
              </a:ext>
            </a:extLst>
          </p:cNvPr>
          <p:cNvPicPr>
            <a:picLocks noChangeAspect="1"/>
          </p:cNvPicPr>
          <p:nvPr/>
        </p:nvPicPr>
        <p:blipFill>
          <a:blip r:embed="rId6"/>
          <a:stretch>
            <a:fillRect/>
          </a:stretch>
        </p:blipFill>
        <p:spPr>
          <a:xfrm>
            <a:off x="4724923" y="2965768"/>
            <a:ext cx="3826146" cy="1193685"/>
          </a:xfrm>
          <a:prstGeom prst="rect">
            <a:avLst/>
          </a:prstGeom>
        </p:spPr>
      </p:pic>
      <p:pic>
        <p:nvPicPr>
          <p:cNvPr id="16" name="图片 15">
            <a:extLst>
              <a:ext uri="{FF2B5EF4-FFF2-40B4-BE49-F238E27FC236}">
                <a16:creationId xmlns:a16="http://schemas.microsoft.com/office/drawing/2014/main" id="{60FE3692-A0AA-4233-AF6C-93C8D5B4BD42}"/>
              </a:ext>
            </a:extLst>
          </p:cNvPr>
          <p:cNvPicPr>
            <a:picLocks noChangeAspect="1"/>
          </p:cNvPicPr>
          <p:nvPr/>
        </p:nvPicPr>
        <p:blipFill>
          <a:blip r:embed="rId7"/>
          <a:stretch>
            <a:fillRect/>
          </a:stretch>
        </p:blipFill>
        <p:spPr>
          <a:xfrm>
            <a:off x="733425" y="4784142"/>
            <a:ext cx="3612198" cy="1418448"/>
          </a:xfrm>
          <a:prstGeom prst="rect">
            <a:avLst/>
          </a:prstGeom>
        </p:spPr>
      </p:pic>
      <p:sp>
        <p:nvSpPr>
          <p:cNvPr id="17" name="文本框 16">
            <a:extLst>
              <a:ext uri="{FF2B5EF4-FFF2-40B4-BE49-F238E27FC236}">
                <a16:creationId xmlns:a16="http://schemas.microsoft.com/office/drawing/2014/main" id="{91CAF6BE-FEA7-4DFC-9481-D614EC3EE872}"/>
              </a:ext>
            </a:extLst>
          </p:cNvPr>
          <p:cNvSpPr txBox="1"/>
          <p:nvPr/>
        </p:nvSpPr>
        <p:spPr>
          <a:xfrm>
            <a:off x="339090" y="4364915"/>
            <a:ext cx="579120" cy="369332"/>
          </a:xfrm>
          <a:prstGeom prst="rect">
            <a:avLst/>
          </a:prstGeom>
          <a:noFill/>
        </p:spPr>
        <p:txBody>
          <a:bodyPr wrap="square" rtlCol="0">
            <a:spAutoFit/>
          </a:bodyPr>
          <a:lstStyle/>
          <a:p>
            <a:r>
              <a:rPr lang="zh-CN" altLang="en-US" dirty="0">
                <a:latin typeface="等线" panose="02010600030101010101" pitchFamily="2" charset="-122"/>
                <a:ea typeface="等线" panose="02010600030101010101" pitchFamily="2" charset="-122"/>
              </a:rPr>
              <a:t>①</a:t>
            </a:r>
            <a:endParaRPr lang="zh-CN" altLang="en-US" dirty="0"/>
          </a:p>
        </p:txBody>
      </p:sp>
      <p:sp>
        <p:nvSpPr>
          <p:cNvPr id="19" name="文本框 18">
            <a:extLst>
              <a:ext uri="{FF2B5EF4-FFF2-40B4-BE49-F238E27FC236}">
                <a16:creationId xmlns:a16="http://schemas.microsoft.com/office/drawing/2014/main" id="{89AA7D3F-BA1C-498A-9BE4-5B8AEBFFD894}"/>
              </a:ext>
            </a:extLst>
          </p:cNvPr>
          <p:cNvSpPr txBox="1"/>
          <p:nvPr/>
        </p:nvSpPr>
        <p:spPr>
          <a:xfrm>
            <a:off x="339090" y="404079"/>
            <a:ext cx="579120" cy="369332"/>
          </a:xfrm>
          <a:prstGeom prst="rect">
            <a:avLst/>
          </a:prstGeom>
          <a:noFill/>
        </p:spPr>
        <p:txBody>
          <a:bodyPr wrap="square" rtlCol="0">
            <a:spAutoFit/>
          </a:bodyPr>
          <a:lstStyle/>
          <a:p>
            <a:r>
              <a:rPr lang="zh-CN" altLang="en-US" dirty="0">
                <a:latin typeface="等线" panose="02010600030101010101" pitchFamily="2" charset="-122"/>
                <a:ea typeface="等线" panose="02010600030101010101" pitchFamily="2" charset="-122"/>
              </a:rPr>
              <a:t>②</a:t>
            </a:r>
            <a:endParaRPr lang="zh-CN" altLang="en-US" dirty="0"/>
          </a:p>
        </p:txBody>
      </p:sp>
      <p:sp>
        <p:nvSpPr>
          <p:cNvPr id="21" name="文本框 20">
            <a:extLst>
              <a:ext uri="{FF2B5EF4-FFF2-40B4-BE49-F238E27FC236}">
                <a16:creationId xmlns:a16="http://schemas.microsoft.com/office/drawing/2014/main" id="{1AC03B1F-E2FC-41AF-9665-B3A4CF7A2DF1}"/>
              </a:ext>
            </a:extLst>
          </p:cNvPr>
          <p:cNvSpPr txBox="1"/>
          <p:nvPr/>
        </p:nvSpPr>
        <p:spPr>
          <a:xfrm>
            <a:off x="4530408" y="404079"/>
            <a:ext cx="579120" cy="369332"/>
          </a:xfrm>
          <a:prstGeom prst="rect">
            <a:avLst/>
          </a:prstGeom>
          <a:noFill/>
        </p:spPr>
        <p:txBody>
          <a:bodyPr wrap="square" rtlCol="0">
            <a:spAutoFit/>
          </a:bodyPr>
          <a:lstStyle/>
          <a:p>
            <a:r>
              <a:rPr lang="zh-CN" altLang="en-US" dirty="0">
                <a:latin typeface="等线" panose="02010600030101010101" pitchFamily="2" charset="-122"/>
                <a:ea typeface="等线" panose="02010600030101010101" pitchFamily="2" charset="-122"/>
              </a:rPr>
              <a:t>③</a:t>
            </a:r>
            <a:endParaRPr lang="zh-CN" altLang="en-US" dirty="0"/>
          </a:p>
        </p:txBody>
      </p:sp>
      <p:sp>
        <p:nvSpPr>
          <p:cNvPr id="23" name="文本框 22">
            <a:extLst>
              <a:ext uri="{FF2B5EF4-FFF2-40B4-BE49-F238E27FC236}">
                <a16:creationId xmlns:a16="http://schemas.microsoft.com/office/drawing/2014/main" id="{FFDA0DE9-C9B7-441E-991C-A622577D9080}"/>
              </a:ext>
            </a:extLst>
          </p:cNvPr>
          <p:cNvSpPr txBox="1"/>
          <p:nvPr/>
        </p:nvSpPr>
        <p:spPr>
          <a:xfrm>
            <a:off x="339090" y="2573917"/>
            <a:ext cx="579120" cy="369332"/>
          </a:xfrm>
          <a:prstGeom prst="rect">
            <a:avLst/>
          </a:prstGeom>
          <a:noFill/>
        </p:spPr>
        <p:txBody>
          <a:bodyPr wrap="square" rtlCol="0">
            <a:spAutoFit/>
          </a:bodyPr>
          <a:lstStyle/>
          <a:p>
            <a:r>
              <a:rPr lang="zh-CN" altLang="en-US" dirty="0">
                <a:latin typeface="等线" panose="02010600030101010101" pitchFamily="2" charset="-122"/>
                <a:ea typeface="等线" panose="02010600030101010101" pitchFamily="2" charset="-122"/>
              </a:rPr>
              <a:t>④</a:t>
            </a:r>
            <a:endParaRPr lang="zh-CN" altLang="en-US" dirty="0"/>
          </a:p>
        </p:txBody>
      </p:sp>
      <p:sp>
        <p:nvSpPr>
          <p:cNvPr id="25" name="文本框 24">
            <a:extLst>
              <a:ext uri="{FF2B5EF4-FFF2-40B4-BE49-F238E27FC236}">
                <a16:creationId xmlns:a16="http://schemas.microsoft.com/office/drawing/2014/main" id="{F64F0AA0-19DF-47D8-AA87-C2FAF2F97844}"/>
              </a:ext>
            </a:extLst>
          </p:cNvPr>
          <p:cNvSpPr txBox="1"/>
          <p:nvPr/>
        </p:nvSpPr>
        <p:spPr>
          <a:xfrm>
            <a:off x="4530408" y="2592505"/>
            <a:ext cx="579120" cy="369332"/>
          </a:xfrm>
          <a:prstGeom prst="rect">
            <a:avLst/>
          </a:prstGeom>
          <a:noFill/>
        </p:spPr>
        <p:txBody>
          <a:bodyPr wrap="square" rtlCol="0">
            <a:spAutoFit/>
          </a:bodyPr>
          <a:lstStyle/>
          <a:p>
            <a:r>
              <a:rPr lang="zh-CN" altLang="en-US" dirty="0">
                <a:latin typeface="等线" panose="02010600030101010101" pitchFamily="2" charset="-122"/>
                <a:ea typeface="等线" panose="02010600030101010101" pitchFamily="2" charset="-122"/>
              </a:rPr>
              <a:t>⑤</a:t>
            </a:r>
            <a:endParaRPr lang="zh-CN" altLang="en-US" dirty="0"/>
          </a:p>
        </p:txBody>
      </p:sp>
      <p:sp>
        <p:nvSpPr>
          <p:cNvPr id="27" name="文本框 26">
            <a:extLst>
              <a:ext uri="{FF2B5EF4-FFF2-40B4-BE49-F238E27FC236}">
                <a16:creationId xmlns:a16="http://schemas.microsoft.com/office/drawing/2014/main" id="{B9B97CBE-573F-4680-AF31-07D4AE767E7D}"/>
              </a:ext>
            </a:extLst>
          </p:cNvPr>
          <p:cNvSpPr txBox="1"/>
          <p:nvPr/>
        </p:nvSpPr>
        <p:spPr>
          <a:xfrm>
            <a:off x="4572000" y="4364915"/>
            <a:ext cx="579120" cy="369332"/>
          </a:xfrm>
          <a:prstGeom prst="rect">
            <a:avLst/>
          </a:prstGeom>
          <a:noFill/>
        </p:spPr>
        <p:txBody>
          <a:bodyPr wrap="square" rtlCol="0">
            <a:spAutoFit/>
          </a:bodyPr>
          <a:lstStyle/>
          <a:p>
            <a:r>
              <a:rPr lang="zh-CN" altLang="en-US" dirty="0">
                <a:latin typeface="等线" panose="02010600030101010101" pitchFamily="2" charset="-122"/>
                <a:ea typeface="等线" panose="02010600030101010101" pitchFamily="2" charset="-122"/>
              </a:rPr>
              <a:t>⑥</a:t>
            </a:r>
            <a:endParaRPr lang="zh-CN" altLang="en-US" dirty="0"/>
          </a:p>
        </p:txBody>
      </p:sp>
    </p:spTree>
    <p:extLst>
      <p:ext uri="{BB962C8B-B14F-4D97-AF65-F5344CB8AC3E}">
        <p14:creationId xmlns:p14="http://schemas.microsoft.com/office/powerpoint/2010/main" val="8146065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209278" cy="1325563"/>
          </a:xfrm>
        </p:spPr>
        <p:txBody>
          <a:bodyPr/>
          <a:lstStyle/>
          <a:p>
            <a:r>
              <a:rPr lang="en-US" altLang="zh-CN" dirty="0">
                <a:latin typeface="Arial" panose="020B0604020202020204" pitchFamily="34" charset="0"/>
                <a:cs typeface="Arial" panose="020B0604020202020204" pitchFamily="34" charset="0"/>
              </a:rPr>
              <a:t>Recent developments</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42C6F365-6178-43B5-8885-43DF8933DC10}"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20</a:t>
            </a:fld>
            <a:endParaRPr lang="zh-CN" altLang="en-US"/>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
        <p:nvSpPr>
          <p:cNvPr id="15" name="内容占位符 14">
            <a:extLst>
              <a:ext uri="{FF2B5EF4-FFF2-40B4-BE49-F238E27FC236}">
                <a16:creationId xmlns:a16="http://schemas.microsoft.com/office/drawing/2014/main" id="{694F0E88-305E-4590-A878-23B33C0F70CD}"/>
              </a:ext>
            </a:extLst>
          </p:cNvPr>
          <p:cNvSpPr>
            <a:spLocks noGrp="1"/>
          </p:cNvSpPr>
          <p:nvPr>
            <p:ph idx="1"/>
          </p:nvPr>
        </p:nvSpPr>
        <p:spPr>
          <a:xfrm>
            <a:off x="467360" y="1384618"/>
            <a:ext cx="8047989" cy="5336858"/>
          </a:xfrm>
        </p:spPr>
        <p:txBody>
          <a:bodyPr>
            <a:normAutofit/>
          </a:bodyPr>
          <a:lstStyle/>
          <a:p>
            <a:pPr>
              <a:lnSpc>
                <a:spcPct val="160000"/>
              </a:lnSpc>
              <a:spcBef>
                <a:spcPts val="0"/>
              </a:spcBef>
            </a:pPr>
            <a:r>
              <a:rPr lang="en-US" altLang="zh-CN" sz="2000" dirty="0">
                <a:latin typeface="Arial" panose="020B0604020202020204" pitchFamily="34" charset="0"/>
                <a:cs typeface="Arial" panose="020B0604020202020204" pitchFamily="34" charset="0"/>
              </a:rPr>
              <a:t> A number of ways are available for introducing weights. </a:t>
            </a:r>
          </a:p>
          <a:p>
            <a:pPr lvl="1">
              <a:lnSpc>
                <a:spcPct val="160000"/>
              </a:lnSpc>
              <a:spcBef>
                <a:spcPts val="0"/>
              </a:spcBef>
            </a:pPr>
            <a:r>
              <a:rPr lang="en-US" altLang="zh-CN" sz="1600" dirty="0" err="1">
                <a:latin typeface="Arial" panose="020B0604020202020204" pitchFamily="34" charset="0"/>
                <a:cs typeface="Arial" panose="020B0604020202020204" pitchFamily="34" charset="0"/>
              </a:rPr>
              <a:t>Benjamini</a:t>
            </a:r>
            <a:r>
              <a:rPr lang="en-US" altLang="zh-CN" sz="1600" dirty="0">
                <a:latin typeface="Arial" panose="020B0604020202020204" pitchFamily="34" charset="0"/>
                <a:cs typeface="Arial" panose="020B0604020202020204" pitchFamily="34" charset="0"/>
              </a:rPr>
              <a:t> and Hochberg (1997) formalized the idea of weighing each rejection by a positive constant.</a:t>
            </a:r>
          </a:p>
          <a:p>
            <a:pPr lvl="1">
              <a:lnSpc>
                <a:spcPct val="160000"/>
              </a:lnSpc>
              <a:spcBef>
                <a:spcPts val="0"/>
              </a:spcBef>
            </a:pPr>
            <a:r>
              <a:rPr lang="en-US" altLang="zh-CN" sz="1600" b="0" dirty="0" err="1">
                <a:latin typeface="Arial" panose="020B0604020202020204" pitchFamily="34" charset="0"/>
                <a:cs typeface="Arial" panose="020B0604020202020204" pitchFamily="34" charset="0"/>
              </a:rPr>
              <a:t>Benjamini</a:t>
            </a:r>
            <a:r>
              <a:rPr lang="en-US" altLang="zh-CN" sz="1600" b="0" dirty="0">
                <a:latin typeface="Arial" panose="020B0604020202020204" pitchFamily="34" charset="0"/>
                <a:cs typeface="Arial" panose="020B0604020202020204" pitchFamily="34" charset="0"/>
              </a:rPr>
              <a:t> and </a:t>
            </a:r>
            <a:r>
              <a:rPr lang="en-US" altLang="zh-CN" sz="1600" b="0" dirty="0" err="1">
                <a:latin typeface="Arial" panose="020B0604020202020204" pitchFamily="34" charset="0"/>
                <a:cs typeface="Arial" panose="020B0604020202020204" pitchFamily="34" charset="0"/>
              </a:rPr>
              <a:t>Bogomolov</a:t>
            </a:r>
            <a:r>
              <a:rPr lang="en-US" altLang="zh-CN" sz="1600" b="0" dirty="0">
                <a:latin typeface="Arial" panose="020B0604020202020204" pitchFamily="34" charset="0"/>
                <a:cs typeface="Arial" panose="020B0604020202020204" pitchFamily="34" charset="0"/>
              </a:rPr>
              <a:t> (2014) proposed reducing the number of hypotheses that are considered by eliminating groups of hypotheses that are likely true under the null</a:t>
            </a:r>
          </a:p>
          <a:p>
            <a:pPr lvl="1">
              <a:lnSpc>
                <a:spcPct val="160000"/>
              </a:lnSpc>
              <a:spcBef>
                <a:spcPts val="0"/>
              </a:spcBef>
            </a:pPr>
            <a:r>
              <a:rPr lang="en-US" altLang="zh-CN" sz="1600" b="0" dirty="0" err="1">
                <a:latin typeface="Arial" panose="020B0604020202020204" pitchFamily="34" charset="0"/>
                <a:cs typeface="Arial" panose="020B0604020202020204" pitchFamily="34" charset="0"/>
              </a:rPr>
              <a:t>Basu</a:t>
            </a:r>
            <a:r>
              <a:rPr lang="en-US" altLang="zh-CN" sz="1600" b="0" dirty="0">
                <a:latin typeface="Arial" panose="020B0604020202020204" pitchFamily="34" charset="0"/>
                <a:cs typeface="Arial" panose="020B0604020202020204" pitchFamily="34" charset="0"/>
              </a:rPr>
              <a:t> et al. (2018) introduced a procedure in which weights are assigned to all hypotheses tested, not just those that are falsely rejected.</a:t>
            </a:r>
          </a:p>
          <a:p>
            <a:pPr lvl="1">
              <a:lnSpc>
                <a:spcPct val="160000"/>
              </a:lnSpc>
              <a:spcBef>
                <a:spcPts val="0"/>
              </a:spcBef>
            </a:pPr>
            <a:r>
              <a:rPr lang="en-US" altLang="zh-CN" sz="1600" b="0" dirty="0">
                <a:latin typeface="Arial" panose="020B0604020202020204" pitchFamily="34" charset="0"/>
                <a:cs typeface="Arial" panose="020B0604020202020204" pitchFamily="34" charset="0"/>
              </a:rPr>
              <a:t>Harvey and Liu (2020) proposed a procedure that flexibly estimates both Type I and Type II error rates.</a:t>
            </a:r>
          </a:p>
          <a:p>
            <a:pPr marL="0" indent="0">
              <a:lnSpc>
                <a:spcPct val="160000"/>
              </a:lnSpc>
              <a:spcBef>
                <a:spcPts val="0"/>
              </a:spcBef>
              <a:buNone/>
            </a:pPr>
            <a:endParaRPr lang="en-US" altLang="zh-C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71699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209278" cy="1325563"/>
          </a:xfrm>
        </p:spPr>
        <p:txBody>
          <a:bodyPr/>
          <a:lstStyle/>
          <a:p>
            <a:r>
              <a:rPr lang="en-US" altLang="zh-CN" dirty="0">
                <a:latin typeface="Arial" panose="020B0604020202020204" pitchFamily="34" charset="0"/>
                <a:cs typeface="Arial" panose="020B0604020202020204" pitchFamily="34" charset="0"/>
              </a:rPr>
              <a:t>Bayesian approaches</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8BE2C85D-25A5-4F2E-94BA-4338514AD003}"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21</a:t>
            </a:fld>
            <a:endParaRPr lang="zh-CN" altLang="en-US"/>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
        <p:nvSpPr>
          <p:cNvPr id="15" name="内容占位符 14">
            <a:extLst>
              <a:ext uri="{FF2B5EF4-FFF2-40B4-BE49-F238E27FC236}">
                <a16:creationId xmlns:a16="http://schemas.microsoft.com/office/drawing/2014/main" id="{694F0E88-305E-4590-A878-23B33C0F70CD}"/>
              </a:ext>
            </a:extLst>
          </p:cNvPr>
          <p:cNvSpPr>
            <a:spLocks noGrp="1"/>
          </p:cNvSpPr>
          <p:nvPr>
            <p:ph idx="1"/>
          </p:nvPr>
        </p:nvSpPr>
        <p:spPr>
          <a:xfrm>
            <a:off x="467360" y="1384618"/>
            <a:ext cx="8047989" cy="5336858"/>
          </a:xfrm>
        </p:spPr>
        <p:txBody>
          <a:bodyPr>
            <a:normAutofit/>
          </a:bodyPr>
          <a:lstStyle/>
          <a:p>
            <a:pPr>
              <a:lnSpc>
                <a:spcPct val="160000"/>
              </a:lnSpc>
              <a:spcBef>
                <a:spcPts val="0"/>
              </a:spcBef>
            </a:pPr>
            <a:r>
              <a:rPr lang="en-US" altLang="zh-CN" sz="2000" dirty="0">
                <a:latin typeface="Arial" panose="020B0604020202020204" pitchFamily="34" charset="0"/>
                <a:cs typeface="Arial" panose="020B0604020202020204" pitchFamily="34" charset="0"/>
              </a:rPr>
              <a:t>Bayesian methods have been developed to address the multiple testing issue. The Bayesian posterior probabilities automatically adjust for simultaneous tests of many factors or managers. </a:t>
            </a:r>
          </a:p>
          <a:p>
            <a:pPr>
              <a:lnSpc>
                <a:spcPct val="160000"/>
              </a:lnSpc>
              <a:spcBef>
                <a:spcPts val="0"/>
              </a:spcBef>
            </a:pPr>
            <a:r>
              <a:rPr lang="en-US" altLang="zh-CN" sz="2000" dirty="0">
                <a:latin typeface="Arial" panose="020B0604020202020204" pitchFamily="34" charset="0"/>
                <a:cs typeface="Arial" panose="020B0604020202020204" pitchFamily="34" charset="0"/>
              </a:rPr>
              <a:t>Several hurdles exist for successfully applying Bayesian methods to the MHT problem. Bayesian solutions are also much more challenging to obtain compared with the aforementioned frequentist methods. Finally, </a:t>
            </a:r>
            <a:r>
              <a:rPr lang="en-US" altLang="zh-CN" sz="2000" dirty="0">
                <a:solidFill>
                  <a:srgbClr val="FF0000"/>
                </a:solidFill>
                <a:latin typeface="Arial" panose="020B0604020202020204" pitchFamily="34" charset="0"/>
                <a:cs typeface="Arial" panose="020B0604020202020204" pitchFamily="34" charset="0"/>
              </a:rPr>
              <a:t>test correlations </a:t>
            </a:r>
            <a:r>
              <a:rPr lang="en-US" altLang="zh-CN" sz="2000" dirty="0">
                <a:latin typeface="Arial" panose="020B0604020202020204" pitchFamily="34" charset="0"/>
                <a:cs typeface="Arial" panose="020B0604020202020204" pitchFamily="34" charset="0"/>
              </a:rPr>
              <a:t>are more difficult to incorporate for Bayesian approaches than for certain frequentist methods.</a:t>
            </a:r>
          </a:p>
          <a:p>
            <a:pPr>
              <a:lnSpc>
                <a:spcPct val="160000"/>
              </a:lnSpc>
              <a:spcBef>
                <a:spcPts val="0"/>
              </a:spcBef>
            </a:pPr>
            <a:r>
              <a:rPr lang="en-US" altLang="zh-CN" sz="2000" dirty="0">
                <a:latin typeface="Arial" panose="020B0604020202020204" pitchFamily="34" charset="0"/>
                <a:cs typeface="Arial" panose="020B0604020202020204" pitchFamily="34" charset="0"/>
              </a:rPr>
              <a:t>Given these concerns, in this paper we primarily focus on the frequentist approach.</a:t>
            </a:r>
          </a:p>
        </p:txBody>
      </p:sp>
    </p:spTree>
    <p:extLst>
      <p:ext uri="{BB962C8B-B14F-4D97-AF65-F5344CB8AC3E}">
        <p14:creationId xmlns:p14="http://schemas.microsoft.com/office/powerpoint/2010/main" val="2059743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209278" cy="1325563"/>
          </a:xfrm>
        </p:spPr>
        <p:txBody>
          <a:bodyPr/>
          <a:lstStyle/>
          <a:p>
            <a:r>
              <a:rPr lang="en-US" altLang="zh-CN" dirty="0">
                <a:latin typeface="Arial" panose="020B0604020202020204" pitchFamily="34" charset="0"/>
                <a:cs typeface="Arial" panose="020B0604020202020204" pitchFamily="34" charset="0"/>
              </a:rPr>
              <a:t>Finance Applications</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C5580DA2-3498-446E-BFE9-BD4E81368638}"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22</a:t>
            </a:fld>
            <a:endParaRPr lang="zh-CN" altLang="en-US"/>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
        <p:nvSpPr>
          <p:cNvPr id="15" name="内容占位符 14">
            <a:extLst>
              <a:ext uri="{FF2B5EF4-FFF2-40B4-BE49-F238E27FC236}">
                <a16:creationId xmlns:a16="http://schemas.microsoft.com/office/drawing/2014/main" id="{694F0E88-305E-4590-A878-23B33C0F70CD}"/>
              </a:ext>
            </a:extLst>
          </p:cNvPr>
          <p:cNvSpPr>
            <a:spLocks noGrp="1"/>
          </p:cNvSpPr>
          <p:nvPr>
            <p:ph idx="1"/>
          </p:nvPr>
        </p:nvSpPr>
        <p:spPr>
          <a:xfrm>
            <a:off x="467360" y="1384618"/>
            <a:ext cx="8047989" cy="5336858"/>
          </a:xfrm>
        </p:spPr>
        <p:txBody>
          <a:bodyPr>
            <a:normAutofit/>
          </a:bodyPr>
          <a:lstStyle/>
          <a:p>
            <a:pPr>
              <a:lnSpc>
                <a:spcPct val="160000"/>
              </a:lnSpc>
              <a:spcBef>
                <a:spcPts val="0"/>
              </a:spcBef>
            </a:pPr>
            <a:r>
              <a:rPr lang="en-US" altLang="zh-CN" sz="2000" dirty="0">
                <a:latin typeface="Arial" panose="020B0604020202020204" pitchFamily="34" charset="0"/>
                <a:cs typeface="Arial" panose="020B0604020202020204" pitchFamily="34" charset="0"/>
              </a:rPr>
              <a:t>Lo and </a:t>
            </a:r>
            <a:r>
              <a:rPr lang="en-US" altLang="zh-CN" sz="2000" dirty="0" err="1">
                <a:latin typeface="Arial" panose="020B0604020202020204" pitchFamily="34" charset="0"/>
                <a:cs typeface="Arial" panose="020B0604020202020204" pitchFamily="34" charset="0"/>
              </a:rPr>
              <a:t>MacKinlay</a:t>
            </a:r>
            <a:r>
              <a:rPr lang="en-US" altLang="zh-CN" sz="2000" dirty="0">
                <a:latin typeface="Arial" panose="020B0604020202020204" pitchFamily="34" charset="0"/>
                <a:cs typeface="Arial" panose="020B0604020202020204" pitchFamily="34" charset="0"/>
              </a:rPr>
              <a:t> (1990)made a first attempt to quantify the </a:t>
            </a:r>
            <a:r>
              <a:rPr lang="en-US" altLang="zh-CN" sz="2000" dirty="0">
                <a:solidFill>
                  <a:srgbClr val="FF0000"/>
                </a:solidFill>
                <a:latin typeface="Arial" panose="020B0604020202020204" pitchFamily="34" charset="0"/>
                <a:cs typeface="Arial" panose="020B0604020202020204" pitchFamily="34" charset="0"/>
              </a:rPr>
              <a:t>data snooping</a:t>
            </a:r>
            <a:r>
              <a:rPr lang="en-US" altLang="zh-CN" sz="2000" dirty="0">
                <a:latin typeface="Arial" panose="020B0604020202020204" pitchFamily="34" charset="0"/>
                <a:cs typeface="Arial" panose="020B0604020202020204" pitchFamily="34" charset="0"/>
              </a:rPr>
              <a:t> bias in asset pricing applications.</a:t>
            </a:r>
          </a:p>
          <a:p>
            <a:pPr>
              <a:lnSpc>
                <a:spcPct val="160000"/>
              </a:lnSpc>
              <a:spcBef>
                <a:spcPts val="0"/>
              </a:spcBef>
            </a:pPr>
            <a:r>
              <a:rPr lang="en-US" altLang="zh-CN" sz="2000" dirty="0">
                <a:latin typeface="Arial" panose="020B0604020202020204" pitchFamily="34" charset="0"/>
                <a:cs typeface="Arial" panose="020B0604020202020204" pitchFamily="34" charset="0"/>
              </a:rPr>
              <a:t>Recently, a number of researchers have published papers in which they have applied some of these methods to address questions about either </a:t>
            </a:r>
            <a:r>
              <a:rPr lang="en-US" altLang="zh-CN" sz="2000" dirty="0">
                <a:solidFill>
                  <a:srgbClr val="FF0000"/>
                </a:solidFill>
                <a:latin typeface="Arial" panose="020B0604020202020204" pitchFamily="34" charset="0"/>
                <a:cs typeface="Arial" panose="020B0604020202020204" pitchFamily="34" charset="0"/>
              </a:rPr>
              <a:t>fund performance </a:t>
            </a:r>
            <a:r>
              <a:rPr lang="en-US" altLang="zh-CN" sz="2000" dirty="0">
                <a:latin typeface="Arial" panose="020B0604020202020204" pitchFamily="34" charset="0"/>
                <a:cs typeface="Arial" panose="020B0604020202020204" pitchFamily="34" charset="0"/>
              </a:rPr>
              <a:t>or the statistical significance of trading strategies constructed by sorting stocks based on a certain signal (i.e., </a:t>
            </a:r>
            <a:r>
              <a:rPr lang="en-US" altLang="zh-CN" sz="2000" dirty="0">
                <a:solidFill>
                  <a:srgbClr val="FF0000"/>
                </a:solidFill>
                <a:latin typeface="Arial" panose="020B0604020202020204" pitchFamily="34" charset="0"/>
                <a:cs typeface="Arial" panose="020B0604020202020204" pitchFamily="34" charset="0"/>
              </a:rPr>
              <a:t>anomalies and factors</a:t>
            </a:r>
            <a:r>
              <a:rPr lang="en-US" altLang="zh-CN" sz="20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48926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209278" cy="1325563"/>
          </a:xfrm>
        </p:spPr>
        <p:txBody>
          <a:bodyPr/>
          <a:lstStyle/>
          <a:p>
            <a:r>
              <a:rPr lang="en-US" altLang="zh-CN" dirty="0">
                <a:latin typeface="Arial" panose="020B0604020202020204" pitchFamily="34" charset="0"/>
                <a:cs typeface="Arial" panose="020B0604020202020204" pitchFamily="34" charset="0"/>
              </a:rPr>
              <a:t>Fund performance</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BAC34E95-FB9F-4EA4-BD1D-A8B675081BE4}"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23</a:t>
            </a:fld>
            <a:endParaRPr lang="zh-CN" altLang="en-US"/>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
        <p:nvSpPr>
          <p:cNvPr id="15" name="内容占位符 14">
            <a:extLst>
              <a:ext uri="{FF2B5EF4-FFF2-40B4-BE49-F238E27FC236}">
                <a16:creationId xmlns:a16="http://schemas.microsoft.com/office/drawing/2014/main" id="{694F0E88-305E-4590-A878-23B33C0F70CD}"/>
              </a:ext>
            </a:extLst>
          </p:cNvPr>
          <p:cNvSpPr>
            <a:spLocks noGrp="1"/>
          </p:cNvSpPr>
          <p:nvPr>
            <p:ph idx="1"/>
          </p:nvPr>
        </p:nvSpPr>
        <p:spPr>
          <a:xfrm>
            <a:off x="467360" y="1384618"/>
            <a:ext cx="8047989" cy="5336858"/>
          </a:xfrm>
        </p:spPr>
        <p:txBody>
          <a:bodyPr>
            <a:normAutofit/>
          </a:bodyPr>
          <a:lstStyle/>
          <a:p>
            <a:pPr>
              <a:lnSpc>
                <a:spcPct val="160000"/>
              </a:lnSpc>
              <a:spcBef>
                <a:spcPts val="0"/>
              </a:spcBef>
            </a:pPr>
            <a:r>
              <a:rPr lang="en-US" altLang="zh-CN" sz="2000" dirty="0">
                <a:latin typeface="Arial" panose="020B0604020202020204" pitchFamily="34" charset="0"/>
                <a:cs typeface="Arial" panose="020B0604020202020204" pitchFamily="34" charset="0"/>
              </a:rPr>
              <a:t>Barras, </a:t>
            </a:r>
            <a:r>
              <a:rPr lang="en-US" altLang="zh-CN" sz="2000" dirty="0" err="1">
                <a:latin typeface="Arial" panose="020B0604020202020204" pitchFamily="34" charset="0"/>
                <a:cs typeface="Arial" panose="020B0604020202020204" pitchFamily="34" charset="0"/>
              </a:rPr>
              <a:t>Scaillet</a:t>
            </a:r>
            <a:r>
              <a:rPr lang="en-US" altLang="zh-CN" sz="2000" dirty="0">
                <a:latin typeface="Arial" panose="020B0604020202020204" pitchFamily="34" charset="0"/>
                <a:cs typeface="Arial" panose="020B0604020202020204" pitchFamily="34" charset="0"/>
              </a:rPr>
              <a:t>, and </a:t>
            </a:r>
            <a:r>
              <a:rPr lang="en-US" altLang="zh-CN" sz="2000" dirty="0" err="1">
                <a:latin typeface="Arial" panose="020B0604020202020204" pitchFamily="34" charset="0"/>
                <a:cs typeface="Arial" panose="020B0604020202020204" pitchFamily="34" charset="0"/>
              </a:rPr>
              <a:t>Wermers</a:t>
            </a:r>
            <a:r>
              <a:rPr lang="en-US" altLang="zh-CN" sz="2000" dirty="0">
                <a:latin typeface="Arial" panose="020B0604020202020204" pitchFamily="34" charset="0"/>
                <a:cs typeface="Arial" panose="020B0604020202020204" pitchFamily="34" charset="0"/>
              </a:rPr>
              <a:t> (2010) apply the FDR procedure of </a:t>
            </a:r>
            <a:r>
              <a:rPr lang="en-US" altLang="zh-CN" sz="2000" dirty="0" err="1">
                <a:latin typeface="Arial" panose="020B0604020202020204" pitchFamily="34" charset="0"/>
                <a:cs typeface="Arial" panose="020B0604020202020204" pitchFamily="34" charset="0"/>
              </a:rPr>
              <a:t>Storey</a:t>
            </a:r>
            <a:r>
              <a:rPr lang="en-US" altLang="zh-CN" sz="2000" dirty="0">
                <a:latin typeface="Arial" panose="020B0604020202020204" pitchFamily="34" charset="0"/>
                <a:cs typeface="Arial" panose="020B0604020202020204" pitchFamily="34" charset="0"/>
              </a:rPr>
              <a:t> (2002) to quantify the empirical null. They find a very small percentage (i.e., 0.8%) of fund managers who exhibit some skill.</a:t>
            </a:r>
          </a:p>
          <a:p>
            <a:pPr>
              <a:lnSpc>
                <a:spcPct val="160000"/>
              </a:lnSpc>
              <a:spcBef>
                <a:spcPts val="0"/>
              </a:spcBef>
            </a:pPr>
            <a:r>
              <a:rPr lang="en-US" altLang="zh-CN" sz="2000" dirty="0" err="1">
                <a:latin typeface="Arial" panose="020B0604020202020204" pitchFamily="34" charset="0"/>
                <a:cs typeface="Arial" panose="020B0604020202020204" pitchFamily="34" charset="0"/>
              </a:rPr>
              <a:t>Andrikogiannopoulou</a:t>
            </a:r>
            <a:r>
              <a:rPr lang="en-US" altLang="zh-CN" sz="2000" dirty="0">
                <a:latin typeface="Arial" panose="020B0604020202020204" pitchFamily="34" charset="0"/>
                <a:cs typeface="Arial" panose="020B0604020202020204" pitchFamily="34" charset="0"/>
              </a:rPr>
              <a:t> and </a:t>
            </a:r>
            <a:r>
              <a:rPr lang="en-US" altLang="zh-CN" sz="2000" dirty="0" err="1">
                <a:latin typeface="Arial" panose="020B0604020202020204" pitchFamily="34" charset="0"/>
                <a:cs typeface="Arial" panose="020B0604020202020204" pitchFamily="34" charset="0"/>
              </a:rPr>
              <a:t>Papakonstantinou</a:t>
            </a:r>
            <a:r>
              <a:rPr lang="en-US" altLang="zh-CN" sz="2000" dirty="0">
                <a:latin typeface="Arial" panose="020B0604020202020204" pitchFamily="34" charset="0"/>
                <a:cs typeface="Arial" panose="020B0604020202020204" pitchFamily="34" charset="0"/>
              </a:rPr>
              <a:t> (2019) and BSW (2019) find that low power and parameter uncertainty are largely responsible for overestimating the empirical null and for underestimating the proportion of funds with positive alphas.</a:t>
            </a:r>
          </a:p>
          <a:p>
            <a:pPr>
              <a:lnSpc>
                <a:spcPct val="160000"/>
              </a:lnSpc>
              <a:spcBef>
                <a:spcPts val="0"/>
              </a:spcBef>
            </a:pPr>
            <a:r>
              <a:rPr lang="en-US" altLang="zh-CN" sz="2000" dirty="0">
                <a:latin typeface="Arial" panose="020B0604020202020204" pitchFamily="34" charset="0"/>
                <a:cs typeface="Arial" panose="020B0604020202020204" pitchFamily="34" charset="0"/>
              </a:rPr>
              <a:t>Harvey and Liu (2020) propose a new procedure that can aid in situations when power is a concern by balancing the control of false discoveries and false non-discoveries.</a:t>
            </a:r>
          </a:p>
        </p:txBody>
      </p:sp>
    </p:spTree>
    <p:extLst>
      <p:ext uri="{BB962C8B-B14F-4D97-AF65-F5344CB8AC3E}">
        <p14:creationId xmlns:p14="http://schemas.microsoft.com/office/powerpoint/2010/main" val="39621109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209278" cy="1325563"/>
          </a:xfrm>
        </p:spPr>
        <p:txBody>
          <a:bodyPr/>
          <a:lstStyle/>
          <a:p>
            <a:r>
              <a:rPr lang="en-US" altLang="zh-CN" dirty="0">
                <a:latin typeface="Arial" panose="020B0604020202020204" pitchFamily="34" charset="0"/>
                <a:cs typeface="Arial" panose="020B0604020202020204" pitchFamily="34" charset="0"/>
              </a:rPr>
              <a:t>Long-short portfolios</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BAC34E95-FB9F-4EA4-BD1D-A8B675081BE4}"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24</a:t>
            </a:fld>
            <a:endParaRPr lang="zh-CN" altLang="en-US"/>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
        <p:nvSpPr>
          <p:cNvPr id="15" name="内容占位符 14">
            <a:extLst>
              <a:ext uri="{FF2B5EF4-FFF2-40B4-BE49-F238E27FC236}">
                <a16:creationId xmlns:a16="http://schemas.microsoft.com/office/drawing/2014/main" id="{694F0E88-305E-4590-A878-23B33C0F70CD}"/>
              </a:ext>
            </a:extLst>
          </p:cNvPr>
          <p:cNvSpPr>
            <a:spLocks noGrp="1"/>
          </p:cNvSpPr>
          <p:nvPr>
            <p:ph idx="1"/>
          </p:nvPr>
        </p:nvSpPr>
        <p:spPr>
          <a:xfrm>
            <a:off x="467360" y="1384618"/>
            <a:ext cx="8047989" cy="5336858"/>
          </a:xfrm>
        </p:spPr>
        <p:txBody>
          <a:bodyPr>
            <a:normAutofit/>
          </a:bodyPr>
          <a:lstStyle/>
          <a:p>
            <a:pPr>
              <a:lnSpc>
                <a:spcPct val="160000"/>
              </a:lnSpc>
              <a:spcBef>
                <a:spcPts val="0"/>
              </a:spcBef>
            </a:pPr>
            <a:r>
              <a:rPr lang="en-US" altLang="zh-CN" sz="2000" dirty="0">
                <a:latin typeface="Arial" panose="020B0604020202020204" pitchFamily="34" charset="0"/>
                <a:cs typeface="Arial" panose="020B0604020202020204" pitchFamily="34" charset="0"/>
              </a:rPr>
              <a:t>Harvey, Liu, and Zhu (2016) showed that many factors are likely false even when MHT adjustments are applied exclusively to the set of published discoveries, MHT corrections would be even stricter and lead to a higher proportion of false discoveries.</a:t>
            </a:r>
          </a:p>
          <a:p>
            <a:pPr>
              <a:lnSpc>
                <a:spcPct val="160000"/>
              </a:lnSpc>
              <a:spcBef>
                <a:spcPts val="0"/>
              </a:spcBef>
            </a:pPr>
            <a:r>
              <a:rPr lang="en-US" altLang="zh-CN" sz="2000" dirty="0">
                <a:latin typeface="Arial" panose="020B0604020202020204" pitchFamily="34" charset="0"/>
                <a:cs typeface="Arial" panose="020B0604020202020204" pitchFamily="34" charset="0"/>
              </a:rPr>
              <a:t>Chordia, Goyal, and </a:t>
            </a:r>
            <a:r>
              <a:rPr lang="en-US" altLang="zh-CN" sz="2000" dirty="0" err="1">
                <a:latin typeface="Arial" panose="020B0604020202020204" pitchFamily="34" charset="0"/>
                <a:cs typeface="Arial" panose="020B0604020202020204" pitchFamily="34" charset="0"/>
              </a:rPr>
              <a:t>Saretto</a:t>
            </a:r>
            <a:r>
              <a:rPr lang="en-US" altLang="zh-CN" sz="2000" dirty="0">
                <a:latin typeface="Arial" panose="020B0604020202020204" pitchFamily="34" charset="0"/>
                <a:cs typeface="Arial" panose="020B0604020202020204" pitchFamily="34" charset="0"/>
              </a:rPr>
              <a:t> (2020) offer evidence, based on over two million trading strategies, that is consistent with this observation.</a:t>
            </a:r>
          </a:p>
          <a:p>
            <a:pPr>
              <a:lnSpc>
                <a:spcPct val="160000"/>
              </a:lnSpc>
              <a:spcBef>
                <a:spcPts val="0"/>
              </a:spcBef>
            </a:pPr>
            <a:r>
              <a:rPr lang="en-US" altLang="zh-CN" sz="2000" dirty="0">
                <a:latin typeface="Arial" panose="020B0604020202020204" pitchFamily="34" charset="0"/>
                <a:cs typeface="Arial" panose="020B0604020202020204" pitchFamily="34" charset="0"/>
              </a:rPr>
              <a:t>The application of MHT to factors is particularly interesting given that hundreds of academic papers propose factors and over 1,000 investment products implement these ideas.</a:t>
            </a:r>
          </a:p>
        </p:txBody>
      </p:sp>
    </p:spTree>
    <p:extLst>
      <p:ext uri="{BB962C8B-B14F-4D97-AF65-F5344CB8AC3E}">
        <p14:creationId xmlns:p14="http://schemas.microsoft.com/office/powerpoint/2010/main" val="17583178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209278" cy="1325563"/>
          </a:xfrm>
        </p:spPr>
        <p:txBody>
          <a:bodyPr/>
          <a:lstStyle/>
          <a:p>
            <a:r>
              <a:rPr lang="en-US" altLang="zh-CN" dirty="0">
                <a:latin typeface="Arial" panose="020B0604020202020204" pitchFamily="34" charset="0"/>
                <a:cs typeface="Arial" panose="020B0604020202020204" pitchFamily="34" charset="0"/>
              </a:rPr>
              <a:t>Other settings</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BAC34E95-FB9F-4EA4-BD1D-A8B675081BE4}"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25</a:t>
            </a:fld>
            <a:endParaRPr lang="zh-CN" altLang="en-US"/>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
        <p:nvSpPr>
          <p:cNvPr id="15" name="内容占位符 14">
            <a:extLst>
              <a:ext uri="{FF2B5EF4-FFF2-40B4-BE49-F238E27FC236}">
                <a16:creationId xmlns:a16="http://schemas.microsoft.com/office/drawing/2014/main" id="{694F0E88-305E-4590-A878-23B33C0F70CD}"/>
              </a:ext>
            </a:extLst>
          </p:cNvPr>
          <p:cNvSpPr>
            <a:spLocks noGrp="1"/>
          </p:cNvSpPr>
          <p:nvPr>
            <p:ph idx="1"/>
          </p:nvPr>
        </p:nvSpPr>
        <p:spPr>
          <a:xfrm>
            <a:off x="467360" y="1384618"/>
            <a:ext cx="8047989" cy="5336858"/>
          </a:xfrm>
        </p:spPr>
        <p:txBody>
          <a:bodyPr>
            <a:normAutofit/>
          </a:bodyPr>
          <a:lstStyle/>
          <a:p>
            <a:pPr>
              <a:lnSpc>
                <a:spcPct val="160000"/>
              </a:lnSpc>
              <a:spcBef>
                <a:spcPts val="0"/>
              </a:spcBef>
            </a:pPr>
            <a:r>
              <a:rPr lang="en-US" altLang="zh-CN" sz="2000" dirty="0">
                <a:latin typeface="Arial" panose="020B0604020202020204" pitchFamily="34" charset="0"/>
                <a:cs typeface="Arial" panose="020B0604020202020204" pitchFamily="34" charset="0"/>
              </a:rPr>
              <a:t>The MHT problem exists in many other settings, interestingly, even in situations when exogenous variation in the data is used to bolster the interpretation of an effect as a </a:t>
            </a:r>
            <a:r>
              <a:rPr lang="en-US" altLang="zh-CN" sz="2000" dirty="0">
                <a:solidFill>
                  <a:srgbClr val="FF0000"/>
                </a:solidFill>
                <a:latin typeface="Arial" panose="020B0604020202020204" pitchFamily="34" charset="0"/>
                <a:cs typeface="Arial" panose="020B0604020202020204" pitchFamily="34" charset="0"/>
              </a:rPr>
              <a:t>causal relationship</a:t>
            </a:r>
            <a:r>
              <a:rPr lang="en-US" altLang="zh-CN" sz="2000" dirty="0">
                <a:latin typeface="Arial" panose="020B0604020202020204" pitchFamily="34" charset="0"/>
                <a:cs typeface="Arial" panose="020B0604020202020204" pitchFamily="34" charset="0"/>
              </a:rPr>
              <a:t>(List, Shaikh, and Xu, 2019; Romano and Wolf, 2010; Heath et al., 2019 and Romano and Wolf, 2005)</a:t>
            </a:r>
          </a:p>
          <a:p>
            <a:pPr>
              <a:lnSpc>
                <a:spcPct val="160000"/>
              </a:lnSpc>
              <a:spcBef>
                <a:spcPts val="0"/>
              </a:spcBef>
            </a:pPr>
            <a:endParaRPr lang="en-US" altLang="zh-CN" sz="2000" dirty="0">
              <a:latin typeface="Arial" panose="020B0604020202020204" pitchFamily="34" charset="0"/>
              <a:cs typeface="Arial" panose="020B0604020202020204" pitchFamily="34" charset="0"/>
            </a:endParaRPr>
          </a:p>
          <a:p>
            <a:pPr>
              <a:lnSpc>
                <a:spcPct val="160000"/>
              </a:lnSpc>
              <a:spcBef>
                <a:spcPts val="0"/>
              </a:spcBef>
            </a:pPr>
            <a:endParaRPr lang="en-US" altLang="zh-C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633679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209278" cy="1325563"/>
          </a:xfrm>
        </p:spPr>
        <p:txBody>
          <a:bodyPr/>
          <a:lstStyle/>
          <a:p>
            <a:r>
              <a:rPr lang="en-US" altLang="zh-CN" dirty="0">
                <a:latin typeface="Arial" panose="020B0604020202020204" pitchFamily="34" charset="0"/>
                <a:cs typeface="Arial" panose="020B0604020202020204" pitchFamily="34" charset="0"/>
              </a:rPr>
              <a:t>Simulation</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BAC34E95-FB9F-4EA4-BD1D-A8B675081BE4}"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26</a:t>
            </a:fld>
            <a:endParaRPr lang="zh-CN" altLang="en-US"/>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mc:AlternateContent xmlns:mc="http://schemas.openxmlformats.org/markup-compatibility/2006" xmlns:a14="http://schemas.microsoft.com/office/drawing/2010/main">
        <mc:Choice Requires="a14">
          <p:sp>
            <p:nvSpPr>
              <p:cNvPr id="15" name="内容占位符 14">
                <a:extLst>
                  <a:ext uri="{FF2B5EF4-FFF2-40B4-BE49-F238E27FC236}">
                    <a16:creationId xmlns:a16="http://schemas.microsoft.com/office/drawing/2014/main" id="{694F0E88-305E-4590-A878-23B33C0F70CD}"/>
                  </a:ext>
                </a:extLst>
              </p:cNvPr>
              <p:cNvSpPr>
                <a:spLocks noGrp="1"/>
              </p:cNvSpPr>
              <p:nvPr>
                <p:ph idx="1"/>
              </p:nvPr>
            </p:nvSpPr>
            <p:spPr>
              <a:xfrm>
                <a:off x="467360" y="1384618"/>
                <a:ext cx="8047989" cy="5336858"/>
              </a:xfrm>
            </p:spPr>
            <p:txBody>
              <a:bodyPr>
                <a:normAutofit/>
              </a:bodyPr>
              <a:lstStyle/>
              <a:p>
                <a:pPr>
                  <a:lnSpc>
                    <a:spcPct val="160000"/>
                  </a:lnSpc>
                  <a:spcBef>
                    <a:spcPts val="0"/>
                  </a:spcBef>
                </a:pPr>
                <a:r>
                  <a:rPr lang="en-US" altLang="zh-CN" sz="2000" dirty="0">
                    <a:latin typeface="Arial" panose="020B0604020202020204" pitchFamily="34" charset="0"/>
                    <a:cs typeface="Arial" panose="020B0604020202020204" pitchFamily="34" charset="0"/>
                  </a:rPr>
                  <a:t>We simulate portfolios at monthly frequency. The distribution of noise term is normal </a:t>
                </a:r>
                <a14:m>
                  <m:oMath xmlns:m="http://schemas.openxmlformats.org/officeDocument/2006/math">
                    <m:r>
                      <a:rPr lang="zh-CN" altLang="en-US" sz="2000" i="1" dirty="0" smtClean="0">
                        <a:latin typeface="Cambria Math" panose="02040503050406030204" pitchFamily="18" charset="0"/>
                        <a:cs typeface="Arial" panose="020B0604020202020204" pitchFamily="34" charset="0"/>
                      </a:rPr>
                      <m:t>𝜀</m:t>
                    </m:r>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m:t>
                    </m:r>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𝑁</m:t>
                    </m:r>
                    <m:d>
                      <m:d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pPr>
                          <m:e>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0,0.5</m:t>
                            </m:r>
                          </m:e>
                          <m:sup>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2</m:t>
                            </m:r>
                          </m:sup>
                        </m:sSup>
                      </m:e>
                    </m:d>
                  </m:oMath>
                </a14:m>
                <a:r>
                  <a:rPr lang="en-US" altLang="zh-CN" sz="2000" dirty="0">
                    <a:latin typeface="Arial" panose="020B0604020202020204" pitchFamily="34" charset="0"/>
                    <a:cs typeface="Arial" panose="020B0604020202020204" pitchFamily="34" charset="0"/>
                  </a:rPr>
                  <a:t> and factor return is</a:t>
                </a:r>
                <a14:m>
                  <m:oMath xmlns:m="http://schemas.openxmlformats.org/officeDocument/2006/math">
                    <m:r>
                      <a:rPr lang="en-US" altLang="zh-CN" sz="2000" i="1" dirty="0">
                        <a:latin typeface="Cambria Math" panose="02040503050406030204" pitchFamily="18" charset="0"/>
                        <a:ea typeface="Cambria Math" panose="02040503050406030204" pitchFamily="18" charset="0"/>
                        <a:cs typeface="Arial" panose="020B0604020202020204" pitchFamily="34" charset="0"/>
                      </a:rPr>
                      <m:t>𝐹</m:t>
                    </m:r>
                    <m:r>
                      <a:rPr lang="en-US" altLang="zh-CN" sz="2000" i="1" dirty="0">
                        <a:latin typeface="Cambria Math" panose="02040503050406030204" pitchFamily="18" charset="0"/>
                        <a:ea typeface="Cambria Math" panose="02040503050406030204" pitchFamily="18" charset="0"/>
                        <a:cs typeface="Arial" panose="020B0604020202020204" pitchFamily="34" charset="0"/>
                      </a:rPr>
                      <m:t>~</m:t>
                    </m:r>
                    <m:r>
                      <a:rPr lang="en-US" altLang="zh-CN" sz="2000" i="1" dirty="0">
                        <a:latin typeface="Cambria Math" panose="02040503050406030204" pitchFamily="18" charset="0"/>
                        <a:ea typeface="Cambria Math" panose="02040503050406030204" pitchFamily="18" charset="0"/>
                        <a:cs typeface="Arial" panose="020B0604020202020204" pitchFamily="34" charset="0"/>
                      </a:rPr>
                      <m:t>𝑁</m:t>
                    </m:r>
                    <m:d>
                      <m:dPr>
                        <m:ctrlPr>
                          <a:rPr lang="en-US" altLang="zh-CN" sz="2000" i="1" dirty="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altLang="zh-CN" sz="2000" i="1" dirty="0">
                                <a:latin typeface="Cambria Math" panose="02040503050406030204" pitchFamily="18" charset="0"/>
                                <a:ea typeface="Cambria Math" panose="02040503050406030204" pitchFamily="18" charset="0"/>
                                <a:cs typeface="Arial" panose="020B0604020202020204" pitchFamily="34" charset="0"/>
                              </a:rPr>
                            </m:ctrlPr>
                          </m:sSupPr>
                          <m:e>
                            <m:r>
                              <a:rPr lang="en-US" altLang="zh-CN" sz="2000" i="1" dirty="0">
                                <a:latin typeface="Cambria Math" panose="02040503050406030204" pitchFamily="18" charset="0"/>
                                <a:ea typeface="Cambria Math" panose="02040503050406030204" pitchFamily="18" charset="0"/>
                                <a:cs typeface="Arial" panose="020B0604020202020204" pitchFamily="34" charset="0"/>
                              </a:rPr>
                              <m:t>0</m:t>
                            </m:r>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.6%</m:t>
                            </m:r>
                            <m:r>
                              <a:rPr lang="en-US" altLang="zh-CN" sz="2000" i="1" dirty="0">
                                <a:latin typeface="Cambria Math" panose="02040503050406030204" pitchFamily="18" charset="0"/>
                                <a:ea typeface="Cambria Math" panose="02040503050406030204" pitchFamily="18" charset="0"/>
                                <a:cs typeface="Arial" panose="020B0604020202020204" pitchFamily="34" charset="0"/>
                              </a:rPr>
                              <m:t>,</m:t>
                            </m:r>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4.3%</m:t>
                            </m:r>
                          </m:e>
                          <m:sup>
                            <m:r>
                              <a:rPr lang="en-US" altLang="zh-CN" sz="2000" i="1" dirty="0">
                                <a:latin typeface="Cambria Math" panose="02040503050406030204" pitchFamily="18" charset="0"/>
                                <a:ea typeface="Cambria Math" panose="02040503050406030204" pitchFamily="18" charset="0"/>
                                <a:cs typeface="Arial" panose="020B0604020202020204" pitchFamily="34" charset="0"/>
                              </a:rPr>
                              <m:t>2</m:t>
                            </m:r>
                          </m:sup>
                        </m:sSup>
                      </m:e>
                    </m:d>
                  </m:oMath>
                </a14:m>
                <a:endParaRPr lang="en-US" altLang="zh-CN" sz="2000" dirty="0">
                  <a:latin typeface="Arial" panose="020B0604020202020204" pitchFamily="34" charset="0"/>
                  <a:cs typeface="Arial" panose="020B0604020202020204" pitchFamily="34" charset="0"/>
                </a:endParaRPr>
              </a:p>
            </p:txBody>
          </p:sp>
        </mc:Choice>
        <mc:Fallback xmlns="">
          <p:sp>
            <p:nvSpPr>
              <p:cNvPr id="15" name="内容占位符 14">
                <a:extLst>
                  <a:ext uri="{FF2B5EF4-FFF2-40B4-BE49-F238E27FC236}">
                    <a16:creationId xmlns:a16="http://schemas.microsoft.com/office/drawing/2014/main" id="{694F0E88-305E-4590-A878-23B33C0F70CD}"/>
                  </a:ext>
                </a:extLst>
              </p:cNvPr>
              <p:cNvSpPr>
                <a:spLocks noGrp="1" noRot="1" noChangeAspect="1" noMove="1" noResize="1" noEditPoints="1" noAdjustHandles="1" noChangeArrowheads="1" noChangeShapeType="1" noTextEdit="1"/>
              </p:cNvSpPr>
              <p:nvPr>
                <p:ph idx="1"/>
              </p:nvPr>
            </p:nvSpPr>
            <p:spPr>
              <a:xfrm>
                <a:off x="467360" y="1384618"/>
                <a:ext cx="8047989" cy="5336858"/>
              </a:xfrm>
              <a:blipFill>
                <a:blip r:embed="rId2"/>
                <a:stretch>
                  <a:fillRect l="-682"/>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507A8098-79AA-4EF3-BCBA-A1873D22C83C}"/>
              </a:ext>
            </a:extLst>
          </p:cNvPr>
          <p:cNvPicPr>
            <a:picLocks noChangeAspect="1"/>
          </p:cNvPicPr>
          <p:nvPr/>
        </p:nvPicPr>
        <p:blipFill>
          <a:blip r:embed="rId3"/>
          <a:stretch>
            <a:fillRect/>
          </a:stretch>
        </p:blipFill>
        <p:spPr>
          <a:xfrm>
            <a:off x="3028949" y="2528570"/>
            <a:ext cx="5084943" cy="4085590"/>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316D1A32-5581-4F83-8AA3-12D99171ED06}"/>
                  </a:ext>
                </a:extLst>
              </p:cNvPr>
              <p:cNvSpPr txBox="1"/>
              <p:nvPr/>
            </p:nvSpPr>
            <p:spPr>
              <a:xfrm>
                <a:off x="233680" y="3094037"/>
                <a:ext cx="2795268" cy="1477328"/>
              </a:xfrm>
              <a:prstGeom prst="rect">
                <a:avLst/>
              </a:prstGeom>
              <a:noFill/>
            </p:spPr>
            <p:txBody>
              <a:bodyPr wrap="square">
                <a:spAutoFit/>
              </a:bodyPr>
              <a:lstStyle/>
              <a:p>
                <a:r>
                  <a:rPr lang="en-US" altLang="zh-CN" dirty="0"/>
                  <a:t>We have 20 portfolios with </a:t>
                </a:r>
                <a14:m>
                  <m:oMath xmlns:m="http://schemas.openxmlformats.org/officeDocument/2006/math">
                    <m:r>
                      <a:rPr lang="en-US" altLang="zh-CN" i="1" dirty="0" smtClean="0">
                        <a:latin typeface="Cambria Math" panose="02040503050406030204" pitchFamily="18" charset="0"/>
                      </a:rPr>
                      <m:t>𝑎</m:t>
                    </m:r>
                    <m:r>
                      <a:rPr lang="en-US" altLang="zh-CN" i="1" dirty="0" smtClean="0">
                        <a:latin typeface="Cambria Math" panose="02040503050406030204" pitchFamily="18" charset="0"/>
                        <a:ea typeface="Cambria Math" panose="02040503050406030204" pitchFamily="18" charset="0"/>
                      </a:rPr>
                      <m:t>≠</m:t>
                    </m:r>
                    <m:r>
                      <a:rPr lang="en-US" altLang="zh-CN" i="1" dirty="0" smtClean="0">
                        <a:latin typeface="Cambria Math" panose="02040503050406030204" pitchFamily="18" charset="0"/>
                      </a:rPr>
                      <m:t>0</m:t>
                    </m:r>
                    <m:r>
                      <a:rPr lang="en-US" altLang="zh-CN" b="0" i="1" dirty="0" smtClean="0">
                        <a:latin typeface="Cambria Math" panose="02040503050406030204" pitchFamily="18" charset="0"/>
                      </a:rPr>
                      <m:t>. </m:t>
                    </m:r>
                  </m:oMath>
                </a14:m>
                <a:r>
                  <a:rPr lang="en-US" altLang="zh-CN" dirty="0"/>
                  <a:t>After generating the data, we run 200 regressions and collect the alpha t-statistics.</a:t>
                </a:r>
                <a:endParaRPr lang="zh-CN" altLang="en-US" dirty="0"/>
              </a:p>
            </p:txBody>
          </p:sp>
        </mc:Choice>
        <mc:Fallback xmlns="">
          <p:sp>
            <p:nvSpPr>
              <p:cNvPr id="10" name="文本框 9">
                <a:extLst>
                  <a:ext uri="{FF2B5EF4-FFF2-40B4-BE49-F238E27FC236}">
                    <a16:creationId xmlns:a16="http://schemas.microsoft.com/office/drawing/2014/main" id="{316D1A32-5581-4F83-8AA3-12D99171ED06}"/>
                  </a:ext>
                </a:extLst>
              </p:cNvPr>
              <p:cNvSpPr txBox="1">
                <a:spLocks noRot="1" noChangeAspect="1" noMove="1" noResize="1" noEditPoints="1" noAdjustHandles="1" noChangeArrowheads="1" noChangeShapeType="1" noTextEdit="1"/>
              </p:cNvSpPr>
              <p:nvPr/>
            </p:nvSpPr>
            <p:spPr>
              <a:xfrm>
                <a:off x="233680" y="3094037"/>
                <a:ext cx="2795268" cy="1477328"/>
              </a:xfrm>
              <a:prstGeom prst="rect">
                <a:avLst/>
              </a:prstGeom>
              <a:blipFill>
                <a:blip r:embed="rId4"/>
                <a:stretch>
                  <a:fillRect l="-1743" t="-2479" r="-1089" b="-57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42782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209278" cy="1325563"/>
          </a:xfrm>
        </p:spPr>
        <p:txBody>
          <a:bodyPr/>
          <a:lstStyle/>
          <a:p>
            <a:r>
              <a:rPr lang="en-US" altLang="zh-CN" dirty="0">
                <a:latin typeface="Arial" panose="020B0604020202020204" pitchFamily="34" charset="0"/>
                <a:cs typeface="Arial" panose="020B0604020202020204" pitchFamily="34" charset="0"/>
              </a:rPr>
              <a:t>Simulation</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BAC34E95-FB9F-4EA4-BD1D-A8B675081BE4}"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27</a:t>
            </a:fld>
            <a:endParaRPr lang="zh-CN" altLang="en-US"/>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
        <p:nvSpPr>
          <p:cNvPr id="15" name="内容占位符 14">
            <a:extLst>
              <a:ext uri="{FF2B5EF4-FFF2-40B4-BE49-F238E27FC236}">
                <a16:creationId xmlns:a16="http://schemas.microsoft.com/office/drawing/2014/main" id="{694F0E88-305E-4590-A878-23B33C0F70CD}"/>
              </a:ext>
            </a:extLst>
          </p:cNvPr>
          <p:cNvSpPr>
            <a:spLocks noGrp="1"/>
          </p:cNvSpPr>
          <p:nvPr>
            <p:ph idx="1"/>
          </p:nvPr>
        </p:nvSpPr>
        <p:spPr>
          <a:xfrm>
            <a:off x="467360" y="1384618"/>
            <a:ext cx="8047989" cy="5336858"/>
          </a:xfrm>
        </p:spPr>
        <p:txBody>
          <a:bodyPr>
            <a:normAutofit/>
          </a:bodyPr>
          <a:lstStyle/>
          <a:p>
            <a:pPr>
              <a:lnSpc>
                <a:spcPct val="160000"/>
              </a:lnSpc>
              <a:spcBef>
                <a:spcPts val="0"/>
              </a:spcBef>
            </a:pPr>
            <a:r>
              <a:rPr lang="en-US" altLang="zh-CN" sz="2000" dirty="0">
                <a:latin typeface="Arial" panose="020B0604020202020204" pitchFamily="34" charset="0"/>
                <a:cs typeface="Arial" panose="020B0604020202020204" pitchFamily="34" charset="0"/>
              </a:rPr>
              <a:t>Increasing the number of observations, which leads to increased power, has a big effect on the MHT procedures. When T is large, there is enough power to estimate alphas, and all MHT become accurate and reject all hypotheses that should be rejected</a:t>
            </a:r>
          </a:p>
        </p:txBody>
      </p:sp>
      <p:pic>
        <p:nvPicPr>
          <p:cNvPr id="4" name="图片 3">
            <a:extLst>
              <a:ext uri="{FF2B5EF4-FFF2-40B4-BE49-F238E27FC236}">
                <a16:creationId xmlns:a16="http://schemas.microsoft.com/office/drawing/2014/main" id="{2B6657CE-7147-447E-9F82-32CD94A554C3}"/>
              </a:ext>
            </a:extLst>
          </p:cNvPr>
          <p:cNvPicPr>
            <a:picLocks noChangeAspect="1"/>
          </p:cNvPicPr>
          <p:nvPr/>
        </p:nvPicPr>
        <p:blipFill>
          <a:blip r:embed="rId2"/>
          <a:stretch>
            <a:fillRect/>
          </a:stretch>
        </p:blipFill>
        <p:spPr>
          <a:xfrm>
            <a:off x="628649" y="3429000"/>
            <a:ext cx="7729065" cy="3034566"/>
          </a:xfrm>
          <a:prstGeom prst="rect">
            <a:avLst/>
          </a:prstGeom>
        </p:spPr>
      </p:pic>
    </p:spTree>
    <p:extLst>
      <p:ext uri="{BB962C8B-B14F-4D97-AF65-F5344CB8AC3E}">
        <p14:creationId xmlns:p14="http://schemas.microsoft.com/office/powerpoint/2010/main" val="2147535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BAC34E95-FB9F-4EA4-BD1D-A8B675081BE4}"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28</a:t>
            </a:fld>
            <a:endParaRPr lang="zh-CN" altLang="en-US"/>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
        <p:nvSpPr>
          <p:cNvPr id="15" name="内容占位符 14">
            <a:extLst>
              <a:ext uri="{FF2B5EF4-FFF2-40B4-BE49-F238E27FC236}">
                <a16:creationId xmlns:a16="http://schemas.microsoft.com/office/drawing/2014/main" id="{694F0E88-305E-4590-A878-23B33C0F70CD}"/>
              </a:ext>
            </a:extLst>
          </p:cNvPr>
          <p:cNvSpPr>
            <a:spLocks noGrp="1"/>
          </p:cNvSpPr>
          <p:nvPr>
            <p:ph idx="1"/>
          </p:nvPr>
        </p:nvSpPr>
        <p:spPr>
          <a:xfrm>
            <a:off x="467360" y="1384618"/>
            <a:ext cx="8047989" cy="5336858"/>
          </a:xfrm>
        </p:spPr>
        <p:txBody>
          <a:bodyPr>
            <a:normAutofit/>
          </a:bodyPr>
          <a:lstStyle/>
          <a:p>
            <a:pPr>
              <a:lnSpc>
                <a:spcPct val="160000"/>
              </a:lnSpc>
              <a:spcBef>
                <a:spcPts val="0"/>
              </a:spcBef>
            </a:pPr>
            <a:r>
              <a:rPr lang="en-US" altLang="zh-CN" sz="2000" dirty="0">
                <a:latin typeface="Arial" panose="020B0604020202020204" pitchFamily="34" charset="0"/>
                <a:cs typeface="Arial" panose="020B0604020202020204" pitchFamily="34" charset="0"/>
              </a:rPr>
              <a:t>If power is high as a result of a large </a:t>
            </a:r>
            <a:r>
              <a:rPr lang="en-US" altLang="zh-CN" sz="2000" dirty="0">
                <a:solidFill>
                  <a:srgbClr val="FF0000"/>
                </a:solidFill>
                <a:latin typeface="Arial" panose="020B0604020202020204" pitchFamily="34" charset="0"/>
                <a:cs typeface="Arial" panose="020B0604020202020204" pitchFamily="34" charset="0"/>
              </a:rPr>
              <a:t>number of observations </a:t>
            </a:r>
            <a:r>
              <a:rPr lang="en-US" altLang="zh-CN" sz="2000" dirty="0">
                <a:latin typeface="Arial" panose="020B0604020202020204" pitchFamily="34" charset="0"/>
                <a:cs typeface="Arial" panose="020B0604020202020204" pitchFamily="34" charset="0"/>
              </a:rPr>
              <a:t>or the </a:t>
            </a:r>
            <a:r>
              <a:rPr lang="en-US" altLang="zh-CN" sz="2000" dirty="0">
                <a:solidFill>
                  <a:srgbClr val="FF0000"/>
                </a:solidFill>
                <a:latin typeface="Arial" panose="020B0604020202020204" pitchFamily="34" charset="0"/>
                <a:cs typeface="Arial" panose="020B0604020202020204" pitchFamily="34" charset="0"/>
              </a:rPr>
              <a:t>signal-to-noise ratio </a:t>
            </a:r>
            <a:r>
              <a:rPr lang="en-US" altLang="zh-CN" sz="2000" dirty="0">
                <a:latin typeface="Arial" panose="020B0604020202020204" pitchFamily="34" charset="0"/>
                <a:cs typeface="Arial" panose="020B0604020202020204" pitchFamily="34" charset="0"/>
              </a:rPr>
              <a:t>is high, then it is easier to separate hypotheses with a true nonzero alpha from hypotheses with a true zero alpha.</a:t>
            </a:r>
          </a:p>
        </p:txBody>
      </p:sp>
      <p:sp>
        <p:nvSpPr>
          <p:cNvPr id="8" name="标题 1">
            <a:extLst>
              <a:ext uri="{FF2B5EF4-FFF2-40B4-BE49-F238E27FC236}">
                <a16:creationId xmlns:a16="http://schemas.microsoft.com/office/drawing/2014/main" id="{80A2399C-4374-4824-8D37-5697ECF8039D}"/>
              </a:ext>
            </a:extLst>
          </p:cNvPr>
          <p:cNvSpPr txBox="1">
            <a:spLocks/>
          </p:cNvSpPr>
          <p:nvPr/>
        </p:nvSpPr>
        <p:spPr>
          <a:xfrm>
            <a:off x="467361" y="243840"/>
            <a:ext cx="820927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latin typeface="Arial" panose="020B0604020202020204" pitchFamily="34" charset="0"/>
                <a:cs typeface="Arial" panose="020B0604020202020204" pitchFamily="34" charset="0"/>
              </a:rPr>
              <a:t>Sample size and signal to noise</a:t>
            </a:r>
          </a:p>
        </p:txBody>
      </p:sp>
      <p:pic>
        <p:nvPicPr>
          <p:cNvPr id="3" name="图片 2">
            <a:extLst>
              <a:ext uri="{FF2B5EF4-FFF2-40B4-BE49-F238E27FC236}">
                <a16:creationId xmlns:a16="http://schemas.microsoft.com/office/drawing/2014/main" id="{7BC96AAA-0D4B-4EFF-928D-8554ABEE2547}"/>
              </a:ext>
            </a:extLst>
          </p:cNvPr>
          <p:cNvPicPr>
            <a:picLocks noChangeAspect="1"/>
          </p:cNvPicPr>
          <p:nvPr/>
        </p:nvPicPr>
        <p:blipFill>
          <a:blip r:embed="rId2"/>
          <a:stretch>
            <a:fillRect/>
          </a:stretch>
        </p:blipFill>
        <p:spPr>
          <a:xfrm>
            <a:off x="1711960" y="2912932"/>
            <a:ext cx="5720080" cy="3701228"/>
          </a:xfrm>
          <a:prstGeom prst="rect">
            <a:avLst/>
          </a:prstGeom>
        </p:spPr>
      </p:pic>
    </p:spTree>
    <p:extLst>
      <p:ext uri="{BB962C8B-B14F-4D97-AF65-F5344CB8AC3E}">
        <p14:creationId xmlns:p14="http://schemas.microsoft.com/office/powerpoint/2010/main" val="4240239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BAC34E95-FB9F-4EA4-BD1D-A8B675081BE4}"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29</a:t>
            </a:fld>
            <a:endParaRPr lang="zh-CN" altLang="en-US"/>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
        <p:nvSpPr>
          <p:cNvPr id="15" name="内容占位符 14">
            <a:extLst>
              <a:ext uri="{FF2B5EF4-FFF2-40B4-BE49-F238E27FC236}">
                <a16:creationId xmlns:a16="http://schemas.microsoft.com/office/drawing/2014/main" id="{694F0E88-305E-4590-A878-23B33C0F70CD}"/>
              </a:ext>
            </a:extLst>
          </p:cNvPr>
          <p:cNvSpPr>
            <a:spLocks noGrp="1"/>
          </p:cNvSpPr>
          <p:nvPr>
            <p:ph idx="1"/>
          </p:nvPr>
        </p:nvSpPr>
        <p:spPr>
          <a:xfrm>
            <a:off x="467360" y="1384618"/>
            <a:ext cx="8047989" cy="5336858"/>
          </a:xfrm>
        </p:spPr>
        <p:txBody>
          <a:bodyPr>
            <a:normAutofit/>
          </a:bodyPr>
          <a:lstStyle/>
          <a:p>
            <a:pPr>
              <a:lnSpc>
                <a:spcPct val="160000"/>
              </a:lnSpc>
              <a:spcBef>
                <a:spcPts val="0"/>
              </a:spcBef>
            </a:pPr>
            <a:r>
              <a:rPr lang="en-US" altLang="zh-CN" sz="2000" dirty="0">
                <a:latin typeface="Arial" panose="020B0604020202020204" pitchFamily="34" charset="0"/>
                <a:cs typeface="Arial" panose="020B0604020202020204" pitchFamily="34" charset="0"/>
              </a:rPr>
              <a:t>If power is high as a result of a large </a:t>
            </a:r>
            <a:r>
              <a:rPr lang="en-US" altLang="zh-CN" sz="2000" dirty="0">
                <a:solidFill>
                  <a:srgbClr val="FF0000"/>
                </a:solidFill>
                <a:latin typeface="Arial" panose="020B0604020202020204" pitchFamily="34" charset="0"/>
                <a:cs typeface="Arial" panose="020B0604020202020204" pitchFamily="34" charset="0"/>
              </a:rPr>
              <a:t>number of observations </a:t>
            </a:r>
            <a:r>
              <a:rPr lang="en-US" altLang="zh-CN" sz="2000" dirty="0">
                <a:latin typeface="Arial" panose="020B0604020202020204" pitchFamily="34" charset="0"/>
                <a:cs typeface="Arial" panose="020B0604020202020204" pitchFamily="34" charset="0"/>
              </a:rPr>
              <a:t>or the </a:t>
            </a:r>
            <a:r>
              <a:rPr lang="en-US" altLang="zh-CN" sz="2000" dirty="0">
                <a:solidFill>
                  <a:srgbClr val="FF0000"/>
                </a:solidFill>
                <a:latin typeface="Arial" panose="020B0604020202020204" pitchFamily="34" charset="0"/>
                <a:cs typeface="Arial" panose="020B0604020202020204" pitchFamily="34" charset="0"/>
              </a:rPr>
              <a:t>signal-to-noise ratio </a:t>
            </a:r>
            <a:r>
              <a:rPr lang="en-US" altLang="zh-CN" sz="2000" dirty="0">
                <a:latin typeface="Arial" panose="020B0604020202020204" pitchFamily="34" charset="0"/>
                <a:cs typeface="Arial" panose="020B0604020202020204" pitchFamily="34" charset="0"/>
              </a:rPr>
              <a:t>is high, then it is easier to separate hypotheses with a true nonzero alpha from hypotheses with a true zero alpha.</a:t>
            </a:r>
          </a:p>
        </p:txBody>
      </p:sp>
      <p:sp>
        <p:nvSpPr>
          <p:cNvPr id="8" name="标题 1">
            <a:extLst>
              <a:ext uri="{FF2B5EF4-FFF2-40B4-BE49-F238E27FC236}">
                <a16:creationId xmlns:a16="http://schemas.microsoft.com/office/drawing/2014/main" id="{80A2399C-4374-4824-8D37-5697ECF8039D}"/>
              </a:ext>
            </a:extLst>
          </p:cNvPr>
          <p:cNvSpPr txBox="1">
            <a:spLocks/>
          </p:cNvSpPr>
          <p:nvPr/>
        </p:nvSpPr>
        <p:spPr>
          <a:xfrm>
            <a:off x="467361" y="243840"/>
            <a:ext cx="820927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latin typeface="Arial" panose="020B0604020202020204" pitchFamily="34" charset="0"/>
                <a:cs typeface="Arial" panose="020B0604020202020204" pitchFamily="34" charset="0"/>
              </a:rPr>
              <a:t>Sample size and signal to noise</a:t>
            </a:r>
          </a:p>
        </p:txBody>
      </p:sp>
      <p:pic>
        <p:nvPicPr>
          <p:cNvPr id="2" name="图片 1">
            <a:extLst>
              <a:ext uri="{FF2B5EF4-FFF2-40B4-BE49-F238E27FC236}">
                <a16:creationId xmlns:a16="http://schemas.microsoft.com/office/drawing/2014/main" id="{225719B7-A7F6-4527-9F8B-C78899F04356}"/>
              </a:ext>
            </a:extLst>
          </p:cNvPr>
          <p:cNvPicPr>
            <a:picLocks noChangeAspect="1"/>
          </p:cNvPicPr>
          <p:nvPr/>
        </p:nvPicPr>
        <p:blipFill>
          <a:blip r:embed="rId2"/>
          <a:stretch>
            <a:fillRect/>
          </a:stretch>
        </p:blipFill>
        <p:spPr>
          <a:xfrm>
            <a:off x="1664970" y="2935193"/>
            <a:ext cx="5821680" cy="3729767"/>
          </a:xfrm>
          <a:prstGeom prst="rect">
            <a:avLst/>
          </a:prstGeom>
        </p:spPr>
      </p:pic>
    </p:spTree>
    <p:extLst>
      <p:ext uri="{BB962C8B-B14F-4D97-AF65-F5344CB8AC3E}">
        <p14:creationId xmlns:p14="http://schemas.microsoft.com/office/powerpoint/2010/main" val="2855944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E97E0529-D080-4835-B426-F7DD02057D0B}"/>
              </a:ext>
            </a:extLst>
          </p:cNvPr>
          <p:cNvSpPr>
            <a:spLocks noGrp="1"/>
          </p:cNvSpPr>
          <p:nvPr>
            <p:ph type="dt" sz="half" idx="10"/>
          </p:nvPr>
        </p:nvSpPr>
        <p:spPr/>
        <p:txBody>
          <a:bodyPr/>
          <a:lstStyle/>
          <a:p>
            <a:fld id="{F8C90F79-1C10-4582-8EA9-61428993F195}" type="datetime1">
              <a:rPr lang="zh-CN" altLang="en-US" smtClean="0"/>
              <a:t>2020/11/7</a:t>
            </a:fld>
            <a:endParaRPr lang="zh-CN" altLang="en-US"/>
          </a:p>
        </p:txBody>
      </p:sp>
      <p:sp>
        <p:nvSpPr>
          <p:cNvPr id="5" name="页脚占位符 4">
            <a:extLst>
              <a:ext uri="{FF2B5EF4-FFF2-40B4-BE49-F238E27FC236}">
                <a16:creationId xmlns:a16="http://schemas.microsoft.com/office/drawing/2014/main" id="{FD7AD22E-248B-4EAB-AA77-258860A78814}"/>
              </a:ext>
            </a:extLst>
          </p:cNvPr>
          <p:cNvSpPr>
            <a:spLocks noGrp="1"/>
          </p:cNvSpPr>
          <p:nvPr>
            <p:ph type="ftr" sz="quarter" idx="11"/>
          </p:nvPr>
        </p:nvSpPr>
        <p:spPr/>
        <p:txBody>
          <a:bodyPr/>
          <a:lstStyle/>
          <a:p>
            <a:r>
              <a:rPr lang="zh-CN" altLang="en-US"/>
              <a:t>雷印如</a:t>
            </a:r>
          </a:p>
        </p:txBody>
      </p:sp>
      <p:sp>
        <p:nvSpPr>
          <p:cNvPr id="6" name="灯片编号占位符 5">
            <a:extLst>
              <a:ext uri="{FF2B5EF4-FFF2-40B4-BE49-F238E27FC236}">
                <a16:creationId xmlns:a16="http://schemas.microsoft.com/office/drawing/2014/main" id="{AF8F9BC1-F486-493E-B064-A7D818EA9B57}"/>
              </a:ext>
            </a:extLst>
          </p:cNvPr>
          <p:cNvSpPr>
            <a:spLocks noGrp="1"/>
          </p:cNvSpPr>
          <p:nvPr>
            <p:ph type="sldNum" sz="quarter" idx="12"/>
          </p:nvPr>
        </p:nvSpPr>
        <p:spPr/>
        <p:txBody>
          <a:bodyPr/>
          <a:lstStyle/>
          <a:p>
            <a:fld id="{6131721A-95F3-4C10-B9AE-0F28F1BB9086}" type="slidenum">
              <a:rPr lang="zh-CN" altLang="en-US" smtClean="0"/>
              <a:t>3</a:t>
            </a:fld>
            <a:endParaRPr lang="zh-CN" altLang="en-US"/>
          </a:p>
        </p:txBody>
      </p:sp>
      <p:sp>
        <p:nvSpPr>
          <p:cNvPr id="7" name="标题 1">
            <a:extLst>
              <a:ext uri="{FF2B5EF4-FFF2-40B4-BE49-F238E27FC236}">
                <a16:creationId xmlns:a16="http://schemas.microsoft.com/office/drawing/2014/main" id="{27BB40F6-F71F-4947-9465-58375E2BC0E9}"/>
              </a:ext>
            </a:extLst>
          </p:cNvPr>
          <p:cNvSpPr txBox="1">
            <a:spLocks/>
          </p:cNvSpPr>
          <p:nvPr/>
        </p:nvSpPr>
        <p:spPr>
          <a:xfrm>
            <a:off x="0" y="1370343"/>
            <a:ext cx="9144001" cy="25423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latin typeface="Arial" panose="020B0604020202020204" pitchFamily="34" charset="0"/>
                <a:cs typeface="Arial" panose="020B0604020202020204" pitchFamily="34" charset="0"/>
              </a:rPr>
              <a:t>An Evaluation of Alternative </a:t>
            </a:r>
          </a:p>
          <a:p>
            <a:pPr algn="ctr"/>
            <a:r>
              <a:rPr lang="en-US" altLang="zh-CN" dirty="0">
                <a:latin typeface="Arial" panose="020B0604020202020204" pitchFamily="34" charset="0"/>
                <a:cs typeface="Arial" panose="020B0604020202020204" pitchFamily="34" charset="0"/>
              </a:rPr>
              <a:t>Multiple Testing</a:t>
            </a:r>
          </a:p>
          <a:p>
            <a:pPr algn="ctr"/>
            <a:r>
              <a:rPr lang="en-US" altLang="zh-CN" dirty="0">
                <a:latin typeface="Arial" panose="020B0604020202020204" pitchFamily="34" charset="0"/>
                <a:cs typeface="Arial" panose="020B0604020202020204" pitchFamily="34" charset="0"/>
              </a:rPr>
              <a:t>Methods for Finance Applications</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8" name="副标题 2">
            <a:extLst>
              <a:ext uri="{FF2B5EF4-FFF2-40B4-BE49-F238E27FC236}">
                <a16:creationId xmlns:a16="http://schemas.microsoft.com/office/drawing/2014/main" id="{4E39A304-1973-46A9-BC2D-B6CD504BEFEA}"/>
              </a:ext>
            </a:extLst>
          </p:cNvPr>
          <p:cNvSpPr txBox="1">
            <a:spLocks/>
          </p:cNvSpPr>
          <p:nvPr/>
        </p:nvSpPr>
        <p:spPr>
          <a:xfrm>
            <a:off x="-1" y="4231285"/>
            <a:ext cx="9015957" cy="17440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t-IT" altLang="zh-CN" sz="2000" dirty="0">
                <a:latin typeface="Arial" panose="020B0604020202020204" pitchFamily="34" charset="0"/>
                <a:cs typeface="Arial" panose="020B0604020202020204" pitchFamily="34" charset="0"/>
              </a:rPr>
              <a:t>Harvey. C., Liu, Y., Saretto. A.</a:t>
            </a:r>
            <a:endParaRPr lang="fi-FI" altLang="zh-CN" sz="2000" dirty="0">
              <a:latin typeface="Arial" panose="020B0604020202020204" pitchFamily="34" charset="0"/>
              <a:cs typeface="Arial" panose="020B0604020202020204" pitchFamily="34" charset="0"/>
            </a:endParaRPr>
          </a:p>
          <a:p>
            <a:pPr marL="0" indent="0" algn="ctr">
              <a:buNone/>
            </a:pPr>
            <a:r>
              <a:rPr lang="en-US" altLang="zh-CN" sz="2000" dirty="0">
                <a:latin typeface="Arial" panose="020B0604020202020204" pitchFamily="34" charset="0"/>
                <a:cs typeface="Arial" panose="020B0604020202020204" pitchFamily="34" charset="0"/>
              </a:rPr>
              <a:t>The Review of Asset Pricing Studies, 2020.</a:t>
            </a:r>
          </a:p>
        </p:txBody>
      </p:sp>
    </p:spTree>
    <p:extLst>
      <p:ext uri="{BB962C8B-B14F-4D97-AF65-F5344CB8AC3E}">
        <p14:creationId xmlns:p14="http://schemas.microsoft.com/office/powerpoint/2010/main" val="5693995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BAC34E95-FB9F-4EA4-BD1D-A8B675081BE4}"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30</a:t>
            </a:fld>
            <a:endParaRPr lang="zh-CN" altLang="en-US"/>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
        <p:nvSpPr>
          <p:cNvPr id="15" name="内容占位符 14">
            <a:extLst>
              <a:ext uri="{FF2B5EF4-FFF2-40B4-BE49-F238E27FC236}">
                <a16:creationId xmlns:a16="http://schemas.microsoft.com/office/drawing/2014/main" id="{694F0E88-305E-4590-A878-23B33C0F70CD}"/>
              </a:ext>
            </a:extLst>
          </p:cNvPr>
          <p:cNvSpPr>
            <a:spLocks noGrp="1"/>
          </p:cNvSpPr>
          <p:nvPr>
            <p:ph idx="1"/>
          </p:nvPr>
        </p:nvSpPr>
        <p:spPr>
          <a:xfrm>
            <a:off x="467360" y="1384618"/>
            <a:ext cx="8047989" cy="5336858"/>
          </a:xfrm>
        </p:spPr>
        <p:txBody>
          <a:bodyPr>
            <a:normAutofit/>
          </a:bodyPr>
          <a:lstStyle/>
          <a:p>
            <a:pPr>
              <a:lnSpc>
                <a:spcPct val="160000"/>
              </a:lnSpc>
              <a:spcBef>
                <a:spcPts val="0"/>
              </a:spcBef>
            </a:pPr>
            <a:r>
              <a:rPr lang="en-US" altLang="zh-CN" sz="2000" dirty="0">
                <a:latin typeface="Arial" panose="020B0604020202020204" pitchFamily="34" charset="0"/>
                <a:cs typeface="Arial" panose="020B0604020202020204" pitchFamily="34" charset="0"/>
              </a:rPr>
              <a:t>When power is very high, the variation in t-statistic thresholds across simulations becomes very small.</a:t>
            </a:r>
          </a:p>
          <a:p>
            <a:pPr>
              <a:lnSpc>
                <a:spcPct val="160000"/>
              </a:lnSpc>
              <a:spcBef>
                <a:spcPts val="0"/>
              </a:spcBef>
            </a:pPr>
            <a:r>
              <a:rPr lang="en-US" altLang="zh-CN" sz="2000" dirty="0">
                <a:latin typeface="Arial" panose="020B0604020202020204" pitchFamily="34" charset="0"/>
                <a:cs typeface="Arial" panose="020B0604020202020204" pitchFamily="34" charset="0"/>
              </a:rPr>
              <a:t>As shown in both Tables 2 and 3, the biggest impact of increasing power is on the FNDP for which we observe a decrease in both average and standard deviation when moving from low to high power for all procedures</a:t>
            </a:r>
          </a:p>
        </p:txBody>
      </p:sp>
      <p:sp>
        <p:nvSpPr>
          <p:cNvPr id="8" name="标题 1">
            <a:extLst>
              <a:ext uri="{FF2B5EF4-FFF2-40B4-BE49-F238E27FC236}">
                <a16:creationId xmlns:a16="http://schemas.microsoft.com/office/drawing/2014/main" id="{80A2399C-4374-4824-8D37-5697ECF8039D}"/>
              </a:ext>
            </a:extLst>
          </p:cNvPr>
          <p:cNvSpPr txBox="1">
            <a:spLocks/>
          </p:cNvSpPr>
          <p:nvPr/>
        </p:nvSpPr>
        <p:spPr>
          <a:xfrm>
            <a:off x="467361" y="243840"/>
            <a:ext cx="820927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latin typeface="Arial" panose="020B0604020202020204" pitchFamily="34" charset="0"/>
                <a:cs typeface="Arial" panose="020B0604020202020204" pitchFamily="34" charset="0"/>
              </a:rPr>
              <a:t>Sample size and signal to noise</a:t>
            </a:r>
          </a:p>
        </p:txBody>
      </p:sp>
    </p:spTree>
    <p:extLst>
      <p:ext uri="{BB962C8B-B14F-4D97-AF65-F5344CB8AC3E}">
        <p14:creationId xmlns:p14="http://schemas.microsoft.com/office/powerpoint/2010/main" val="868374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BAC34E95-FB9F-4EA4-BD1D-A8B675081BE4}"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31</a:t>
            </a:fld>
            <a:endParaRPr lang="zh-CN" altLang="en-US"/>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mc:AlternateContent xmlns:mc="http://schemas.openxmlformats.org/markup-compatibility/2006" xmlns:a14="http://schemas.microsoft.com/office/drawing/2010/main">
        <mc:Choice Requires="a14">
          <p:sp>
            <p:nvSpPr>
              <p:cNvPr id="15" name="内容占位符 14">
                <a:extLst>
                  <a:ext uri="{FF2B5EF4-FFF2-40B4-BE49-F238E27FC236}">
                    <a16:creationId xmlns:a16="http://schemas.microsoft.com/office/drawing/2014/main" id="{694F0E88-305E-4590-A878-23B33C0F70CD}"/>
                  </a:ext>
                </a:extLst>
              </p:cNvPr>
              <p:cNvSpPr>
                <a:spLocks noGrp="1"/>
              </p:cNvSpPr>
              <p:nvPr>
                <p:ph idx="1"/>
              </p:nvPr>
            </p:nvSpPr>
            <p:spPr>
              <a:xfrm>
                <a:off x="467360" y="1384618"/>
                <a:ext cx="8047989" cy="5336858"/>
              </a:xfrm>
            </p:spPr>
            <p:txBody>
              <a:bodyPr>
                <a:normAutofit/>
              </a:bodyPr>
              <a:lstStyle/>
              <a:p>
                <a:pPr>
                  <a:lnSpc>
                    <a:spcPct val="160000"/>
                  </a:lnSpc>
                  <a:spcBef>
                    <a:spcPts val="0"/>
                  </a:spcBef>
                </a:pPr>
                <a:r>
                  <a:rPr lang="en-US" altLang="zh-CN" sz="2000" dirty="0">
                    <a:latin typeface="Arial" panose="020B0604020202020204" pitchFamily="34" charset="0"/>
                    <a:cs typeface="Arial" panose="020B0604020202020204" pitchFamily="34" charset="0"/>
                  </a:rPr>
                  <a:t>To study test correlations, we introduce another factor G that affects all portfolios in the cross-section and is independent of F. We fix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𝐺</m:t>
                    </m:r>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m:t>
                    </m:r>
                    <m:r>
                      <a:rPr lang="en-US" altLang="zh-CN" sz="2000" i="1" dirty="0" smtClean="0">
                        <a:latin typeface="Cambria Math" panose="02040503050406030204" pitchFamily="18" charset="0"/>
                        <a:cs typeface="Arial" panose="020B0604020202020204" pitchFamily="34" charset="0"/>
                      </a:rPr>
                      <m:t>𝑁</m:t>
                    </m:r>
                    <m:r>
                      <a:rPr lang="en-US" altLang="zh-CN" sz="2000" b="0" i="1" dirty="0" smtClean="0">
                        <a:latin typeface="Cambria Math" panose="02040503050406030204" pitchFamily="18" charset="0"/>
                        <a:cs typeface="Arial" panose="020B0604020202020204" pitchFamily="34" charset="0"/>
                      </a:rPr>
                      <m:t>(0, 2</m:t>
                    </m:r>
                    <m:sSup>
                      <m:sSupPr>
                        <m:ctrlPr>
                          <a:rPr lang="en-US" altLang="zh-CN" sz="2000" b="0" i="1" dirty="0" smtClean="0">
                            <a:latin typeface="Cambria Math" panose="02040503050406030204" pitchFamily="18" charset="0"/>
                            <a:cs typeface="Arial" panose="020B0604020202020204" pitchFamily="34" charset="0"/>
                          </a:rPr>
                        </m:ctrlPr>
                      </m:sSupPr>
                      <m:e>
                        <m:r>
                          <a:rPr lang="en-US" altLang="zh-CN" sz="2000" b="0" i="1" dirty="0" smtClean="0">
                            <a:latin typeface="Cambria Math" panose="02040503050406030204" pitchFamily="18" charset="0"/>
                            <a:cs typeface="Arial" panose="020B0604020202020204" pitchFamily="34" charset="0"/>
                          </a:rPr>
                          <m:t>%</m:t>
                        </m:r>
                      </m:e>
                      <m:sup>
                        <m:r>
                          <a:rPr lang="en-US" altLang="zh-CN" sz="2000" b="0" i="1" dirty="0" smtClean="0">
                            <a:latin typeface="Cambria Math" panose="02040503050406030204" pitchFamily="18" charset="0"/>
                            <a:cs typeface="Arial" panose="020B0604020202020204" pitchFamily="34" charset="0"/>
                          </a:rPr>
                          <m:t>2</m:t>
                        </m:r>
                      </m:sup>
                    </m:sSup>
                    <m:r>
                      <a:rPr lang="en-US" altLang="zh-CN" sz="2000" b="0" i="1" dirty="0" smtClean="0">
                        <a:latin typeface="Cambria Math" panose="02040503050406030204" pitchFamily="18" charset="0"/>
                        <a:cs typeface="Arial" panose="020B0604020202020204" pitchFamily="34" charset="0"/>
                      </a:rPr>
                      <m:t>)</m:t>
                    </m:r>
                  </m:oMath>
                </a14:m>
                <a:r>
                  <a:rPr lang="en-US" altLang="zh-CN" sz="2000" dirty="0">
                    <a:latin typeface="Arial" panose="020B0604020202020204" pitchFamily="34" charset="0"/>
                    <a:cs typeface="Arial" panose="020B0604020202020204" pitchFamily="34" charset="0"/>
                  </a:rPr>
                  <a:t> and </a:t>
                </a:r>
                <a14:m>
                  <m:oMath xmlns:m="http://schemas.openxmlformats.org/officeDocument/2006/math">
                    <m:r>
                      <a:rPr lang="en-US" altLang="zh-CN" sz="2000" i="1" dirty="0">
                        <a:latin typeface="Cambria Math" panose="02040503050406030204" pitchFamily="18" charset="0"/>
                        <a:ea typeface="Cambria Math" panose="02040503050406030204" pitchFamily="18" charset="0"/>
                        <a:cs typeface="Arial" panose="020B0604020202020204" pitchFamily="34" charset="0"/>
                      </a:rPr>
                      <m:t>𝐹</m:t>
                    </m:r>
                    <m:r>
                      <a:rPr lang="en-US" altLang="zh-CN" sz="2000" i="1" dirty="0">
                        <a:latin typeface="Cambria Math" panose="02040503050406030204" pitchFamily="18" charset="0"/>
                        <a:ea typeface="Cambria Math" panose="02040503050406030204" pitchFamily="18" charset="0"/>
                        <a:cs typeface="Arial" panose="020B0604020202020204" pitchFamily="34" charset="0"/>
                      </a:rPr>
                      <m:t>~</m:t>
                    </m:r>
                    <m:r>
                      <a:rPr lang="en-US" altLang="zh-CN" sz="2000" i="1" dirty="0">
                        <a:latin typeface="Cambria Math" panose="02040503050406030204" pitchFamily="18" charset="0"/>
                        <a:ea typeface="Cambria Math" panose="02040503050406030204" pitchFamily="18" charset="0"/>
                        <a:cs typeface="Arial" panose="020B0604020202020204" pitchFamily="34" charset="0"/>
                      </a:rPr>
                      <m:t>𝑁</m:t>
                    </m:r>
                    <m:d>
                      <m:dPr>
                        <m:ctrlPr>
                          <a:rPr lang="en-US" altLang="zh-CN" sz="2000" i="1" dirty="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altLang="zh-CN" sz="2000" i="1" dirty="0">
                                <a:latin typeface="Cambria Math" panose="02040503050406030204" pitchFamily="18" charset="0"/>
                                <a:ea typeface="Cambria Math" panose="02040503050406030204" pitchFamily="18" charset="0"/>
                                <a:cs typeface="Arial" panose="020B0604020202020204" pitchFamily="34" charset="0"/>
                              </a:rPr>
                            </m:ctrlPr>
                          </m:sSupPr>
                          <m:e>
                            <m:r>
                              <a:rPr lang="en-US" altLang="zh-CN" sz="2000" i="1" dirty="0">
                                <a:latin typeface="Cambria Math" panose="02040503050406030204" pitchFamily="18" charset="0"/>
                                <a:ea typeface="Cambria Math" panose="02040503050406030204" pitchFamily="18" charset="0"/>
                                <a:cs typeface="Arial" panose="020B0604020202020204" pitchFamily="34" charset="0"/>
                              </a:rPr>
                              <m:t>0.6%,4.3%</m:t>
                            </m:r>
                          </m:e>
                          <m:sup>
                            <m:r>
                              <a:rPr lang="en-US" altLang="zh-CN" sz="2000" i="1" dirty="0">
                                <a:latin typeface="Cambria Math" panose="02040503050406030204" pitchFamily="18" charset="0"/>
                                <a:ea typeface="Cambria Math" panose="02040503050406030204" pitchFamily="18" charset="0"/>
                                <a:cs typeface="Arial" panose="020B0604020202020204" pitchFamily="34" charset="0"/>
                              </a:rPr>
                              <m:t>2</m:t>
                            </m:r>
                          </m:sup>
                        </m:sSup>
                      </m:e>
                    </m:d>
                  </m:oMath>
                </a14:m>
                <a:endParaRPr lang="en-US" altLang="zh-CN" sz="2000" dirty="0">
                  <a:latin typeface="Arial" panose="020B0604020202020204" pitchFamily="34" charset="0"/>
                  <a:cs typeface="Arial" panose="020B0604020202020204" pitchFamily="34" charset="0"/>
                </a:endParaRPr>
              </a:p>
              <a:p>
                <a:pPr marL="0" indent="0">
                  <a:lnSpc>
                    <a:spcPct val="160000"/>
                  </a:lnSpc>
                  <a:spcBef>
                    <a:spcPts val="0"/>
                  </a:spcBef>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𝑟</m:t>
                          </m:r>
                        </m:e>
                        <m:sub>
                          <m:r>
                            <a:rPr lang="en-US" altLang="zh-CN" sz="2000" b="0" i="1" smtClean="0">
                              <a:latin typeface="Cambria Math" panose="02040503050406030204" pitchFamily="18" charset="0"/>
                              <a:cs typeface="Arial" panose="020B0604020202020204" pitchFamily="34" charset="0"/>
                            </a:rPr>
                            <m:t>𝑝</m:t>
                          </m:r>
                          <m:r>
                            <a:rPr lang="en-US" altLang="zh-CN" sz="2000" b="0" i="1" smtClean="0">
                              <a:latin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cs typeface="Arial" panose="020B0604020202020204" pitchFamily="34" charset="0"/>
                            </a:rPr>
                            <m:t>𝑡</m:t>
                          </m:r>
                        </m:sub>
                      </m:sSub>
                      <m:r>
                        <a:rPr lang="en-US" altLang="zh-CN" sz="2000" b="0" i="1" smtClean="0">
                          <a:latin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cs typeface="Arial" panose="020B0604020202020204" pitchFamily="34" charset="0"/>
                            </a:rPr>
                          </m:ctrlPr>
                        </m:sSubPr>
                        <m:e>
                          <m:r>
                            <a:rPr lang="zh-CN" altLang="en-US" sz="2000" b="0" i="1" smtClean="0">
                              <a:latin typeface="Cambria Math" panose="02040503050406030204" pitchFamily="18" charset="0"/>
                              <a:cs typeface="Arial" panose="020B0604020202020204" pitchFamily="34" charset="0"/>
                            </a:rPr>
                            <m:t>𝛼</m:t>
                          </m:r>
                        </m:e>
                        <m:sub>
                          <m:r>
                            <a:rPr lang="en-US" altLang="zh-CN" sz="2000" b="0" i="1" smtClean="0">
                              <a:latin typeface="Cambria Math" panose="02040503050406030204" pitchFamily="18" charset="0"/>
                              <a:cs typeface="Arial" panose="020B0604020202020204" pitchFamily="34" charset="0"/>
                            </a:rPr>
                            <m:t>𝑝</m:t>
                          </m:r>
                        </m:sub>
                      </m:sSub>
                      <m:r>
                        <a:rPr lang="en-US" altLang="zh-CN" sz="2000" b="0" i="1" smtClean="0">
                          <a:latin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cs typeface="Arial" panose="020B0604020202020204" pitchFamily="34" charset="0"/>
                            </a:rPr>
                          </m:ctrlPr>
                        </m:sSubPr>
                        <m:e>
                          <m:r>
                            <a:rPr lang="zh-CN" altLang="en-US" sz="2000" b="0" i="1" smtClean="0">
                              <a:latin typeface="Cambria Math" panose="02040503050406030204" pitchFamily="18" charset="0"/>
                              <a:cs typeface="Arial" panose="020B0604020202020204" pitchFamily="34" charset="0"/>
                            </a:rPr>
                            <m:t>𝛽</m:t>
                          </m:r>
                        </m:e>
                        <m:sub>
                          <m:r>
                            <a:rPr lang="en-US" altLang="zh-CN" sz="2000" b="0" i="1" smtClean="0">
                              <a:latin typeface="Cambria Math" panose="02040503050406030204" pitchFamily="18" charset="0"/>
                              <a:cs typeface="Arial" panose="020B0604020202020204" pitchFamily="34" charset="0"/>
                            </a:rPr>
                            <m:t>𝑝</m:t>
                          </m:r>
                          <m:r>
                            <a:rPr lang="en-US" altLang="zh-CN" sz="2000" b="0" i="1" smtClean="0">
                              <a:latin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cs typeface="Arial" panose="020B0604020202020204" pitchFamily="34" charset="0"/>
                            </a:rPr>
                            <m:t>𝐹</m:t>
                          </m:r>
                        </m:sub>
                      </m:s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𝐹</m:t>
                          </m:r>
                        </m:e>
                        <m: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𝑡</m:t>
                          </m:r>
                        </m:sub>
                      </m:s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zh-CN" altLang="en-US" sz="2000" b="0" i="1" smtClean="0">
                              <a:latin typeface="Cambria Math" panose="02040503050406030204" pitchFamily="18" charset="0"/>
                              <a:ea typeface="Cambria Math" panose="02040503050406030204" pitchFamily="18" charset="0"/>
                              <a:cs typeface="Arial" panose="020B0604020202020204" pitchFamily="34" charset="0"/>
                            </a:rPr>
                            <m:t>𝛽</m:t>
                          </m:r>
                        </m:e>
                        <m: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𝑝</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𝐺</m:t>
                          </m:r>
                        </m:sub>
                      </m:s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𝐺</m:t>
                          </m:r>
                        </m:e>
                        <m: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𝑡</m:t>
                          </m:r>
                        </m:sub>
                      </m:s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zh-CN" alt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𝑝</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𝑡</m:t>
                          </m:r>
                        </m:sub>
                      </m:sSub>
                    </m:oMath>
                  </m:oMathPara>
                </a14:m>
                <a:endParaRPr lang="en-US" altLang="zh-CN" sz="2000" dirty="0">
                  <a:latin typeface="Arial" panose="020B0604020202020204" pitchFamily="34" charset="0"/>
                  <a:cs typeface="Arial" panose="020B0604020202020204" pitchFamily="34" charset="0"/>
                </a:endParaRPr>
              </a:p>
              <a:p>
                <a:pPr marL="0" indent="0">
                  <a:lnSpc>
                    <a:spcPct val="160000"/>
                  </a:lnSpc>
                  <a:spcBef>
                    <a:spcPts val="0"/>
                  </a:spcBef>
                  <a:buNone/>
                </a:pPr>
                <a:r>
                  <a:rPr lang="en-US" altLang="zh-CN" sz="2000" dirty="0">
                    <a:latin typeface="Arial" panose="020B0604020202020204" pitchFamily="34" charset="0"/>
                    <a:cs typeface="Arial" panose="020B0604020202020204" pitchFamily="34" charset="0"/>
                  </a:rPr>
                  <a:t>The second term is useful in producing a random correlation structure in the unobservable part of the portfolio returns.</a:t>
                </a:r>
              </a:p>
              <a:p>
                <a:pPr marL="0" indent="0">
                  <a:lnSpc>
                    <a:spcPct val="160000"/>
                  </a:lnSpc>
                  <a:spcBef>
                    <a:spcPts val="0"/>
                  </a:spcBef>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cs typeface="Arial" panose="020B0604020202020204" pitchFamily="34" charset="0"/>
                        </a:rPr>
                        <m:t>𝑐𝑜𝑟𝑟</m:t>
                      </m:r>
                      <m:d>
                        <m:dPr>
                          <m:ctrlPr>
                            <a:rPr lang="en-US" altLang="zh-CN" sz="2000" b="0" i="1" smtClean="0">
                              <a:latin typeface="Cambria Math" panose="02040503050406030204" pitchFamily="18" charset="0"/>
                              <a:cs typeface="Arial" panose="020B0604020202020204" pitchFamily="34" charset="0"/>
                            </a:rPr>
                          </m:ctrlPr>
                        </m:dPr>
                        <m:e>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𝑟</m:t>
                              </m:r>
                            </m:e>
                            <m:sub>
                              <m:r>
                                <a:rPr lang="en-US" altLang="zh-CN" sz="2000" b="0" i="1" smtClean="0">
                                  <a:latin typeface="Cambria Math" panose="02040503050406030204" pitchFamily="18" charset="0"/>
                                  <a:cs typeface="Arial" panose="020B0604020202020204" pitchFamily="34" charset="0"/>
                                </a:rPr>
                                <m:t>𝑝</m:t>
                              </m:r>
                              <m:r>
                                <a:rPr lang="en-US" altLang="zh-CN" sz="2000" b="0" i="1" smtClean="0">
                                  <a:latin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cs typeface="Arial" panose="020B0604020202020204" pitchFamily="34" charset="0"/>
                                </a:rPr>
                                <m:t>𝑡</m:t>
                              </m:r>
                            </m:sub>
                          </m:sSub>
                          <m:r>
                            <a:rPr lang="en-US" altLang="zh-CN" sz="2000" b="0" i="1" smtClean="0">
                              <a:latin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𝑟</m:t>
                              </m:r>
                            </m:e>
                            <m:sub>
                              <m:r>
                                <a:rPr lang="en-US" altLang="zh-CN" sz="2000" b="0" i="1" smtClean="0">
                                  <a:latin typeface="Cambria Math" panose="02040503050406030204" pitchFamily="18" charset="0"/>
                                  <a:cs typeface="Arial" panose="020B0604020202020204" pitchFamily="34" charset="0"/>
                                </a:rPr>
                                <m:t>𝑞</m:t>
                              </m:r>
                              <m:r>
                                <a:rPr lang="en-US" altLang="zh-CN" sz="2000" b="0" i="1" smtClean="0">
                                  <a:latin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cs typeface="Arial" panose="020B0604020202020204" pitchFamily="34" charset="0"/>
                                </a:rPr>
                                <m:t>𝑡</m:t>
                              </m:r>
                            </m:sub>
                          </m:sSub>
                        </m:e>
                      </m:d>
                      <m:r>
                        <a:rPr lang="en-US" altLang="zh-CN" sz="2000" b="0" i="1" smtClean="0">
                          <a:latin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cs typeface="Arial" panose="020B0604020202020204" pitchFamily="34" charset="0"/>
                        </a:rPr>
                        <m:t>𝑐𝑜𝑟𝑟</m:t>
                      </m:r>
                      <m:r>
                        <a:rPr lang="en-US" altLang="zh-CN" sz="2000" b="0" i="1" smtClean="0">
                          <a:latin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cs typeface="Arial" panose="020B0604020202020204" pitchFamily="34" charset="0"/>
                            </a:rPr>
                          </m:ctrlPr>
                        </m:sSubPr>
                        <m:e>
                          <m:r>
                            <a:rPr lang="zh-CN" altLang="en-US" sz="2000" b="0" i="1" smtClean="0">
                              <a:latin typeface="Cambria Math" panose="02040503050406030204" pitchFamily="18" charset="0"/>
                              <a:cs typeface="Arial" panose="020B0604020202020204" pitchFamily="34" charset="0"/>
                            </a:rPr>
                            <m:t>𝛽</m:t>
                          </m:r>
                        </m:e>
                        <m:sub>
                          <m:r>
                            <a:rPr lang="en-US" altLang="zh-CN" sz="2000" b="0" i="1" smtClean="0">
                              <a:latin typeface="Cambria Math" panose="02040503050406030204" pitchFamily="18" charset="0"/>
                              <a:cs typeface="Arial" panose="020B0604020202020204" pitchFamily="34" charset="0"/>
                            </a:rPr>
                            <m:t>𝑝</m:t>
                          </m:r>
                          <m:r>
                            <a:rPr lang="en-US" altLang="zh-CN" sz="2000" b="0" i="1" smtClean="0">
                              <a:latin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cs typeface="Arial" panose="020B0604020202020204" pitchFamily="34" charset="0"/>
                            </a:rPr>
                            <m:t>𝐹</m:t>
                          </m:r>
                        </m:sub>
                      </m:s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𝐹</m:t>
                          </m:r>
                        </m:e>
                        <m: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𝑡</m:t>
                          </m:r>
                        </m:sub>
                      </m:s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zh-CN" altLang="en-US" sz="2000" b="0" i="1" smtClean="0">
                              <a:latin typeface="Cambria Math" panose="02040503050406030204" pitchFamily="18" charset="0"/>
                              <a:ea typeface="Cambria Math" panose="02040503050406030204" pitchFamily="18" charset="0"/>
                              <a:cs typeface="Arial" panose="020B0604020202020204" pitchFamily="34" charset="0"/>
                            </a:rPr>
                            <m:t>𝛽</m:t>
                          </m:r>
                        </m:e>
                        <m: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𝑝</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𝐺</m:t>
                          </m:r>
                        </m:sub>
                      </m:s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𝐺</m:t>
                          </m:r>
                        </m:e>
                        <m: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𝑡</m:t>
                          </m:r>
                        </m:sub>
                      </m:s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i="1">
                              <a:latin typeface="Cambria Math" panose="02040503050406030204" pitchFamily="18" charset="0"/>
                              <a:cs typeface="Arial" panose="020B0604020202020204" pitchFamily="34" charset="0"/>
                            </a:rPr>
                          </m:ctrlPr>
                        </m:sSubPr>
                        <m:e>
                          <m:r>
                            <a:rPr lang="zh-CN" altLang="en-US" sz="2000" i="1">
                              <a:latin typeface="Cambria Math" panose="02040503050406030204" pitchFamily="18" charset="0"/>
                              <a:cs typeface="Arial" panose="020B0604020202020204" pitchFamily="34" charset="0"/>
                            </a:rPr>
                            <m:t>𝛽</m:t>
                          </m:r>
                        </m:e>
                        <m:sub>
                          <m:r>
                            <a:rPr lang="en-US" altLang="zh-CN" sz="2000" b="0" i="1" smtClean="0">
                              <a:latin typeface="Cambria Math" panose="02040503050406030204" pitchFamily="18" charset="0"/>
                              <a:cs typeface="Arial" panose="020B0604020202020204" pitchFamily="34" charset="0"/>
                            </a:rPr>
                            <m:t>𝑞</m:t>
                          </m:r>
                          <m:r>
                            <a:rPr lang="en-US" altLang="zh-CN" sz="2000" i="1">
                              <a:latin typeface="Cambria Math" panose="02040503050406030204" pitchFamily="18" charset="0"/>
                              <a:cs typeface="Arial" panose="020B0604020202020204" pitchFamily="34" charset="0"/>
                            </a:rPr>
                            <m:t>,</m:t>
                          </m:r>
                          <m:r>
                            <a:rPr lang="en-US" altLang="zh-CN" sz="2000" i="1">
                              <a:latin typeface="Cambria Math" panose="02040503050406030204" pitchFamily="18" charset="0"/>
                              <a:cs typeface="Arial" panose="020B0604020202020204" pitchFamily="34" charset="0"/>
                            </a:rPr>
                            <m:t>𝐹</m:t>
                          </m:r>
                        </m:sub>
                      </m:sSub>
                      <m:r>
                        <a:rPr lang="en-US" altLang="zh-CN"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latin typeface="Cambria Math" panose="02040503050406030204" pitchFamily="18" charset="0"/>
                              <a:ea typeface="Cambria Math" panose="02040503050406030204" pitchFamily="18" charset="0"/>
                              <a:cs typeface="Arial" panose="020B0604020202020204" pitchFamily="34" charset="0"/>
                            </a:rPr>
                            <m:t>𝐹</m:t>
                          </m:r>
                        </m:e>
                        <m:sub>
                          <m:r>
                            <a:rPr lang="en-US" altLang="zh-CN" sz="2000" i="1">
                              <a:latin typeface="Cambria Math" panose="02040503050406030204" pitchFamily="18" charset="0"/>
                              <a:ea typeface="Cambria Math" panose="02040503050406030204" pitchFamily="18" charset="0"/>
                              <a:cs typeface="Arial" panose="020B0604020202020204" pitchFamily="34" charset="0"/>
                            </a:rPr>
                            <m:t>𝑡</m:t>
                          </m:r>
                        </m:sub>
                      </m:sSub>
                      <m:r>
                        <a:rPr lang="en-US" altLang="zh-CN"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sSubPr>
                        <m:e>
                          <m:r>
                            <a:rPr lang="zh-CN" altLang="en-US" sz="2000" i="1">
                              <a:latin typeface="Cambria Math" panose="02040503050406030204" pitchFamily="18" charset="0"/>
                              <a:ea typeface="Cambria Math" panose="02040503050406030204" pitchFamily="18" charset="0"/>
                              <a:cs typeface="Arial" panose="020B0604020202020204" pitchFamily="34" charset="0"/>
                            </a:rPr>
                            <m:t>𝛽</m:t>
                          </m:r>
                        </m:e>
                        <m: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𝑞</m:t>
                          </m:r>
                          <m:r>
                            <a:rPr lang="en-US" altLang="zh-CN" sz="2000" i="1">
                              <a:latin typeface="Cambria Math" panose="02040503050406030204" pitchFamily="18" charset="0"/>
                              <a:ea typeface="Cambria Math" panose="02040503050406030204" pitchFamily="18" charset="0"/>
                              <a:cs typeface="Arial" panose="020B0604020202020204" pitchFamily="34" charset="0"/>
                            </a:rPr>
                            <m:t>,</m:t>
                          </m:r>
                          <m:r>
                            <a:rPr lang="en-US" altLang="zh-CN" sz="2000" i="1">
                              <a:latin typeface="Cambria Math" panose="02040503050406030204" pitchFamily="18" charset="0"/>
                              <a:ea typeface="Cambria Math" panose="02040503050406030204" pitchFamily="18" charset="0"/>
                              <a:cs typeface="Arial" panose="020B0604020202020204" pitchFamily="34" charset="0"/>
                            </a:rPr>
                            <m:t>𝐺</m:t>
                          </m:r>
                        </m:sub>
                      </m:sSub>
                      <m:r>
                        <a:rPr lang="en-US" altLang="zh-CN"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latin typeface="Cambria Math" panose="02040503050406030204" pitchFamily="18" charset="0"/>
                              <a:ea typeface="Cambria Math" panose="02040503050406030204" pitchFamily="18" charset="0"/>
                              <a:cs typeface="Arial" panose="020B0604020202020204" pitchFamily="34" charset="0"/>
                            </a:rPr>
                            <m:t>𝐺</m:t>
                          </m:r>
                        </m:e>
                        <m:sub>
                          <m:r>
                            <a:rPr lang="en-US" altLang="zh-CN" sz="2000" i="1">
                              <a:latin typeface="Cambria Math" panose="02040503050406030204" pitchFamily="18" charset="0"/>
                              <a:ea typeface="Cambria Math" panose="02040503050406030204" pitchFamily="18" charset="0"/>
                              <a:cs typeface="Arial" panose="020B0604020202020204" pitchFamily="34" charset="0"/>
                            </a:rPr>
                            <m:t>𝑡</m:t>
                          </m:r>
                        </m:sub>
                      </m:sSub>
                      <m:r>
                        <a:rPr lang="en-US" altLang="zh-CN" sz="2000" b="0" i="0" smtClean="0">
                          <a:latin typeface="Cambria Math" panose="02040503050406030204" pitchFamily="18" charset="0"/>
                          <a:ea typeface="Cambria Math" panose="02040503050406030204" pitchFamily="18" charset="0"/>
                          <a:cs typeface="Arial" panose="020B0604020202020204" pitchFamily="34" charset="0"/>
                        </a:rPr>
                        <m:t>)</m:t>
                      </m:r>
                    </m:oMath>
                  </m:oMathPara>
                </a14:m>
                <a:endParaRPr lang="en-US" altLang="zh-CN" sz="2000" dirty="0">
                  <a:latin typeface="Arial" panose="020B0604020202020204" pitchFamily="34" charset="0"/>
                  <a:cs typeface="Arial" panose="020B0604020202020204" pitchFamily="34" charset="0"/>
                </a:endParaRPr>
              </a:p>
              <a:p>
                <a:pPr marL="0" indent="0">
                  <a:lnSpc>
                    <a:spcPct val="160000"/>
                  </a:lnSpc>
                  <a:spcBef>
                    <a:spcPts val="0"/>
                  </a:spcBef>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cs typeface="Arial" panose="020B0604020202020204" pitchFamily="34" charset="0"/>
                        </a:rPr>
                        <m:t>𝑉𝑎𝑟</m:t>
                      </m:r>
                      <m:d>
                        <m:dPr>
                          <m:ctrlPr>
                            <a:rPr lang="en-US" altLang="zh-CN" sz="2000" b="0" i="1" smtClean="0">
                              <a:latin typeface="Cambria Math" panose="02040503050406030204" pitchFamily="18" charset="0"/>
                              <a:cs typeface="Arial" panose="020B0604020202020204" pitchFamily="34" charset="0"/>
                            </a:rPr>
                          </m:ctrlPr>
                        </m:dPr>
                        <m:e>
                          <m:sSub>
                            <m:sSubPr>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sSubPr>
                            <m:e>
                              <m:r>
                                <a:rPr lang="zh-CN" altLang="en-US" sz="2000" i="1">
                                  <a:latin typeface="Cambria Math" panose="02040503050406030204" pitchFamily="18" charset="0"/>
                                  <a:ea typeface="Cambria Math" panose="02040503050406030204" pitchFamily="18" charset="0"/>
                                  <a:cs typeface="Arial" panose="020B0604020202020204" pitchFamily="34" charset="0"/>
                                </a:rPr>
                                <m:t>𝛽</m:t>
                              </m:r>
                            </m:e>
                            <m:sub>
                              <m:r>
                                <a:rPr lang="en-US" altLang="zh-CN" sz="2000" i="1">
                                  <a:latin typeface="Cambria Math" panose="02040503050406030204" pitchFamily="18" charset="0"/>
                                  <a:ea typeface="Cambria Math" panose="02040503050406030204" pitchFamily="18" charset="0"/>
                                  <a:cs typeface="Arial" panose="020B0604020202020204" pitchFamily="34" charset="0"/>
                                </a:rPr>
                                <m:t>𝑝</m:t>
                              </m:r>
                              <m:r>
                                <a:rPr lang="en-US" altLang="zh-CN" sz="2000" i="1">
                                  <a:latin typeface="Cambria Math" panose="02040503050406030204" pitchFamily="18" charset="0"/>
                                  <a:ea typeface="Cambria Math" panose="02040503050406030204" pitchFamily="18" charset="0"/>
                                  <a:cs typeface="Arial" panose="020B0604020202020204" pitchFamily="34" charset="0"/>
                                </a:rPr>
                                <m:t>,</m:t>
                              </m:r>
                              <m:r>
                                <a:rPr lang="en-US" altLang="zh-CN" sz="2000" i="1">
                                  <a:latin typeface="Cambria Math" panose="02040503050406030204" pitchFamily="18" charset="0"/>
                                  <a:ea typeface="Cambria Math" panose="02040503050406030204" pitchFamily="18" charset="0"/>
                                  <a:cs typeface="Arial" panose="020B0604020202020204" pitchFamily="34" charset="0"/>
                                </a:rPr>
                                <m:t>𝐺</m:t>
                              </m:r>
                            </m:sub>
                          </m:sSub>
                          <m:r>
                            <a:rPr lang="en-US" altLang="zh-CN"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latin typeface="Cambria Math" panose="02040503050406030204" pitchFamily="18" charset="0"/>
                                  <a:ea typeface="Cambria Math" panose="02040503050406030204" pitchFamily="18" charset="0"/>
                                  <a:cs typeface="Arial" panose="020B0604020202020204" pitchFamily="34" charset="0"/>
                                </a:rPr>
                                <m:t>𝐺</m:t>
                              </m:r>
                            </m:e>
                            <m:sub>
                              <m:r>
                                <a:rPr lang="en-US" altLang="zh-CN" sz="2000" i="1">
                                  <a:latin typeface="Cambria Math" panose="02040503050406030204" pitchFamily="18" charset="0"/>
                                  <a:ea typeface="Cambria Math" panose="02040503050406030204" pitchFamily="18" charset="0"/>
                                  <a:cs typeface="Arial" panose="020B0604020202020204" pitchFamily="34" charset="0"/>
                                </a:rPr>
                                <m:t>𝑡</m:t>
                              </m:r>
                            </m:sub>
                          </m:sSub>
                          <m:r>
                            <a:rPr lang="en-US" altLang="zh-CN" sz="2000" b="0" i="0"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sSubPr>
                            <m:e>
                              <m:r>
                                <a:rPr lang="zh-CN" alt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altLang="zh-CN" sz="2000" i="1">
                                  <a:latin typeface="Cambria Math" panose="02040503050406030204" pitchFamily="18" charset="0"/>
                                  <a:ea typeface="Cambria Math" panose="02040503050406030204" pitchFamily="18" charset="0"/>
                                  <a:cs typeface="Arial" panose="020B0604020202020204" pitchFamily="34" charset="0"/>
                                </a:rPr>
                                <m:t>𝑝</m:t>
                              </m:r>
                              <m:r>
                                <a:rPr lang="en-US" altLang="zh-CN" sz="2000" i="1">
                                  <a:latin typeface="Cambria Math" panose="02040503050406030204" pitchFamily="18" charset="0"/>
                                  <a:ea typeface="Cambria Math" panose="02040503050406030204" pitchFamily="18" charset="0"/>
                                  <a:cs typeface="Arial" panose="020B0604020202020204" pitchFamily="34" charset="0"/>
                                </a:rPr>
                                <m:t>,</m:t>
                              </m:r>
                              <m:r>
                                <a:rPr lang="en-US" altLang="zh-CN" sz="2000" i="1">
                                  <a:latin typeface="Cambria Math" panose="02040503050406030204" pitchFamily="18" charset="0"/>
                                  <a:ea typeface="Cambria Math" panose="02040503050406030204" pitchFamily="18" charset="0"/>
                                  <a:cs typeface="Arial" panose="020B0604020202020204" pitchFamily="34" charset="0"/>
                                </a:rPr>
                                <m:t>𝑡</m:t>
                              </m:r>
                            </m:sub>
                          </m:sSub>
                        </m:e>
                      </m:d>
                      <m:r>
                        <a:rPr lang="en-US" altLang="zh-CN"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dPr>
                        <m:e>
                          <m:sSubSup>
                            <m:sSubSup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SupPr>
                            <m:e>
                              <m:r>
                                <m:rPr>
                                  <m:sty m:val="p"/>
                                </m:rPr>
                                <a:rPr lang="el-GR" altLang="zh-CN" sz="2000" b="0" i="1" smtClean="0">
                                  <a:latin typeface="Cambria Math" panose="02040503050406030204" pitchFamily="18" charset="0"/>
                                  <a:ea typeface="Cambria Math" panose="02040503050406030204" pitchFamily="18" charset="0"/>
                                  <a:cs typeface="Arial" panose="020B0604020202020204" pitchFamily="34" charset="0"/>
                                </a:rPr>
                                <m:t>σ</m:t>
                              </m:r>
                            </m:e>
                            <m:sub>
                              <m:sSub>
                                <m:sSub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zh-CN" altLang="en-US" sz="2000" b="0" i="1" smtClean="0">
                                      <a:latin typeface="Cambria Math" panose="02040503050406030204" pitchFamily="18" charset="0"/>
                                      <a:ea typeface="Cambria Math" panose="02040503050406030204" pitchFamily="18" charset="0"/>
                                      <a:cs typeface="Arial" panose="020B0604020202020204" pitchFamily="34" charset="0"/>
                                    </a:rPr>
                                    <m:t>𝛽</m:t>
                                  </m:r>
                                </m:e>
                                <m: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𝐺</m:t>
                                  </m:r>
                                </m:sub>
                              </m:sSub>
                            </m:sub>
                            <m:sup>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2</m:t>
                              </m:r>
                            </m:sup>
                          </m:sSubSup>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sSubSup>
                            <m:sSubSupPr>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sSubSupPr>
                            <m:e>
                              <m:r>
                                <a:rPr lang="el-GR" altLang="zh-CN" sz="2000" i="1" smtClean="0">
                                  <a:latin typeface="Cambria Math" panose="02040503050406030204" pitchFamily="18" charset="0"/>
                                  <a:ea typeface="Cambria Math" panose="02040503050406030204" pitchFamily="18" charset="0"/>
                                  <a:cs typeface="Arial" panose="020B0604020202020204" pitchFamily="34" charset="0"/>
                                </a:rPr>
                                <m:t>𝜇</m:t>
                              </m:r>
                            </m:e>
                            <m:sub>
                              <m:sSub>
                                <m:sSubPr>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sSubPr>
                                <m:e>
                                  <m:r>
                                    <a:rPr lang="zh-CN" altLang="en-US" sz="2000" i="1">
                                      <a:latin typeface="Cambria Math" panose="02040503050406030204" pitchFamily="18" charset="0"/>
                                      <a:ea typeface="Cambria Math" panose="02040503050406030204" pitchFamily="18" charset="0"/>
                                      <a:cs typeface="Arial" panose="020B0604020202020204" pitchFamily="34" charset="0"/>
                                    </a:rPr>
                                    <m:t>𝛽</m:t>
                                  </m:r>
                                </m:e>
                                <m:sub>
                                  <m:r>
                                    <a:rPr lang="en-US" altLang="zh-CN" sz="2000" i="1">
                                      <a:latin typeface="Cambria Math" panose="02040503050406030204" pitchFamily="18" charset="0"/>
                                      <a:ea typeface="Cambria Math" panose="02040503050406030204" pitchFamily="18" charset="0"/>
                                      <a:cs typeface="Arial" panose="020B0604020202020204" pitchFamily="34" charset="0"/>
                                    </a:rPr>
                                    <m:t>𝐺</m:t>
                                  </m:r>
                                </m:sub>
                              </m:sSub>
                            </m:sub>
                            <m:sup>
                              <m:r>
                                <a:rPr lang="en-US" altLang="zh-CN" sz="2000" i="1">
                                  <a:latin typeface="Cambria Math" panose="02040503050406030204" pitchFamily="18" charset="0"/>
                                  <a:ea typeface="Cambria Math" panose="02040503050406030204" pitchFamily="18" charset="0"/>
                                  <a:cs typeface="Arial" panose="020B0604020202020204" pitchFamily="34" charset="0"/>
                                </a:rPr>
                                <m:t>2</m:t>
                              </m:r>
                            </m:sup>
                          </m:sSubSup>
                        </m:e>
                      </m:d>
                      <m:sSubSup>
                        <m:sSubSup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SupPr>
                        <m:e>
                          <m:r>
                            <a:rPr lang="zh-CN" altLang="en-US" sz="2000" b="0" i="1" smtClean="0">
                              <a:latin typeface="Cambria Math" panose="02040503050406030204" pitchFamily="18" charset="0"/>
                              <a:ea typeface="Cambria Math" panose="02040503050406030204" pitchFamily="18" charset="0"/>
                              <a:cs typeface="Arial" panose="020B0604020202020204" pitchFamily="34" charset="0"/>
                            </a:rPr>
                            <m:t>𝜎</m:t>
                          </m:r>
                        </m:e>
                        <m: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𝐺</m:t>
                          </m:r>
                        </m:sub>
                        <m:sup>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2</m:t>
                          </m:r>
                        </m:sup>
                      </m:sSubSup>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sSubSup>
                        <m:sSubSupPr>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sSubSupPr>
                        <m:e>
                          <m:r>
                            <a:rPr lang="zh-CN" altLang="en-US" sz="2000" i="1">
                              <a:latin typeface="Cambria Math" panose="02040503050406030204" pitchFamily="18" charset="0"/>
                              <a:ea typeface="Cambria Math" panose="02040503050406030204" pitchFamily="18" charset="0"/>
                              <a:cs typeface="Arial" panose="020B0604020202020204" pitchFamily="34" charset="0"/>
                            </a:rPr>
                            <m:t>𝜎</m:t>
                          </m:r>
                        </m:e>
                        <m:sub>
                          <m:r>
                            <a:rPr lang="zh-CN" altLang="en-US" sz="2000" i="1" smtClean="0">
                              <a:latin typeface="Cambria Math" panose="02040503050406030204" pitchFamily="18" charset="0"/>
                              <a:ea typeface="Cambria Math" panose="02040503050406030204" pitchFamily="18" charset="0"/>
                              <a:cs typeface="Arial" panose="020B0604020202020204" pitchFamily="34" charset="0"/>
                            </a:rPr>
                            <m:t>𝜖</m:t>
                          </m:r>
                        </m:sub>
                        <m:sup>
                          <m:r>
                            <a:rPr lang="en-US" altLang="zh-CN" sz="2000" i="1">
                              <a:latin typeface="Cambria Math" panose="02040503050406030204" pitchFamily="18" charset="0"/>
                              <a:ea typeface="Cambria Math" panose="02040503050406030204" pitchFamily="18" charset="0"/>
                              <a:cs typeface="Arial" panose="020B0604020202020204" pitchFamily="34" charset="0"/>
                            </a:rPr>
                            <m:t>2</m:t>
                          </m:r>
                        </m:sup>
                      </m:sSubSup>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=2.5</m:t>
                      </m:r>
                      <m:sSup>
                        <m:sSup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2</m:t>
                          </m:r>
                        </m:sup>
                      </m:sSup>
                    </m:oMath>
                  </m:oMathPara>
                </a14:m>
                <a:endParaRPr lang="en-US" altLang="zh-CN" sz="2000" dirty="0">
                  <a:latin typeface="Arial" panose="020B0604020202020204" pitchFamily="34" charset="0"/>
                  <a:cs typeface="Arial" panose="020B0604020202020204" pitchFamily="34" charset="0"/>
                </a:endParaRPr>
              </a:p>
              <a:p>
                <a:pPr marL="0" indent="0">
                  <a:lnSpc>
                    <a:spcPct val="160000"/>
                  </a:lnSpc>
                  <a:spcBef>
                    <a:spcPts val="0"/>
                  </a:spcBef>
                  <a:buNone/>
                </a:pPr>
                <a:endParaRPr lang="en-US" altLang="zh-CN" sz="2000" dirty="0">
                  <a:latin typeface="Arial" panose="020B0604020202020204" pitchFamily="34" charset="0"/>
                  <a:cs typeface="Arial" panose="020B0604020202020204" pitchFamily="34" charset="0"/>
                </a:endParaRPr>
              </a:p>
              <a:p>
                <a:pPr marL="0" indent="0">
                  <a:lnSpc>
                    <a:spcPct val="160000"/>
                  </a:lnSpc>
                  <a:spcBef>
                    <a:spcPts val="0"/>
                  </a:spcBef>
                  <a:buNone/>
                </a:pPr>
                <a:endParaRPr lang="en-US" altLang="zh-CN" sz="2000" dirty="0">
                  <a:latin typeface="Arial" panose="020B0604020202020204" pitchFamily="34" charset="0"/>
                  <a:cs typeface="Arial" panose="020B0604020202020204" pitchFamily="34" charset="0"/>
                </a:endParaRPr>
              </a:p>
            </p:txBody>
          </p:sp>
        </mc:Choice>
        <mc:Fallback xmlns="">
          <p:sp>
            <p:nvSpPr>
              <p:cNvPr id="15" name="内容占位符 14">
                <a:extLst>
                  <a:ext uri="{FF2B5EF4-FFF2-40B4-BE49-F238E27FC236}">
                    <a16:creationId xmlns:a16="http://schemas.microsoft.com/office/drawing/2014/main" id="{694F0E88-305E-4590-A878-23B33C0F70CD}"/>
                  </a:ext>
                </a:extLst>
              </p:cNvPr>
              <p:cNvSpPr>
                <a:spLocks noGrp="1" noRot="1" noChangeAspect="1" noMove="1" noResize="1" noEditPoints="1" noAdjustHandles="1" noChangeArrowheads="1" noChangeShapeType="1" noTextEdit="1"/>
              </p:cNvSpPr>
              <p:nvPr>
                <p:ph idx="1"/>
              </p:nvPr>
            </p:nvSpPr>
            <p:spPr>
              <a:xfrm>
                <a:off x="467360" y="1384618"/>
                <a:ext cx="8047989" cy="5336858"/>
              </a:xfrm>
              <a:blipFill>
                <a:blip r:embed="rId2"/>
                <a:stretch>
                  <a:fillRect l="-833" r="-1061"/>
                </a:stretch>
              </a:blipFill>
            </p:spPr>
            <p:txBody>
              <a:bodyPr/>
              <a:lstStyle/>
              <a:p>
                <a:r>
                  <a:rPr lang="zh-CN" altLang="en-US">
                    <a:noFill/>
                  </a:rPr>
                  <a:t> </a:t>
                </a:r>
              </a:p>
            </p:txBody>
          </p:sp>
        </mc:Fallback>
      </mc:AlternateContent>
      <p:sp>
        <p:nvSpPr>
          <p:cNvPr id="8" name="标题 1">
            <a:extLst>
              <a:ext uri="{FF2B5EF4-FFF2-40B4-BE49-F238E27FC236}">
                <a16:creationId xmlns:a16="http://schemas.microsoft.com/office/drawing/2014/main" id="{80A2399C-4374-4824-8D37-5697ECF8039D}"/>
              </a:ext>
            </a:extLst>
          </p:cNvPr>
          <p:cNvSpPr txBox="1">
            <a:spLocks/>
          </p:cNvSpPr>
          <p:nvPr/>
        </p:nvSpPr>
        <p:spPr>
          <a:xfrm>
            <a:off x="467361" y="243840"/>
            <a:ext cx="820927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latin typeface="Arial" panose="020B0604020202020204" pitchFamily="34" charset="0"/>
                <a:cs typeface="Arial" panose="020B0604020202020204" pitchFamily="34" charset="0"/>
              </a:rPr>
              <a:t>Correlation</a:t>
            </a:r>
          </a:p>
        </p:txBody>
      </p:sp>
    </p:spTree>
    <p:extLst>
      <p:ext uri="{BB962C8B-B14F-4D97-AF65-F5344CB8AC3E}">
        <p14:creationId xmlns:p14="http://schemas.microsoft.com/office/powerpoint/2010/main" val="38543997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BAC34E95-FB9F-4EA4-BD1D-A8B675081BE4}"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32</a:t>
            </a:fld>
            <a:endParaRPr lang="zh-CN" altLang="en-US"/>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
        <p:nvSpPr>
          <p:cNvPr id="15" name="内容占位符 14">
            <a:extLst>
              <a:ext uri="{FF2B5EF4-FFF2-40B4-BE49-F238E27FC236}">
                <a16:creationId xmlns:a16="http://schemas.microsoft.com/office/drawing/2014/main" id="{694F0E88-305E-4590-A878-23B33C0F70CD}"/>
              </a:ext>
            </a:extLst>
          </p:cNvPr>
          <p:cNvSpPr>
            <a:spLocks noGrp="1"/>
          </p:cNvSpPr>
          <p:nvPr>
            <p:ph idx="1"/>
          </p:nvPr>
        </p:nvSpPr>
        <p:spPr>
          <a:xfrm>
            <a:off x="467360" y="1384618"/>
            <a:ext cx="8047989" cy="5336858"/>
          </a:xfrm>
        </p:spPr>
        <p:txBody>
          <a:bodyPr>
            <a:normAutofit/>
          </a:bodyPr>
          <a:lstStyle/>
          <a:p>
            <a:pPr>
              <a:lnSpc>
                <a:spcPct val="160000"/>
              </a:lnSpc>
              <a:spcBef>
                <a:spcPts val="0"/>
              </a:spcBef>
            </a:pPr>
            <a:r>
              <a:rPr lang="en-US" altLang="zh-CN" sz="2000" dirty="0">
                <a:latin typeface="Arial" panose="020B0604020202020204" pitchFamily="34" charset="0"/>
                <a:cs typeface="Arial" panose="020B0604020202020204" pitchFamily="34" charset="0"/>
              </a:rPr>
              <a:t>Focusing on BH and BY, we find that the FDR in general decreases when correlations are on average high. Correspondingly, the expected false non discovery rate increases.</a:t>
            </a:r>
          </a:p>
        </p:txBody>
      </p:sp>
      <p:sp>
        <p:nvSpPr>
          <p:cNvPr id="8" name="标题 1">
            <a:extLst>
              <a:ext uri="{FF2B5EF4-FFF2-40B4-BE49-F238E27FC236}">
                <a16:creationId xmlns:a16="http://schemas.microsoft.com/office/drawing/2014/main" id="{80A2399C-4374-4824-8D37-5697ECF8039D}"/>
              </a:ext>
            </a:extLst>
          </p:cNvPr>
          <p:cNvSpPr txBox="1">
            <a:spLocks/>
          </p:cNvSpPr>
          <p:nvPr/>
        </p:nvSpPr>
        <p:spPr>
          <a:xfrm>
            <a:off x="467361" y="243840"/>
            <a:ext cx="820927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latin typeface="Arial" panose="020B0604020202020204" pitchFamily="34" charset="0"/>
                <a:cs typeface="Arial" panose="020B0604020202020204" pitchFamily="34" charset="0"/>
              </a:rPr>
              <a:t>Correlation</a:t>
            </a:r>
          </a:p>
        </p:txBody>
      </p:sp>
      <p:pic>
        <p:nvPicPr>
          <p:cNvPr id="2" name="图片 1">
            <a:extLst>
              <a:ext uri="{FF2B5EF4-FFF2-40B4-BE49-F238E27FC236}">
                <a16:creationId xmlns:a16="http://schemas.microsoft.com/office/drawing/2014/main" id="{6641E12C-C481-43FA-8DF4-83A94153BABB}"/>
              </a:ext>
            </a:extLst>
          </p:cNvPr>
          <p:cNvPicPr>
            <a:picLocks noChangeAspect="1"/>
          </p:cNvPicPr>
          <p:nvPr/>
        </p:nvPicPr>
        <p:blipFill>
          <a:blip r:embed="rId2"/>
          <a:stretch>
            <a:fillRect/>
          </a:stretch>
        </p:blipFill>
        <p:spPr>
          <a:xfrm>
            <a:off x="327027" y="1208743"/>
            <a:ext cx="8489945" cy="4264639"/>
          </a:xfrm>
          <a:prstGeom prst="rect">
            <a:avLst/>
          </a:prstGeom>
        </p:spPr>
      </p:pic>
      <p:pic>
        <p:nvPicPr>
          <p:cNvPr id="4" name="图片 3">
            <a:extLst>
              <a:ext uri="{FF2B5EF4-FFF2-40B4-BE49-F238E27FC236}">
                <a16:creationId xmlns:a16="http://schemas.microsoft.com/office/drawing/2014/main" id="{7AE1C4B2-7A6B-400F-89FD-F6928B7B56BA}"/>
              </a:ext>
            </a:extLst>
          </p:cNvPr>
          <p:cNvPicPr>
            <a:picLocks noChangeAspect="1"/>
          </p:cNvPicPr>
          <p:nvPr/>
        </p:nvPicPr>
        <p:blipFill>
          <a:blip r:embed="rId3"/>
          <a:stretch>
            <a:fillRect/>
          </a:stretch>
        </p:blipFill>
        <p:spPr>
          <a:xfrm>
            <a:off x="327027" y="5473382"/>
            <a:ext cx="8489945" cy="1211076"/>
          </a:xfrm>
          <a:prstGeom prst="rect">
            <a:avLst/>
          </a:prstGeom>
        </p:spPr>
      </p:pic>
      <p:sp>
        <p:nvSpPr>
          <p:cNvPr id="6" name="文本框 5">
            <a:extLst>
              <a:ext uri="{FF2B5EF4-FFF2-40B4-BE49-F238E27FC236}">
                <a16:creationId xmlns:a16="http://schemas.microsoft.com/office/drawing/2014/main" id="{AA63E9FB-AEA6-450B-AEF7-9C2E144096C2}"/>
              </a:ext>
            </a:extLst>
          </p:cNvPr>
          <p:cNvSpPr txBox="1"/>
          <p:nvPr/>
        </p:nvSpPr>
        <p:spPr>
          <a:xfrm>
            <a:off x="3810000" y="5649256"/>
            <a:ext cx="833120" cy="964903"/>
          </a:xfrm>
          <a:prstGeom prst="rect">
            <a:avLst/>
          </a:prstGeom>
          <a:noFill/>
          <a:ln>
            <a:solidFill>
              <a:srgbClr val="FF0000"/>
            </a:solidFill>
          </a:ln>
        </p:spPr>
        <p:txBody>
          <a:bodyPr wrap="square" rtlCol="0">
            <a:spAutoFit/>
          </a:bodyPr>
          <a:lstStyle/>
          <a:p>
            <a:endParaRPr lang="zh-CN" altLang="en-US" dirty="0"/>
          </a:p>
        </p:txBody>
      </p:sp>
      <p:sp>
        <p:nvSpPr>
          <p:cNvPr id="11" name="文本框 10">
            <a:extLst>
              <a:ext uri="{FF2B5EF4-FFF2-40B4-BE49-F238E27FC236}">
                <a16:creationId xmlns:a16="http://schemas.microsoft.com/office/drawing/2014/main" id="{44561288-61D1-492B-9ECC-228A0815A22B}"/>
              </a:ext>
            </a:extLst>
          </p:cNvPr>
          <p:cNvSpPr txBox="1"/>
          <p:nvPr/>
        </p:nvSpPr>
        <p:spPr>
          <a:xfrm>
            <a:off x="7070090" y="4420541"/>
            <a:ext cx="833120" cy="964903"/>
          </a:xfrm>
          <a:prstGeom prst="rect">
            <a:avLst/>
          </a:prstGeom>
          <a:noFill/>
          <a:ln>
            <a:solidFill>
              <a:srgbClr val="FF0000"/>
            </a:solidFill>
          </a:ln>
        </p:spPr>
        <p:txBody>
          <a:bodyPr wrap="square" rtlCol="0">
            <a:spAutoFit/>
          </a:bodyPr>
          <a:lstStyle/>
          <a:p>
            <a:endParaRPr lang="zh-CN" altLang="en-US" dirty="0"/>
          </a:p>
        </p:txBody>
      </p:sp>
    </p:spTree>
    <p:extLst>
      <p:ext uri="{BB962C8B-B14F-4D97-AF65-F5344CB8AC3E}">
        <p14:creationId xmlns:p14="http://schemas.microsoft.com/office/powerpoint/2010/main" val="541111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BAC34E95-FB9F-4EA4-BD1D-A8B675081BE4}"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33</a:t>
            </a:fld>
            <a:endParaRPr lang="zh-CN" altLang="en-US"/>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
        <p:nvSpPr>
          <p:cNvPr id="15" name="内容占位符 14">
            <a:extLst>
              <a:ext uri="{FF2B5EF4-FFF2-40B4-BE49-F238E27FC236}">
                <a16:creationId xmlns:a16="http://schemas.microsoft.com/office/drawing/2014/main" id="{694F0E88-305E-4590-A878-23B33C0F70CD}"/>
              </a:ext>
            </a:extLst>
          </p:cNvPr>
          <p:cNvSpPr>
            <a:spLocks noGrp="1"/>
          </p:cNvSpPr>
          <p:nvPr>
            <p:ph idx="1"/>
          </p:nvPr>
        </p:nvSpPr>
        <p:spPr>
          <a:xfrm>
            <a:off x="467360" y="1384618"/>
            <a:ext cx="8047989" cy="5336858"/>
          </a:xfrm>
        </p:spPr>
        <p:txBody>
          <a:bodyPr>
            <a:normAutofit/>
          </a:bodyPr>
          <a:lstStyle/>
          <a:p>
            <a:pPr>
              <a:lnSpc>
                <a:spcPct val="160000"/>
              </a:lnSpc>
              <a:spcBef>
                <a:spcPts val="0"/>
              </a:spcBef>
            </a:pPr>
            <a:r>
              <a:rPr lang="en-US" altLang="zh-CN" sz="2000" dirty="0">
                <a:latin typeface="Arial" panose="020B0604020202020204" pitchFamily="34" charset="0"/>
                <a:cs typeface="Arial" panose="020B0604020202020204" pitchFamily="34" charset="0"/>
              </a:rPr>
              <a:t>Focusing on BH and BY, we find that the FDR in general decreases when correlations are on average high. Correspondingly, the expected false non discovery rate increases.</a:t>
            </a:r>
          </a:p>
          <a:p>
            <a:pPr>
              <a:lnSpc>
                <a:spcPct val="160000"/>
              </a:lnSpc>
              <a:spcBef>
                <a:spcPts val="0"/>
              </a:spcBef>
            </a:pPr>
            <a:r>
              <a:rPr lang="en-US" altLang="zh-CN" sz="2000" dirty="0">
                <a:latin typeface="Arial" panose="020B0604020202020204" pitchFamily="34" charset="0"/>
                <a:cs typeface="Arial" panose="020B0604020202020204" pitchFamily="34" charset="0"/>
              </a:rPr>
              <a:t>On the other hand, dispersion in correlation also seems to have a significant impact on error rates.</a:t>
            </a:r>
          </a:p>
          <a:p>
            <a:pPr>
              <a:lnSpc>
                <a:spcPct val="160000"/>
              </a:lnSpc>
              <a:spcBef>
                <a:spcPts val="0"/>
              </a:spcBef>
            </a:pPr>
            <a:r>
              <a:rPr lang="en-US" altLang="zh-CN" sz="2000" dirty="0">
                <a:latin typeface="Arial" panose="020B0604020202020204" pitchFamily="34" charset="0"/>
                <a:cs typeface="Arial" panose="020B0604020202020204" pitchFamily="34" charset="0"/>
              </a:rPr>
              <a:t>An increase in the dispersion of correlations substantially increases the standard deviation of the FDP. Methods with more stringent thresholds (e.g., Bonferroni and Holm) have a much smaller variation in FDP.</a:t>
            </a:r>
          </a:p>
        </p:txBody>
      </p:sp>
      <p:sp>
        <p:nvSpPr>
          <p:cNvPr id="8" name="标题 1">
            <a:extLst>
              <a:ext uri="{FF2B5EF4-FFF2-40B4-BE49-F238E27FC236}">
                <a16:creationId xmlns:a16="http://schemas.microsoft.com/office/drawing/2014/main" id="{80A2399C-4374-4824-8D37-5697ECF8039D}"/>
              </a:ext>
            </a:extLst>
          </p:cNvPr>
          <p:cNvSpPr txBox="1">
            <a:spLocks/>
          </p:cNvSpPr>
          <p:nvPr/>
        </p:nvSpPr>
        <p:spPr>
          <a:xfrm>
            <a:off x="467361" y="243840"/>
            <a:ext cx="820927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latin typeface="Arial" panose="020B0604020202020204" pitchFamily="34" charset="0"/>
                <a:cs typeface="Arial" panose="020B0604020202020204" pitchFamily="34" charset="0"/>
              </a:rPr>
              <a:t>Correlation</a:t>
            </a:r>
          </a:p>
        </p:txBody>
      </p:sp>
    </p:spTree>
    <p:extLst>
      <p:ext uri="{BB962C8B-B14F-4D97-AF65-F5344CB8AC3E}">
        <p14:creationId xmlns:p14="http://schemas.microsoft.com/office/powerpoint/2010/main" val="5493601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BAC34E95-FB9F-4EA4-BD1D-A8B675081BE4}"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34</a:t>
            </a:fld>
            <a:endParaRPr lang="zh-CN" altLang="en-US"/>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mc:AlternateContent xmlns:mc="http://schemas.openxmlformats.org/markup-compatibility/2006" xmlns:a14="http://schemas.microsoft.com/office/drawing/2010/main">
        <mc:Choice Requires="a14">
          <p:sp>
            <p:nvSpPr>
              <p:cNvPr id="15" name="内容占位符 14">
                <a:extLst>
                  <a:ext uri="{FF2B5EF4-FFF2-40B4-BE49-F238E27FC236}">
                    <a16:creationId xmlns:a16="http://schemas.microsoft.com/office/drawing/2014/main" id="{694F0E88-305E-4590-A878-23B33C0F70CD}"/>
                  </a:ext>
                </a:extLst>
              </p:cNvPr>
              <p:cNvSpPr>
                <a:spLocks noGrp="1"/>
              </p:cNvSpPr>
              <p:nvPr>
                <p:ph idx="1"/>
              </p:nvPr>
            </p:nvSpPr>
            <p:spPr>
              <a:xfrm>
                <a:off x="467360" y="1384618"/>
                <a:ext cx="8047989" cy="5336858"/>
              </a:xfrm>
            </p:spPr>
            <p:txBody>
              <a:bodyPr>
                <a:normAutofit/>
              </a:bodyPr>
              <a:lstStyle/>
              <a:p>
                <a:pPr>
                  <a:lnSpc>
                    <a:spcPct val="160000"/>
                  </a:lnSpc>
                  <a:spcBef>
                    <a:spcPts val="0"/>
                  </a:spcBef>
                </a:pPr>
                <a:r>
                  <a:rPr lang="en-US" altLang="zh-CN" sz="2000" dirty="0">
                    <a:latin typeface="Arial" panose="020B0604020202020204" pitchFamily="34" charset="0"/>
                    <a:cs typeface="Arial" panose="020B0604020202020204" pitchFamily="34" charset="0"/>
                  </a:rPr>
                  <a:t>Given that journals usually prefer to publish papers with “significant” results (Harvey 2017), researchers are likely only to circulate (and submit) papers that contain some significant results.</a:t>
                </a:r>
              </a:p>
              <a:p>
                <a:pPr>
                  <a:lnSpc>
                    <a:spcPct val="160000"/>
                  </a:lnSpc>
                  <a:spcBef>
                    <a:spcPts val="0"/>
                  </a:spcBef>
                </a:pPr>
                <a:r>
                  <a:rPr lang="en-US" altLang="zh-CN" sz="2000" dirty="0">
                    <a:latin typeface="Arial" panose="020B0604020202020204" pitchFamily="34" charset="0"/>
                    <a:cs typeface="Arial" panose="020B0604020202020204" pitchFamily="34" charset="0"/>
                  </a:rPr>
                  <a:t>In MHT, however, t-statistic thresholds are a function of the data.</a:t>
                </a:r>
              </a:p>
              <a:p>
                <a:pPr>
                  <a:lnSpc>
                    <a:spcPct val="160000"/>
                  </a:lnSpc>
                  <a:spcBef>
                    <a:spcPts val="0"/>
                  </a:spcBef>
                </a:pPr>
                <a:r>
                  <a:rPr lang="en-US" altLang="zh-CN" sz="2000" dirty="0">
                    <a:latin typeface="Arial" panose="020B0604020202020204" pitchFamily="34" charset="0"/>
                    <a:cs typeface="Arial" panose="020B0604020202020204" pitchFamily="34" charset="0"/>
                  </a:rPr>
                  <a:t>We can assume that publication bias truncates the distribution of observable t-statistics at some level, the bias induced by the publication process depends on two quantities:</a:t>
                </a:r>
              </a:p>
              <a:p>
                <a:pPr>
                  <a:lnSpc>
                    <a:spcPct val="160000"/>
                  </a:lnSpc>
                  <a:spcBef>
                    <a:spcPts val="0"/>
                  </a:spcBef>
                </a:pPr>
                <a:r>
                  <a:rPr lang="en-US" altLang="zh-CN" sz="2000" dirty="0">
                    <a:latin typeface="Arial" panose="020B0604020202020204" pitchFamily="34" charset="0"/>
                    <a:cs typeface="Arial" panose="020B0604020202020204" pitchFamily="34" charset="0"/>
                  </a:rPr>
                  <a:t>The proportion of true effects in the population (i.e., the proportion </a:t>
                </a:r>
                <a14:m>
                  <m:oMath xmlns:m="http://schemas.openxmlformats.org/officeDocument/2006/math">
                    <m:r>
                      <a:rPr lang="zh-CN" altLang="en-US" sz="2000" i="1" dirty="0" smtClean="0">
                        <a:latin typeface="Cambria Math" panose="02040503050406030204" pitchFamily="18" charset="0"/>
                        <a:cs typeface="Arial" panose="020B0604020202020204" pitchFamily="34" charset="0"/>
                      </a:rPr>
                      <m:t>𝜋</m:t>
                    </m:r>
                  </m:oMath>
                </a14:m>
                <a:r>
                  <a:rPr lang="en-US" altLang="zh-CN" sz="2000" dirty="0">
                    <a:latin typeface="Arial" panose="020B0604020202020204" pitchFamily="34" charset="0"/>
                    <a:cs typeface="Arial" panose="020B0604020202020204" pitchFamily="34" charset="0"/>
                  </a:rPr>
                  <a:t> of nonzero alpha strategies) and the cutoff (i.e., the minimum t-statistic required for a paper to be publishable).</a:t>
                </a:r>
              </a:p>
            </p:txBody>
          </p:sp>
        </mc:Choice>
        <mc:Fallback xmlns="">
          <p:sp>
            <p:nvSpPr>
              <p:cNvPr id="15" name="内容占位符 14">
                <a:extLst>
                  <a:ext uri="{FF2B5EF4-FFF2-40B4-BE49-F238E27FC236}">
                    <a16:creationId xmlns:a16="http://schemas.microsoft.com/office/drawing/2014/main" id="{694F0E88-305E-4590-A878-23B33C0F70CD}"/>
                  </a:ext>
                </a:extLst>
              </p:cNvPr>
              <p:cNvSpPr>
                <a:spLocks noGrp="1" noRot="1" noChangeAspect="1" noMove="1" noResize="1" noEditPoints="1" noAdjustHandles="1" noChangeArrowheads="1" noChangeShapeType="1" noTextEdit="1"/>
              </p:cNvSpPr>
              <p:nvPr>
                <p:ph idx="1"/>
              </p:nvPr>
            </p:nvSpPr>
            <p:spPr>
              <a:xfrm>
                <a:off x="467360" y="1384618"/>
                <a:ext cx="8047989" cy="5336858"/>
              </a:xfrm>
              <a:blipFill>
                <a:blip r:embed="rId2"/>
                <a:stretch>
                  <a:fillRect l="-682" r="-1288"/>
                </a:stretch>
              </a:blipFill>
            </p:spPr>
            <p:txBody>
              <a:bodyPr/>
              <a:lstStyle/>
              <a:p>
                <a:r>
                  <a:rPr lang="zh-CN" altLang="en-US">
                    <a:noFill/>
                  </a:rPr>
                  <a:t> </a:t>
                </a:r>
              </a:p>
            </p:txBody>
          </p:sp>
        </mc:Fallback>
      </mc:AlternateContent>
      <p:sp>
        <p:nvSpPr>
          <p:cNvPr id="8" name="标题 1">
            <a:extLst>
              <a:ext uri="{FF2B5EF4-FFF2-40B4-BE49-F238E27FC236}">
                <a16:creationId xmlns:a16="http://schemas.microsoft.com/office/drawing/2014/main" id="{80A2399C-4374-4824-8D37-5697ECF8039D}"/>
              </a:ext>
            </a:extLst>
          </p:cNvPr>
          <p:cNvSpPr txBox="1">
            <a:spLocks/>
          </p:cNvSpPr>
          <p:nvPr/>
        </p:nvSpPr>
        <p:spPr>
          <a:xfrm>
            <a:off x="467361" y="243840"/>
            <a:ext cx="820927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latin typeface="Arial" panose="020B0604020202020204" pitchFamily="34" charset="0"/>
                <a:cs typeface="Arial" panose="020B0604020202020204" pitchFamily="34" charset="0"/>
              </a:rPr>
              <a:t>Publication bias</a:t>
            </a:r>
          </a:p>
        </p:txBody>
      </p:sp>
    </p:spTree>
    <p:extLst>
      <p:ext uri="{BB962C8B-B14F-4D97-AF65-F5344CB8AC3E}">
        <p14:creationId xmlns:p14="http://schemas.microsoft.com/office/powerpoint/2010/main" val="28515161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BAC34E95-FB9F-4EA4-BD1D-A8B675081BE4}"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35</a:t>
            </a:fld>
            <a:endParaRPr lang="zh-CN" altLang="en-US"/>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
        <p:nvSpPr>
          <p:cNvPr id="15" name="内容占位符 14">
            <a:extLst>
              <a:ext uri="{FF2B5EF4-FFF2-40B4-BE49-F238E27FC236}">
                <a16:creationId xmlns:a16="http://schemas.microsoft.com/office/drawing/2014/main" id="{694F0E88-305E-4590-A878-23B33C0F70CD}"/>
              </a:ext>
            </a:extLst>
          </p:cNvPr>
          <p:cNvSpPr>
            <a:spLocks noGrp="1"/>
          </p:cNvSpPr>
          <p:nvPr>
            <p:ph idx="1"/>
          </p:nvPr>
        </p:nvSpPr>
        <p:spPr>
          <a:xfrm>
            <a:off x="467360" y="1384618"/>
            <a:ext cx="8047989" cy="5336858"/>
          </a:xfrm>
        </p:spPr>
        <p:txBody>
          <a:bodyPr>
            <a:normAutofit/>
          </a:bodyPr>
          <a:lstStyle/>
          <a:p>
            <a:pPr>
              <a:lnSpc>
                <a:spcPct val="160000"/>
              </a:lnSpc>
              <a:spcBef>
                <a:spcPts val="0"/>
              </a:spcBef>
            </a:pPr>
            <a:endParaRPr lang="en-US" altLang="zh-CN" sz="2000" dirty="0">
              <a:latin typeface="Arial" panose="020B0604020202020204" pitchFamily="34" charset="0"/>
              <a:cs typeface="Arial" panose="020B0604020202020204" pitchFamily="34" charset="0"/>
            </a:endParaRPr>
          </a:p>
        </p:txBody>
      </p:sp>
      <p:sp>
        <p:nvSpPr>
          <p:cNvPr id="8" name="标题 1">
            <a:extLst>
              <a:ext uri="{FF2B5EF4-FFF2-40B4-BE49-F238E27FC236}">
                <a16:creationId xmlns:a16="http://schemas.microsoft.com/office/drawing/2014/main" id="{80A2399C-4374-4824-8D37-5697ECF8039D}"/>
              </a:ext>
            </a:extLst>
          </p:cNvPr>
          <p:cNvSpPr txBox="1">
            <a:spLocks/>
          </p:cNvSpPr>
          <p:nvPr/>
        </p:nvSpPr>
        <p:spPr>
          <a:xfrm>
            <a:off x="467361" y="243840"/>
            <a:ext cx="820927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latin typeface="Arial" panose="020B0604020202020204" pitchFamily="34" charset="0"/>
                <a:cs typeface="Arial" panose="020B0604020202020204" pitchFamily="34" charset="0"/>
              </a:rPr>
              <a:t>Publication bias</a:t>
            </a:r>
          </a:p>
        </p:txBody>
      </p:sp>
      <p:pic>
        <p:nvPicPr>
          <p:cNvPr id="2" name="图片 1">
            <a:extLst>
              <a:ext uri="{FF2B5EF4-FFF2-40B4-BE49-F238E27FC236}">
                <a16:creationId xmlns:a16="http://schemas.microsoft.com/office/drawing/2014/main" id="{BBF3D85D-9861-4523-B09B-9E6B296929C7}"/>
              </a:ext>
            </a:extLst>
          </p:cNvPr>
          <p:cNvPicPr>
            <a:picLocks noChangeAspect="1"/>
          </p:cNvPicPr>
          <p:nvPr/>
        </p:nvPicPr>
        <p:blipFill>
          <a:blip r:embed="rId2"/>
          <a:stretch>
            <a:fillRect/>
          </a:stretch>
        </p:blipFill>
        <p:spPr>
          <a:xfrm>
            <a:off x="1965990" y="1217614"/>
            <a:ext cx="5050727" cy="5473382"/>
          </a:xfrm>
          <a:prstGeom prst="rect">
            <a:avLst/>
          </a:prstGeom>
        </p:spPr>
      </p:pic>
    </p:spTree>
    <p:extLst>
      <p:ext uri="{BB962C8B-B14F-4D97-AF65-F5344CB8AC3E}">
        <p14:creationId xmlns:p14="http://schemas.microsoft.com/office/powerpoint/2010/main" val="28136080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BAC34E95-FB9F-4EA4-BD1D-A8B675081BE4}"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36</a:t>
            </a:fld>
            <a:endParaRPr lang="zh-CN" altLang="en-US"/>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mc:AlternateContent xmlns:mc="http://schemas.openxmlformats.org/markup-compatibility/2006" xmlns:a14="http://schemas.microsoft.com/office/drawing/2010/main">
        <mc:Choice Requires="a14">
          <p:sp>
            <p:nvSpPr>
              <p:cNvPr id="15" name="内容占位符 14">
                <a:extLst>
                  <a:ext uri="{FF2B5EF4-FFF2-40B4-BE49-F238E27FC236}">
                    <a16:creationId xmlns:a16="http://schemas.microsoft.com/office/drawing/2014/main" id="{694F0E88-305E-4590-A878-23B33C0F70CD}"/>
                  </a:ext>
                </a:extLst>
              </p:cNvPr>
              <p:cNvSpPr>
                <a:spLocks noGrp="1"/>
              </p:cNvSpPr>
              <p:nvPr>
                <p:ph idx="1"/>
              </p:nvPr>
            </p:nvSpPr>
            <p:spPr>
              <a:xfrm>
                <a:off x="467360" y="1384618"/>
                <a:ext cx="8047989" cy="5336858"/>
              </a:xfrm>
            </p:spPr>
            <p:txBody>
              <a:bodyPr>
                <a:normAutofit/>
              </a:bodyPr>
              <a:lstStyle/>
              <a:p>
                <a:pPr>
                  <a:lnSpc>
                    <a:spcPct val="160000"/>
                  </a:lnSpc>
                  <a:spcBef>
                    <a:spcPts val="0"/>
                  </a:spcBef>
                </a:pPr>
                <a:r>
                  <a:rPr lang="en-US" altLang="zh-CN" sz="2000" dirty="0">
                    <a:latin typeface="Arial" panose="020B0604020202020204" pitchFamily="34" charset="0"/>
                    <a:cs typeface="Arial" panose="020B0604020202020204" pitchFamily="34" charset="0"/>
                  </a:rPr>
                  <a:t>Thresholds are decreasing with </a:t>
                </a:r>
                <a14:m>
                  <m:oMath xmlns:m="http://schemas.openxmlformats.org/officeDocument/2006/math">
                    <m:r>
                      <a:rPr lang="zh-CN" altLang="en-US" sz="2000" i="1" dirty="0" smtClean="0">
                        <a:latin typeface="Cambria Math" panose="02040503050406030204" pitchFamily="18" charset="0"/>
                        <a:cs typeface="Arial" panose="020B0604020202020204" pitchFamily="34" charset="0"/>
                      </a:rPr>
                      <m:t>𝜋</m:t>
                    </m:r>
                  </m:oMath>
                </a14:m>
                <a:r>
                  <a:rPr lang="en-US" altLang="zh-CN" sz="2000" dirty="0">
                    <a:latin typeface="Arial" panose="020B0604020202020204" pitchFamily="34" charset="0"/>
                    <a:cs typeface="Arial" panose="020B0604020202020204" pitchFamily="34" charset="0"/>
                  </a:rPr>
                  <a:t> (with the obvious exception of the Bonferroni method, which only depends on the number of tests).</a:t>
                </a:r>
              </a:p>
              <a:p>
                <a:pPr>
                  <a:lnSpc>
                    <a:spcPct val="160000"/>
                  </a:lnSpc>
                  <a:spcBef>
                    <a:spcPts val="0"/>
                  </a:spcBef>
                </a:pPr>
                <a:endParaRPr lang="en-US" altLang="zh-CN" sz="2000" dirty="0">
                  <a:latin typeface="Arial" panose="020B0604020202020204" pitchFamily="34" charset="0"/>
                  <a:cs typeface="Arial" panose="020B0604020202020204" pitchFamily="34" charset="0"/>
                </a:endParaRPr>
              </a:p>
            </p:txBody>
          </p:sp>
        </mc:Choice>
        <mc:Fallback xmlns="">
          <p:sp>
            <p:nvSpPr>
              <p:cNvPr id="15" name="内容占位符 14">
                <a:extLst>
                  <a:ext uri="{FF2B5EF4-FFF2-40B4-BE49-F238E27FC236}">
                    <a16:creationId xmlns:a16="http://schemas.microsoft.com/office/drawing/2014/main" id="{694F0E88-305E-4590-A878-23B33C0F70CD}"/>
                  </a:ext>
                </a:extLst>
              </p:cNvPr>
              <p:cNvSpPr>
                <a:spLocks noGrp="1" noRot="1" noChangeAspect="1" noMove="1" noResize="1" noEditPoints="1" noAdjustHandles="1" noChangeArrowheads="1" noChangeShapeType="1" noTextEdit="1"/>
              </p:cNvSpPr>
              <p:nvPr>
                <p:ph idx="1"/>
              </p:nvPr>
            </p:nvSpPr>
            <p:spPr>
              <a:xfrm>
                <a:off x="467360" y="1384618"/>
                <a:ext cx="8047989" cy="5336858"/>
              </a:xfrm>
              <a:blipFill>
                <a:blip r:embed="rId2"/>
                <a:stretch>
                  <a:fillRect l="-682" r="-1136"/>
                </a:stretch>
              </a:blipFill>
            </p:spPr>
            <p:txBody>
              <a:bodyPr/>
              <a:lstStyle/>
              <a:p>
                <a:r>
                  <a:rPr lang="zh-CN" altLang="en-US">
                    <a:noFill/>
                  </a:rPr>
                  <a:t> </a:t>
                </a:r>
              </a:p>
            </p:txBody>
          </p:sp>
        </mc:Fallback>
      </mc:AlternateContent>
      <p:sp>
        <p:nvSpPr>
          <p:cNvPr id="8" name="标题 1">
            <a:extLst>
              <a:ext uri="{FF2B5EF4-FFF2-40B4-BE49-F238E27FC236}">
                <a16:creationId xmlns:a16="http://schemas.microsoft.com/office/drawing/2014/main" id="{80A2399C-4374-4824-8D37-5697ECF8039D}"/>
              </a:ext>
            </a:extLst>
          </p:cNvPr>
          <p:cNvSpPr txBox="1">
            <a:spLocks/>
          </p:cNvSpPr>
          <p:nvPr/>
        </p:nvSpPr>
        <p:spPr>
          <a:xfrm>
            <a:off x="467361" y="243840"/>
            <a:ext cx="820927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latin typeface="Arial" panose="020B0604020202020204" pitchFamily="34" charset="0"/>
                <a:cs typeface="Arial" panose="020B0604020202020204" pitchFamily="34" charset="0"/>
              </a:rPr>
              <a:t>Publication bias</a:t>
            </a:r>
          </a:p>
        </p:txBody>
      </p:sp>
      <p:pic>
        <p:nvPicPr>
          <p:cNvPr id="3" name="图片 2">
            <a:extLst>
              <a:ext uri="{FF2B5EF4-FFF2-40B4-BE49-F238E27FC236}">
                <a16:creationId xmlns:a16="http://schemas.microsoft.com/office/drawing/2014/main" id="{8330F5B6-3483-4002-BBF1-8D1A548A15F2}"/>
              </a:ext>
            </a:extLst>
          </p:cNvPr>
          <p:cNvPicPr>
            <a:picLocks noChangeAspect="1"/>
          </p:cNvPicPr>
          <p:nvPr/>
        </p:nvPicPr>
        <p:blipFill>
          <a:blip r:embed="rId3"/>
          <a:stretch>
            <a:fillRect/>
          </a:stretch>
        </p:blipFill>
        <p:spPr>
          <a:xfrm>
            <a:off x="920114" y="2580000"/>
            <a:ext cx="7218046" cy="3639350"/>
          </a:xfrm>
          <a:prstGeom prst="rect">
            <a:avLst/>
          </a:prstGeom>
        </p:spPr>
      </p:pic>
    </p:spTree>
    <p:extLst>
      <p:ext uri="{BB962C8B-B14F-4D97-AF65-F5344CB8AC3E}">
        <p14:creationId xmlns:p14="http://schemas.microsoft.com/office/powerpoint/2010/main" val="33218006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BAC34E95-FB9F-4EA4-BD1D-A8B675081BE4}"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37</a:t>
            </a:fld>
            <a:endParaRPr lang="zh-CN" altLang="en-US"/>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mc:AlternateContent xmlns:mc="http://schemas.openxmlformats.org/markup-compatibility/2006" xmlns:a14="http://schemas.microsoft.com/office/drawing/2010/main">
        <mc:Choice Requires="a14">
          <p:sp>
            <p:nvSpPr>
              <p:cNvPr id="15" name="内容占位符 14">
                <a:extLst>
                  <a:ext uri="{FF2B5EF4-FFF2-40B4-BE49-F238E27FC236}">
                    <a16:creationId xmlns:a16="http://schemas.microsoft.com/office/drawing/2014/main" id="{694F0E88-305E-4590-A878-23B33C0F70CD}"/>
                  </a:ext>
                </a:extLst>
              </p:cNvPr>
              <p:cNvSpPr>
                <a:spLocks noGrp="1"/>
              </p:cNvSpPr>
              <p:nvPr>
                <p:ph idx="1"/>
              </p:nvPr>
            </p:nvSpPr>
            <p:spPr>
              <a:xfrm>
                <a:off x="467360" y="1384618"/>
                <a:ext cx="8047989" cy="5336858"/>
              </a:xfrm>
            </p:spPr>
            <p:txBody>
              <a:bodyPr>
                <a:normAutofit/>
              </a:bodyPr>
              <a:lstStyle/>
              <a:p>
                <a:pPr>
                  <a:lnSpc>
                    <a:spcPct val="160000"/>
                  </a:lnSpc>
                  <a:spcBef>
                    <a:spcPts val="0"/>
                  </a:spcBef>
                </a:pPr>
                <a:r>
                  <a:rPr lang="en-US" altLang="zh-CN" sz="2000" dirty="0">
                    <a:latin typeface="Arial" panose="020B0604020202020204" pitchFamily="34" charset="0"/>
                    <a:cs typeface="Arial" panose="020B0604020202020204" pitchFamily="34" charset="0"/>
                  </a:rPr>
                  <a:t>Thresholds are decreasing with </a:t>
                </a:r>
                <a14:m>
                  <m:oMath xmlns:m="http://schemas.openxmlformats.org/officeDocument/2006/math">
                    <m:r>
                      <a:rPr lang="zh-CN" altLang="en-US" sz="2000" i="1" dirty="0" smtClean="0">
                        <a:latin typeface="Cambria Math" panose="02040503050406030204" pitchFamily="18" charset="0"/>
                        <a:cs typeface="Arial" panose="020B0604020202020204" pitchFamily="34" charset="0"/>
                      </a:rPr>
                      <m:t>𝜋</m:t>
                    </m:r>
                  </m:oMath>
                </a14:m>
                <a:r>
                  <a:rPr lang="en-US" altLang="zh-CN" sz="2000" dirty="0">
                    <a:latin typeface="Arial" panose="020B0604020202020204" pitchFamily="34" charset="0"/>
                    <a:cs typeface="Arial" panose="020B0604020202020204" pitchFamily="34" charset="0"/>
                  </a:rPr>
                  <a:t> (with the obvious exception of the Bonferroni method, which only depends on the number of tests).</a:t>
                </a:r>
              </a:p>
              <a:p>
                <a:pPr>
                  <a:lnSpc>
                    <a:spcPct val="160000"/>
                  </a:lnSpc>
                  <a:spcBef>
                    <a:spcPts val="0"/>
                  </a:spcBef>
                </a:pPr>
                <a:endParaRPr lang="en-US" altLang="zh-CN" sz="2000" dirty="0">
                  <a:latin typeface="Arial" panose="020B0604020202020204" pitchFamily="34" charset="0"/>
                  <a:cs typeface="Arial" panose="020B0604020202020204" pitchFamily="34" charset="0"/>
                </a:endParaRPr>
              </a:p>
            </p:txBody>
          </p:sp>
        </mc:Choice>
        <mc:Fallback xmlns="">
          <p:sp>
            <p:nvSpPr>
              <p:cNvPr id="15" name="内容占位符 14">
                <a:extLst>
                  <a:ext uri="{FF2B5EF4-FFF2-40B4-BE49-F238E27FC236}">
                    <a16:creationId xmlns:a16="http://schemas.microsoft.com/office/drawing/2014/main" id="{694F0E88-305E-4590-A878-23B33C0F70CD}"/>
                  </a:ext>
                </a:extLst>
              </p:cNvPr>
              <p:cNvSpPr>
                <a:spLocks noGrp="1" noRot="1" noChangeAspect="1" noMove="1" noResize="1" noEditPoints="1" noAdjustHandles="1" noChangeArrowheads="1" noChangeShapeType="1" noTextEdit="1"/>
              </p:cNvSpPr>
              <p:nvPr>
                <p:ph idx="1"/>
              </p:nvPr>
            </p:nvSpPr>
            <p:spPr>
              <a:xfrm>
                <a:off x="467360" y="1384618"/>
                <a:ext cx="8047989" cy="5336858"/>
              </a:xfrm>
              <a:blipFill>
                <a:blip r:embed="rId2"/>
                <a:stretch>
                  <a:fillRect l="-682" r="-1136"/>
                </a:stretch>
              </a:blipFill>
            </p:spPr>
            <p:txBody>
              <a:bodyPr/>
              <a:lstStyle/>
              <a:p>
                <a:r>
                  <a:rPr lang="zh-CN" altLang="en-US">
                    <a:noFill/>
                  </a:rPr>
                  <a:t> </a:t>
                </a:r>
              </a:p>
            </p:txBody>
          </p:sp>
        </mc:Fallback>
      </mc:AlternateContent>
      <p:sp>
        <p:nvSpPr>
          <p:cNvPr id="8" name="标题 1">
            <a:extLst>
              <a:ext uri="{FF2B5EF4-FFF2-40B4-BE49-F238E27FC236}">
                <a16:creationId xmlns:a16="http://schemas.microsoft.com/office/drawing/2014/main" id="{80A2399C-4374-4824-8D37-5697ECF8039D}"/>
              </a:ext>
            </a:extLst>
          </p:cNvPr>
          <p:cNvSpPr txBox="1">
            <a:spLocks/>
          </p:cNvSpPr>
          <p:nvPr/>
        </p:nvSpPr>
        <p:spPr>
          <a:xfrm>
            <a:off x="467361" y="243840"/>
            <a:ext cx="820927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latin typeface="Arial" panose="020B0604020202020204" pitchFamily="34" charset="0"/>
                <a:cs typeface="Arial" panose="020B0604020202020204" pitchFamily="34" charset="0"/>
              </a:rPr>
              <a:t>Publication bias</a:t>
            </a:r>
          </a:p>
        </p:txBody>
      </p:sp>
      <p:pic>
        <p:nvPicPr>
          <p:cNvPr id="2" name="图片 1">
            <a:extLst>
              <a:ext uri="{FF2B5EF4-FFF2-40B4-BE49-F238E27FC236}">
                <a16:creationId xmlns:a16="http://schemas.microsoft.com/office/drawing/2014/main" id="{FE42C1C2-F594-4FCF-ABF6-36C05621697A}"/>
              </a:ext>
            </a:extLst>
          </p:cNvPr>
          <p:cNvPicPr>
            <a:picLocks noChangeAspect="1"/>
          </p:cNvPicPr>
          <p:nvPr/>
        </p:nvPicPr>
        <p:blipFill>
          <a:blip r:embed="rId3"/>
          <a:stretch>
            <a:fillRect/>
          </a:stretch>
        </p:blipFill>
        <p:spPr>
          <a:xfrm>
            <a:off x="1031874" y="2478905"/>
            <a:ext cx="6918960" cy="3877446"/>
          </a:xfrm>
          <a:prstGeom prst="rect">
            <a:avLst/>
          </a:prstGeom>
        </p:spPr>
      </p:pic>
    </p:spTree>
    <p:extLst>
      <p:ext uri="{BB962C8B-B14F-4D97-AF65-F5344CB8AC3E}">
        <p14:creationId xmlns:p14="http://schemas.microsoft.com/office/powerpoint/2010/main" val="26195338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BAC34E95-FB9F-4EA4-BD1D-A8B675081BE4}"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38</a:t>
            </a:fld>
            <a:endParaRPr lang="zh-CN" altLang="en-US"/>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
        <p:nvSpPr>
          <p:cNvPr id="15" name="内容占位符 14">
            <a:extLst>
              <a:ext uri="{FF2B5EF4-FFF2-40B4-BE49-F238E27FC236}">
                <a16:creationId xmlns:a16="http://schemas.microsoft.com/office/drawing/2014/main" id="{694F0E88-305E-4590-A878-23B33C0F70CD}"/>
              </a:ext>
            </a:extLst>
          </p:cNvPr>
          <p:cNvSpPr>
            <a:spLocks noGrp="1"/>
          </p:cNvSpPr>
          <p:nvPr>
            <p:ph idx="1"/>
          </p:nvPr>
        </p:nvSpPr>
        <p:spPr>
          <a:xfrm>
            <a:off x="467360" y="1384618"/>
            <a:ext cx="8047989" cy="5336858"/>
          </a:xfrm>
        </p:spPr>
        <p:txBody>
          <a:bodyPr>
            <a:normAutofit/>
          </a:bodyPr>
          <a:lstStyle/>
          <a:p>
            <a:pPr>
              <a:lnSpc>
                <a:spcPct val="160000"/>
              </a:lnSpc>
              <a:spcBef>
                <a:spcPts val="0"/>
              </a:spcBef>
            </a:pPr>
            <a:r>
              <a:rPr lang="en-US" altLang="zh-CN" sz="2000" dirty="0">
                <a:latin typeface="Arial" panose="020B0604020202020204" pitchFamily="34" charset="0"/>
                <a:cs typeface="Arial" panose="020B0604020202020204" pitchFamily="34" charset="0"/>
              </a:rPr>
              <a:t>In summary, the biases produced by considering only observable hypotheses and ignoring the file drawer problem are substantial, especially in the (likely) scenario there are only a </a:t>
            </a:r>
            <a:r>
              <a:rPr lang="en-US" altLang="zh-CN" sz="2000" dirty="0">
                <a:solidFill>
                  <a:srgbClr val="FF0000"/>
                </a:solidFill>
                <a:latin typeface="Arial" panose="020B0604020202020204" pitchFamily="34" charset="0"/>
                <a:cs typeface="Arial" panose="020B0604020202020204" pitchFamily="34" charset="0"/>
              </a:rPr>
              <a:t>small proportion </a:t>
            </a:r>
            <a:r>
              <a:rPr lang="en-US" altLang="zh-CN" sz="2000" dirty="0">
                <a:latin typeface="Arial" panose="020B0604020202020204" pitchFamily="34" charset="0"/>
                <a:cs typeface="Arial" panose="020B0604020202020204" pitchFamily="34" charset="0"/>
              </a:rPr>
              <a:t>of nonzero alphas compared to the large number of strategies tested.</a:t>
            </a:r>
          </a:p>
          <a:p>
            <a:pPr>
              <a:lnSpc>
                <a:spcPct val="160000"/>
              </a:lnSpc>
              <a:spcBef>
                <a:spcPts val="0"/>
              </a:spcBef>
            </a:pPr>
            <a:r>
              <a:rPr lang="en-US" altLang="zh-CN" sz="2000" dirty="0">
                <a:latin typeface="Arial" panose="020B0604020202020204" pitchFamily="34" charset="0"/>
                <a:cs typeface="Arial" panose="020B0604020202020204" pitchFamily="34" charset="0"/>
              </a:rPr>
              <a:t>Thus, in situations for which the sample of tests is truncated, a researcher must attempt to </a:t>
            </a:r>
            <a:r>
              <a:rPr lang="en-US" altLang="zh-CN" sz="2000" dirty="0">
                <a:solidFill>
                  <a:srgbClr val="FF0000"/>
                </a:solidFill>
                <a:latin typeface="Arial" panose="020B0604020202020204" pitchFamily="34" charset="0"/>
                <a:cs typeface="Arial" panose="020B0604020202020204" pitchFamily="34" charset="0"/>
              </a:rPr>
              <a:t>recover the missing part </a:t>
            </a:r>
            <a:r>
              <a:rPr lang="en-US" altLang="zh-CN" sz="2000" dirty="0">
                <a:latin typeface="Arial" panose="020B0604020202020204" pitchFamily="34" charset="0"/>
                <a:cs typeface="Arial" panose="020B0604020202020204" pitchFamily="34" charset="0"/>
              </a:rPr>
              <a:t>of the distribution before applying an MHT procedure to compute t-thresholds and determine the size of the false discovery problem.</a:t>
            </a:r>
          </a:p>
        </p:txBody>
      </p:sp>
      <p:sp>
        <p:nvSpPr>
          <p:cNvPr id="8" name="标题 1">
            <a:extLst>
              <a:ext uri="{FF2B5EF4-FFF2-40B4-BE49-F238E27FC236}">
                <a16:creationId xmlns:a16="http://schemas.microsoft.com/office/drawing/2014/main" id="{80A2399C-4374-4824-8D37-5697ECF8039D}"/>
              </a:ext>
            </a:extLst>
          </p:cNvPr>
          <p:cNvSpPr txBox="1">
            <a:spLocks/>
          </p:cNvSpPr>
          <p:nvPr/>
        </p:nvSpPr>
        <p:spPr>
          <a:xfrm>
            <a:off x="467361" y="243840"/>
            <a:ext cx="820927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latin typeface="Arial" panose="020B0604020202020204" pitchFamily="34" charset="0"/>
                <a:cs typeface="Arial" panose="020B0604020202020204" pitchFamily="34" charset="0"/>
              </a:rPr>
              <a:t>Publication bias</a:t>
            </a:r>
          </a:p>
        </p:txBody>
      </p:sp>
    </p:spTree>
    <p:extLst>
      <p:ext uri="{BB962C8B-B14F-4D97-AF65-F5344CB8AC3E}">
        <p14:creationId xmlns:p14="http://schemas.microsoft.com/office/powerpoint/2010/main" val="29142929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BAC34E95-FB9F-4EA4-BD1D-A8B675081BE4}"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39</a:t>
            </a:fld>
            <a:endParaRPr lang="zh-CN" altLang="en-US"/>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
        <p:nvSpPr>
          <p:cNvPr id="15" name="内容占位符 14">
            <a:extLst>
              <a:ext uri="{FF2B5EF4-FFF2-40B4-BE49-F238E27FC236}">
                <a16:creationId xmlns:a16="http://schemas.microsoft.com/office/drawing/2014/main" id="{694F0E88-305E-4590-A878-23B33C0F70CD}"/>
              </a:ext>
            </a:extLst>
          </p:cNvPr>
          <p:cNvSpPr>
            <a:spLocks noGrp="1"/>
          </p:cNvSpPr>
          <p:nvPr>
            <p:ph idx="1"/>
          </p:nvPr>
        </p:nvSpPr>
        <p:spPr>
          <a:xfrm>
            <a:off x="467360" y="1384618"/>
            <a:ext cx="8047989" cy="5336858"/>
          </a:xfrm>
        </p:spPr>
        <p:txBody>
          <a:bodyPr>
            <a:normAutofit/>
          </a:bodyPr>
          <a:lstStyle/>
          <a:p>
            <a:pPr>
              <a:lnSpc>
                <a:spcPct val="160000"/>
              </a:lnSpc>
              <a:spcBef>
                <a:spcPts val="0"/>
              </a:spcBef>
            </a:pPr>
            <a:r>
              <a:rPr lang="en-US" altLang="zh-CN" sz="2000" dirty="0">
                <a:latin typeface="Arial" panose="020B0604020202020204" pitchFamily="34" charset="0"/>
                <a:cs typeface="Arial" panose="020B0604020202020204" pitchFamily="34" charset="0"/>
              </a:rPr>
              <a:t>From a practical point of view, the choice of a specific multiple testing adjustment is not easy or obvious. This is because the procedures presented above differ in fundamental ways because they implement different controls (i.e., FWER vs. FDR vs. FDP)</a:t>
            </a:r>
          </a:p>
          <a:p>
            <a:pPr>
              <a:lnSpc>
                <a:spcPct val="160000"/>
              </a:lnSpc>
              <a:spcBef>
                <a:spcPts val="0"/>
              </a:spcBef>
            </a:pPr>
            <a:r>
              <a:rPr lang="en-US" altLang="zh-CN" sz="2000" dirty="0">
                <a:latin typeface="Arial" panose="020B0604020202020204" pitchFamily="34" charset="0"/>
                <a:cs typeface="Arial" panose="020B0604020202020204" pitchFamily="34" charset="0"/>
              </a:rPr>
              <a:t>The number of tests, N, plays a critical role in the choice of the type of control. </a:t>
            </a:r>
            <a:r>
              <a:rPr lang="en-US" altLang="zh-CN" sz="2000" dirty="0">
                <a:solidFill>
                  <a:srgbClr val="FF0000"/>
                </a:solidFill>
                <a:latin typeface="Arial" panose="020B0604020202020204" pitchFamily="34" charset="0"/>
                <a:cs typeface="Arial" panose="020B0604020202020204" pitchFamily="34" charset="0"/>
              </a:rPr>
              <a:t>When N is very large, FWER control becomes very strict</a:t>
            </a:r>
            <a:r>
              <a:rPr lang="en-US" altLang="zh-CN" sz="2000" dirty="0">
                <a:latin typeface="Arial" panose="020B0604020202020204" pitchFamily="34" charset="0"/>
                <a:cs typeface="Arial" panose="020B0604020202020204" pitchFamily="34" charset="0"/>
              </a:rPr>
              <a:t>.</a:t>
            </a:r>
          </a:p>
          <a:p>
            <a:pPr>
              <a:lnSpc>
                <a:spcPct val="160000"/>
              </a:lnSpc>
              <a:spcBef>
                <a:spcPts val="0"/>
              </a:spcBef>
            </a:pPr>
            <a:r>
              <a:rPr lang="en-US" altLang="zh-CN" sz="2000" dirty="0">
                <a:latin typeface="Arial" panose="020B0604020202020204" pitchFamily="34" charset="0"/>
                <a:cs typeface="Arial" panose="020B0604020202020204" pitchFamily="34" charset="0"/>
              </a:rPr>
              <a:t>Many procedures control FWER. The choice of which to use will depend on which assumptions the researcher is willing to accept. Something as simple as Bonferroni, though, might be enough to rule out hypotheses that are only marginally significant.</a:t>
            </a:r>
          </a:p>
        </p:txBody>
      </p:sp>
      <p:sp>
        <p:nvSpPr>
          <p:cNvPr id="8" name="标题 1">
            <a:extLst>
              <a:ext uri="{FF2B5EF4-FFF2-40B4-BE49-F238E27FC236}">
                <a16:creationId xmlns:a16="http://schemas.microsoft.com/office/drawing/2014/main" id="{80A2399C-4374-4824-8D37-5697ECF8039D}"/>
              </a:ext>
            </a:extLst>
          </p:cNvPr>
          <p:cNvSpPr txBox="1">
            <a:spLocks/>
          </p:cNvSpPr>
          <p:nvPr/>
        </p:nvSpPr>
        <p:spPr>
          <a:xfrm>
            <a:off x="467361" y="243840"/>
            <a:ext cx="820927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latin typeface="Arial" panose="020B0604020202020204" pitchFamily="34" charset="0"/>
                <a:cs typeface="Arial" panose="020B0604020202020204" pitchFamily="34" charset="0"/>
              </a:rPr>
              <a:t>Which Technique to Choose</a:t>
            </a:r>
          </a:p>
        </p:txBody>
      </p:sp>
    </p:spTree>
    <p:extLst>
      <p:ext uri="{BB962C8B-B14F-4D97-AF65-F5344CB8AC3E}">
        <p14:creationId xmlns:p14="http://schemas.microsoft.com/office/powerpoint/2010/main" val="3768609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0" y="243840"/>
            <a:ext cx="8483599" cy="1325563"/>
          </a:xfrm>
        </p:spPr>
        <p:txBody>
          <a:bodyPr/>
          <a:lstStyle/>
          <a:p>
            <a:r>
              <a:rPr lang="en-US" altLang="zh-CN" dirty="0">
                <a:latin typeface="Arial" panose="020B0604020202020204" pitchFamily="34" charset="0"/>
                <a:cs typeface="Arial" panose="020B0604020202020204" pitchFamily="34" charset="0"/>
              </a:rPr>
              <a:t>Multiple hypothesis testing (MHT)</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B1F0FB77-D323-4DBD-87E1-8FCDB42E7370}"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4</a:t>
            </a:fld>
            <a:endParaRPr lang="zh-CN" altLang="en-US"/>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mc:AlternateContent xmlns:mc="http://schemas.openxmlformats.org/markup-compatibility/2006">
        <mc:Choice xmlns:a14="http://schemas.microsoft.com/office/drawing/2010/main" Requires="a14">
          <p:sp>
            <p:nvSpPr>
              <p:cNvPr id="15" name="内容占位符 14">
                <a:extLst>
                  <a:ext uri="{FF2B5EF4-FFF2-40B4-BE49-F238E27FC236}">
                    <a16:creationId xmlns:a16="http://schemas.microsoft.com/office/drawing/2014/main" id="{694F0E88-305E-4590-A878-23B33C0F70CD}"/>
                  </a:ext>
                </a:extLst>
              </p:cNvPr>
              <p:cNvSpPr>
                <a:spLocks noGrp="1"/>
              </p:cNvSpPr>
              <p:nvPr>
                <p:ph idx="1"/>
              </p:nvPr>
            </p:nvSpPr>
            <p:spPr>
              <a:xfrm>
                <a:off x="467360" y="1384618"/>
                <a:ext cx="8047989" cy="5154295"/>
              </a:xfrm>
            </p:spPr>
            <p:txBody>
              <a:bodyPr>
                <a:normAutofit/>
              </a:bodyPr>
              <a:lstStyle/>
              <a:p>
                <a:pPr>
                  <a:lnSpc>
                    <a:spcPct val="150000"/>
                  </a:lnSpc>
                  <a:spcBef>
                    <a:spcPts val="0"/>
                  </a:spcBef>
                </a:pPr>
                <a:r>
                  <a:rPr lang="en-US" altLang="zh-CN" sz="2000" dirty="0">
                    <a:latin typeface="Arial" panose="020B0604020202020204" pitchFamily="34" charset="0"/>
                    <a:cs typeface="Arial" panose="020B0604020202020204" pitchFamily="34" charset="0"/>
                  </a:rPr>
                  <a:t>A researcher might try to explain variable Y with M different candidate regressors,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𝑋</m:t>
                        </m:r>
                      </m:e>
                      <m:sub>
                        <m:r>
                          <a:rPr lang="en-US" altLang="zh-CN" sz="2000" i="1" dirty="0" smtClean="0">
                            <a:latin typeface="Cambria Math" panose="02040503050406030204" pitchFamily="18" charset="0"/>
                            <a:cs typeface="Arial" panose="020B0604020202020204" pitchFamily="34" charset="0"/>
                          </a:rPr>
                          <m:t>1</m:t>
                        </m:r>
                      </m:sub>
                    </m:sSub>
                    <m:r>
                      <a:rPr lang="en-US" altLang="zh-CN" sz="2000" i="1" dirty="0" smtClean="0">
                        <a:latin typeface="Cambria Math" panose="02040503050406030204" pitchFamily="18" charset="0"/>
                        <a:cs typeface="Arial" panose="020B0604020202020204" pitchFamily="34" charset="0"/>
                      </a:rPr>
                      <m:t>; </m:t>
                    </m:r>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𝑋</m:t>
                        </m:r>
                      </m:e>
                      <m:sub>
                        <m:r>
                          <a:rPr lang="en-US" altLang="zh-CN" sz="2000" i="1" dirty="0" smtClean="0">
                            <a:latin typeface="Cambria Math" panose="02040503050406030204" pitchFamily="18" charset="0"/>
                            <a:cs typeface="Arial" panose="020B0604020202020204" pitchFamily="34" charset="0"/>
                          </a:rPr>
                          <m:t>2</m:t>
                        </m:r>
                      </m:sub>
                    </m:sSub>
                    <m:r>
                      <a:rPr lang="en-US" altLang="zh-CN" sz="2000" i="1" dirty="0" smtClean="0">
                        <a:latin typeface="Cambria Math" panose="02040503050406030204" pitchFamily="18" charset="0"/>
                        <a:cs typeface="Arial" panose="020B0604020202020204" pitchFamily="34" charset="0"/>
                      </a:rPr>
                      <m:t>;  . . . ; </m:t>
                    </m:r>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𝑋</m:t>
                        </m:r>
                      </m:e>
                      <m:sub>
                        <m:r>
                          <a:rPr lang="en-US" altLang="zh-CN" sz="2000" i="1" dirty="0" smtClean="0">
                            <a:latin typeface="Cambria Math" panose="02040503050406030204" pitchFamily="18" charset="0"/>
                            <a:cs typeface="Arial" panose="020B0604020202020204" pitchFamily="34" charset="0"/>
                          </a:rPr>
                          <m:t>𝑀</m:t>
                        </m:r>
                      </m:sub>
                    </m:sSub>
                  </m:oMath>
                </a14:m>
                <a:r>
                  <a:rPr lang="en-US" altLang="zh-CN" sz="2000" dirty="0">
                    <a:latin typeface="Arial" panose="020B0604020202020204" pitchFamily="34" charset="0"/>
                    <a:cs typeface="Arial" panose="020B0604020202020204" pitchFamily="34" charset="0"/>
                  </a:rPr>
                  <a:t>. A number of these hypotheses, M0, are true under the null, H0, while M1 are false.</a:t>
                </a:r>
              </a:p>
              <a:p>
                <a:pPr>
                  <a:lnSpc>
                    <a:spcPct val="150000"/>
                  </a:lnSpc>
                  <a:spcBef>
                    <a:spcPts val="0"/>
                  </a:spcBef>
                </a:pPr>
                <a:r>
                  <a:rPr lang="en-US" altLang="zh-CN" sz="2000" dirty="0">
                    <a:latin typeface="Arial" panose="020B0604020202020204" pitchFamily="34" charset="0"/>
                    <a:cs typeface="Arial" panose="020B0604020202020204" pitchFamily="34" charset="0"/>
                  </a:rPr>
                  <a:t>If the researcher is testing 100 different hypotheses, she will almost certainly make at least one false discovery (i.e., </a:t>
                </a:r>
                <a14:m>
                  <m:oMath xmlns:m="http://schemas.openxmlformats.org/officeDocument/2006/math">
                    <m:r>
                      <a:rPr lang="en-US" altLang="zh-CN" sz="2000" i="1" dirty="0">
                        <a:latin typeface="Cambria Math" panose="02040503050406030204" pitchFamily="18" charset="0"/>
                        <a:cs typeface="Arial" panose="020B0604020202020204" pitchFamily="34" charset="0"/>
                      </a:rPr>
                      <m:t>1−</m:t>
                    </m:r>
                    <m:sSup>
                      <m:sSupPr>
                        <m:ctrlPr>
                          <a:rPr lang="en-US" altLang="zh-CN" sz="2000" i="1" dirty="0">
                            <a:latin typeface="Cambria Math" panose="02040503050406030204" pitchFamily="18" charset="0"/>
                            <a:cs typeface="Arial" panose="020B0604020202020204" pitchFamily="34" charset="0"/>
                          </a:rPr>
                        </m:ctrlPr>
                      </m:sSupPr>
                      <m:e>
                        <m:d>
                          <m:dPr>
                            <m:ctrlPr>
                              <a:rPr lang="en-US" altLang="zh-CN" sz="2000" i="1" dirty="0">
                                <a:latin typeface="Cambria Math" panose="02040503050406030204" pitchFamily="18" charset="0"/>
                                <a:cs typeface="Arial" panose="020B0604020202020204" pitchFamily="34" charset="0"/>
                              </a:rPr>
                            </m:ctrlPr>
                          </m:dPr>
                          <m:e>
                            <m:r>
                              <a:rPr lang="en-US" altLang="zh-CN" sz="2000" i="1" dirty="0">
                                <a:latin typeface="Cambria Math" panose="02040503050406030204" pitchFamily="18" charset="0"/>
                                <a:cs typeface="Arial" panose="020B0604020202020204" pitchFamily="34" charset="0"/>
                              </a:rPr>
                              <m:t>1−5%</m:t>
                            </m:r>
                          </m:e>
                        </m:d>
                      </m:e>
                      <m:sup>
                        <m:r>
                          <a:rPr lang="en-US" altLang="zh-CN" sz="2000" i="1" dirty="0">
                            <a:latin typeface="Cambria Math" panose="02040503050406030204" pitchFamily="18" charset="0"/>
                            <a:cs typeface="Arial" panose="020B0604020202020204" pitchFamily="34" charset="0"/>
                          </a:rPr>
                          <m:t>100</m:t>
                        </m:r>
                      </m:sup>
                    </m:sSup>
                    <m:r>
                      <a:rPr lang="en-US" altLang="zh-CN" sz="2000" i="1" dirty="0">
                        <a:latin typeface="Cambria Math" panose="02040503050406030204" pitchFamily="18" charset="0"/>
                        <a:cs typeface="Arial" panose="020B0604020202020204" pitchFamily="34" charset="0"/>
                      </a:rPr>
                      <m:t>=99.4%</m:t>
                    </m:r>
                  </m:oMath>
                </a14:m>
                <a:r>
                  <a:rPr lang="en-US" altLang="zh-CN" sz="2000" dirty="0">
                    <a:latin typeface="Arial" panose="020B0604020202020204" pitchFamily="34" charset="0"/>
                    <a:cs typeface="Arial" panose="020B0604020202020204" pitchFamily="34" charset="0"/>
                  </a:rPr>
                  <a:t>).</a:t>
                </a:r>
                <a:endParaRPr lang="zh-CN" altLang="en-US" sz="2000" dirty="0">
                  <a:latin typeface="Arial" panose="020B0604020202020204" pitchFamily="34" charset="0"/>
                  <a:cs typeface="Arial" panose="020B0604020202020204" pitchFamily="34" charset="0"/>
                </a:endParaRPr>
              </a:p>
              <a:p>
                <a:pPr>
                  <a:lnSpc>
                    <a:spcPct val="150000"/>
                  </a:lnSpc>
                  <a:spcBef>
                    <a:spcPts val="0"/>
                  </a:spcBef>
                </a:pPr>
                <a:endParaRPr lang="en-US" altLang="zh-CN" sz="2000" dirty="0">
                  <a:latin typeface="Arial" panose="020B0604020202020204" pitchFamily="34" charset="0"/>
                  <a:cs typeface="Arial" panose="020B0604020202020204" pitchFamily="34" charset="0"/>
                </a:endParaRPr>
              </a:p>
              <a:p>
                <a:pPr>
                  <a:lnSpc>
                    <a:spcPct val="150000"/>
                  </a:lnSpc>
                  <a:spcBef>
                    <a:spcPts val="0"/>
                  </a:spcBef>
                </a:pPr>
                <a:endParaRPr lang="en-US" altLang="zh-CN" sz="2000" dirty="0">
                  <a:latin typeface="Arial" panose="020B0604020202020204" pitchFamily="34" charset="0"/>
                  <a:cs typeface="Arial" panose="020B0604020202020204" pitchFamily="34" charset="0"/>
                </a:endParaRPr>
              </a:p>
              <a:p>
                <a:pPr>
                  <a:lnSpc>
                    <a:spcPct val="150000"/>
                  </a:lnSpc>
                  <a:spcBef>
                    <a:spcPts val="0"/>
                  </a:spcBef>
                </a:pPr>
                <a:endParaRPr lang="en-US" altLang="zh-CN" sz="2000" dirty="0">
                  <a:latin typeface="Arial" panose="020B0604020202020204" pitchFamily="34" charset="0"/>
                  <a:cs typeface="Arial" panose="020B0604020202020204" pitchFamily="34" charset="0"/>
                </a:endParaRPr>
              </a:p>
              <a:p>
                <a:pPr>
                  <a:lnSpc>
                    <a:spcPct val="150000"/>
                  </a:lnSpc>
                  <a:spcBef>
                    <a:spcPts val="0"/>
                  </a:spcBef>
                </a:pPr>
                <a:r>
                  <a:rPr lang="en-US" altLang="zh-CN" sz="2000" dirty="0">
                    <a:latin typeface="Arial" panose="020B0604020202020204" pitchFamily="34" charset="0"/>
                    <a:cs typeface="Arial" panose="020B0604020202020204" pitchFamily="34" charset="0"/>
                  </a:rPr>
                  <a:t>FP/P is the false discovery proportion (FDP)</a:t>
                </a:r>
              </a:p>
              <a:p>
                <a:pPr>
                  <a:lnSpc>
                    <a:spcPct val="150000"/>
                  </a:lnSpc>
                  <a:spcBef>
                    <a:spcPts val="0"/>
                  </a:spcBef>
                </a:pPr>
                <a:r>
                  <a:rPr lang="en-US" altLang="zh-CN" sz="2000" dirty="0">
                    <a:latin typeface="Arial" panose="020B0604020202020204" pitchFamily="34" charset="0"/>
                    <a:cs typeface="Arial" panose="020B0604020202020204" pitchFamily="34" charset="0"/>
                  </a:rPr>
                  <a:t>FN/N is the false non-discovery proportion (FNDP)</a:t>
                </a:r>
              </a:p>
            </p:txBody>
          </p:sp>
        </mc:Choice>
        <mc:Fallback>
          <p:sp>
            <p:nvSpPr>
              <p:cNvPr id="15" name="内容占位符 14">
                <a:extLst>
                  <a:ext uri="{FF2B5EF4-FFF2-40B4-BE49-F238E27FC236}">
                    <a16:creationId xmlns:a16="http://schemas.microsoft.com/office/drawing/2014/main" id="{694F0E88-305E-4590-A878-23B33C0F70CD}"/>
                  </a:ext>
                </a:extLst>
              </p:cNvPr>
              <p:cNvSpPr>
                <a:spLocks noGrp="1" noRot="1" noChangeAspect="1" noMove="1" noResize="1" noEditPoints="1" noAdjustHandles="1" noChangeArrowheads="1" noChangeShapeType="1" noTextEdit="1"/>
              </p:cNvSpPr>
              <p:nvPr>
                <p:ph idx="1"/>
              </p:nvPr>
            </p:nvSpPr>
            <p:spPr>
              <a:xfrm>
                <a:off x="467360" y="1384618"/>
                <a:ext cx="8047989" cy="5154295"/>
              </a:xfrm>
              <a:blipFill>
                <a:blip r:embed="rId2"/>
                <a:stretch>
                  <a:fillRect l="-682" r="-606" b="-355"/>
                </a:stretch>
              </a:blipFill>
            </p:spPr>
            <p:txBody>
              <a:bodyPr/>
              <a:lstStyle/>
              <a:p>
                <a:r>
                  <a:rPr lang="zh-CN" altLang="en-US">
                    <a:noFill/>
                  </a:rPr>
                  <a:t> </a:t>
                </a:r>
              </a:p>
            </p:txBody>
          </p:sp>
        </mc:Fallback>
      </mc:AlternateContent>
      <p:pic>
        <p:nvPicPr>
          <p:cNvPr id="16" name="图片 15">
            <a:extLst>
              <a:ext uri="{FF2B5EF4-FFF2-40B4-BE49-F238E27FC236}">
                <a16:creationId xmlns:a16="http://schemas.microsoft.com/office/drawing/2014/main" id="{70A86FD6-35DD-4116-96E1-00E0B862720B}"/>
              </a:ext>
            </a:extLst>
          </p:cNvPr>
          <p:cNvPicPr>
            <a:picLocks noChangeAspect="1"/>
          </p:cNvPicPr>
          <p:nvPr/>
        </p:nvPicPr>
        <p:blipFill>
          <a:blip r:embed="rId3"/>
          <a:stretch>
            <a:fillRect/>
          </a:stretch>
        </p:blipFill>
        <p:spPr>
          <a:xfrm>
            <a:off x="1524002" y="4207394"/>
            <a:ext cx="5415278" cy="1265988"/>
          </a:xfrm>
          <a:prstGeom prst="rect">
            <a:avLst/>
          </a:prstGeom>
        </p:spPr>
      </p:pic>
    </p:spTree>
    <p:extLst>
      <p:ext uri="{BB962C8B-B14F-4D97-AF65-F5344CB8AC3E}">
        <p14:creationId xmlns:p14="http://schemas.microsoft.com/office/powerpoint/2010/main" val="20810336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BAC34E95-FB9F-4EA4-BD1D-A8B675081BE4}"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40</a:t>
            </a:fld>
            <a:endParaRPr lang="zh-CN" altLang="en-US"/>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
        <p:nvSpPr>
          <p:cNvPr id="15" name="内容占位符 14">
            <a:extLst>
              <a:ext uri="{FF2B5EF4-FFF2-40B4-BE49-F238E27FC236}">
                <a16:creationId xmlns:a16="http://schemas.microsoft.com/office/drawing/2014/main" id="{694F0E88-305E-4590-A878-23B33C0F70CD}"/>
              </a:ext>
            </a:extLst>
          </p:cNvPr>
          <p:cNvSpPr>
            <a:spLocks noGrp="1"/>
          </p:cNvSpPr>
          <p:nvPr>
            <p:ph idx="1"/>
          </p:nvPr>
        </p:nvSpPr>
        <p:spPr>
          <a:xfrm>
            <a:off x="467360" y="1384618"/>
            <a:ext cx="8047989" cy="5336858"/>
          </a:xfrm>
        </p:spPr>
        <p:txBody>
          <a:bodyPr>
            <a:normAutofit lnSpcReduction="10000"/>
          </a:bodyPr>
          <a:lstStyle/>
          <a:p>
            <a:pPr>
              <a:lnSpc>
                <a:spcPct val="160000"/>
              </a:lnSpc>
              <a:spcBef>
                <a:spcPts val="0"/>
              </a:spcBef>
            </a:pPr>
            <a:r>
              <a:rPr lang="en-US" altLang="zh-CN" sz="2000" dirty="0">
                <a:latin typeface="Arial" panose="020B0604020202020204" pitchFamily="34" charset="0"/>
                <a:cs typeface="Arial" panose="020B0604020202020204" pitchFamily="34" charset="0"/>
              </a:rPr>
              <a:t>Another important consideration is the dependence in the data. Situations in which tests are clearly not independent should be addressed in the context of an MHT technique that relies on resampling.</a:t>
            </a:r>
          </a:p>
          <a:p>
            <a:pPr>
              <a:lnSpc>
                <a:spcPct val="160000"/>
              </a:lnSpc>
              <a:spcBef>
                <a:spcPts val="0"/>
              </a:spcBef>
            </a:pPr>
            <a:r>
              <a:rPr lang="en-US" altLang="zh-CN" sz="2000" dirty="0">
                <a:latin typeface="Arial" panose="020B0604020202020204" pitchFamily="34" charset="0"/>
                <a:cs typeface="Arial" panose="020B0604020202020204" pitchFamily="34" charset="0"/>
              </a:rPr>
              <a:t>For example, the </a:t>
            </a:r>
            <a:r>
              <a:rPr lang="en-US" altLang="zh-CN" sz="2000" dirty="0" err="1">
                <a:latin typeface="Arial" panose="020B0604020202020204" pitchFamily="34" charset="0"/>
                <a:cs typeface="Arial" panose="020B0604020202020204" pitchFamily="34" charset="0"/>
              </a:rPr>
              <a:t>StepM</a:t>
            </a:r>
            <a:r>
              <a:rPr lang="en-US" altLang="zh-CN" sz="2000" dirty="0">
                <a:latin typeface="Arial" panose="020B0604020202020204" pitchFamily="34" charset="0"/>
                <a:cs typeface="Arial" panose="020B0604020202020204" pitchFamily="34" charset="0"/>
              </a:rPr>
              <a:t> procedure of Romano and Wolf (2005) and the FDP-</a:t>
            </a:r>
            <a:r>
              <a:rPr lang="en-US" altLang="zh-CN" sz="2000" dirty="0" err="1">
                <a:latin typeface="Arial" panose="020B0604020202020204" pitchFamily="34" charset="0"/>
                <a:cs typeface="Arial" panose="020B0604020202020204" pitchFamily="34" charset="0"/>
              </a:rPr>
              <a:t>StepM</a:t>
            </a:r>
            <a:r>
              <a:rPr lang="en-US" altLang="zh-CN" sz="2000" dirty="0">
                <a:latin typeface="Arial" panose="020B0604020202020204" pitchFamily="34" charset="0"/>
                <a:cs typeface="Arial" panose="020B0604020202020204" pitchFamily="34" charset="0"/>
              </a:rPr>
              <a:t> of Romano and Wolf (2007)would be a natural candidate to control FWER and FDP</a:t>
            </a:r>
          </a:p>
          <a:p>
            <a:pPr>
              <a:lnSpc>
                <a:spcPct val="160000"/>
              </a:lnSpc>
              <a:spcBef>
                <a:spcPts val="0"/>
              </a:spcBef>
            </a:pPr>
            <a:r>
              <a:rPr lang="en-US" altLang="zh-CN" sz="2000" dirty="0">
                <a:latin typeface="Arial" panose="020B0604020202020204" pitchFamily="34" charset="0"/>
                <a:cs typeface="Arial" panose="020B0604020202020204" pitchFamily="34" charset="0"/>
              </a:rPr>
              <a:t>FDR is the expected value of FDP, which one could read as an expectation across different samples. When the same hypothesis is tested in different countries or periods, the adoption of FDR control, which is generally speaking less strict than FDP, might be adequate</a:t>
            </a:r>
          </a:p>
        </p:txBody>
      </p:sp>
      <p:sp>
        <p:nvSpPr>
          <p:cNvPr id="8" name="标题 1">
            <a:extLst>
              <a:ext uri="{FF2B5EF4-FFF2-40B4-BE49-F238E27FC236}">
                <a16:creationId xmlns:a16="http://schemas.microsoft.com/office/drawing/2014/main" id="{80A2399C-4374-4824-8D37-5697ECF8039D}"/>
              </a:ext>
            </a:extLst>
          </p:cNvPr>
          <p:cNvSpPr txBox="1">
            <a:spLocks/>
          </p:cNvSpPr>
          <p:nvPr/>
        </p:nvSpPr>
        <p:spPr>
          <a:xfrm>
            <a:off x="467361" y="243840"/>
            <a:ext cx="820927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latin typeface="Arial" panose="020B0604020202020204" pitchFamily="34" charset="0"/>
                <a:cs typeface="Arial" panose="020B0604020202020204" pitchFamily="34" charset="0"/>
              </a:rPr>
              <a:t>Which Technique to Choose</a:t>
            </a:r>
          </a:p>
        </p:txBody>
      </p:sp>
    </p:spTree>
    <p:extLst>
      <p:ext uri="{BB962C8B-B14F-4D97-AF65-F5344CB8AC3E}">
        <p14:creationId xmlns:p14="http://schemas.microsoft.com/office/powerpoint/2010/main" val="10254272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E97E0529-D080-4835-B426-F7DD02057D0B}"/>
              </a:ext>
            </a:extLst>
          </p:cNvPr>
          <p:cNvSpPr>
            <a:spLocks noGrp="1"/>
          </p:cNvSpPr>
          <p:nvPr>
            <p:ph type="dt" sz="half" idx="10"/>
          </p:nvPr>
        </p:nvSpPr>
        <p:spPr/>
        <p:txBody>
          <a:bodyPr/>
          <a:lstStyle/>
          <a:p>
            <a:fld id="{F8C90F79-1C10-4582-8EA9-61428993F195}" type="datetime1">
              <a:rPr lang="zh-CN" altLang="en-US" smtClean="0"/>
              <a:t>2020/11/7</a:t>
            </a:fld>
            <a:endParaRPr lang="zh-CN" altLang="en-US"/>
          </a:p>
        </p:txBody>
      </p:sp>
      <p:sp>
        <p:nvSpPr>
          <p:cNvPr id="5" name="页脚占位符 4">
            <a:extLst>
              <a:ext uri="{FF2B5EF4-FFF2-40B4-BE49-F238E27FC236}">
                <a16:creationId xmlns:a16="http://schemas.microsoft.com/office/drawing/2014/main" id="{FD7AD22E-248B-4EAB-AA77-258860A78814}"/>
              </a:ext>
            </a:extLst>
          </p:cNvPr>
          <p:cNvSpPr>
            <a:spLocks noGrp="1"/>
          </p:cNvSpPr>
          <p:nvPr>
            <p:ph type="ftr" sz="quarter" idx="11"/>
          </p:nvPr>
        </p:nvSpPr>
        <p:spPr/>
        <p:txBody>
          <a:bodyPr/>
          <a:lstStyle/>
          <a:p>
            <a:r>
              <a:rPr lang="zh-CN" altLang="en-US"/>
              <a:t>雷印如</a:t>
            </a:r>
          </a:p>
        </p:txBody>
      </p:sp>
      <p:sp>
        <p:nvSpPr>
          <p:cNvPr id="6" name="灯片编号占位符 5">
            <a:extLst>
              <a:ext uri="{FF2B5EF4-FFF2-40B4-BE49-F238E27FC236}">
                <a16:creationId xmlns:a16="http://schemas.microsoft.com/office/drawing/2014/main" id="{AF8F9BC1-F486-493E-B064-A7D818EA9B57}"/>
              </a:ext>
            </a:extLst>
          </p:cNvPr>
          <p:cNvSpPr>
            <a:spLocks noGrp="1"/>
          </p:cNvSpPr>
          <p:nvPr>
            <p:ph type="sldNum" sz="quarter" idx="12"/>
          </p:nvPr>
        </p:nvSpPr>
        <p:spPr/>
        <p:txBody>
          <a:bodyPr/>
          <a:lstStyle/>
          <a:p>
            <a:fld id="{6131721A-95F3-4C10-B9AE-0F28F1BB9086}" type="slidenum">
              <a:rPr lang="zh-CN" altLang="en-US" smtClean="0"/>
              <a:t>41</a:t>
            </a:fld>
            <a:endParaRPr lang="zh-CN" altLang="en-US"/>
          </a:p>
        </p:txBody>
      </p:sp>
      <p:sp>
        <p:nvSpPr>
          <p:cNvPr id="7" name="标题 1">
            <a:extLst>
              <a:ext uri="{FF2B5EF4-FFF2-40B4-BE49-F238E27FC236}">
                <a16:creationId xmlns:a16="http://schemas.microsoft.com/office/drawing/2014/main" id="{27BB40F6-F71F-4947-9465-58375E2BC0E9}"/>
              </a:ext>
            </a:extLst>
          </p:cNvPr>
          <p:cNvSpPr txBox="1">
            <a:spLocks/>
          </p:cNvSpPr>
          <p:nvPr/>
        </p:nvSpPr>
        <p:spPr>
          <a:xfrm>
            <a:off x="0" y="1370343"/>
            <a:ext cx="9144001" cy="25423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latin typeface="Arial" panose="020B0604020202020204" pitchFamily="34" charset="0"/>
                <a:cs typeface="Arial" panose="020B0604020202020204" pitchFamily="34" charset="0"/>
              </a:rPr>
              <a:t>False Discoveries in Mutual Fund Performance: Measuring Luck in Estimated Alphas</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8" name="副标题 2">
            <a:extLst>
              <a:ext uri="{FF2B5EF4-FFF2-40B4-BE49-F238E27FC236}">
                <a16:creationId xmlns:a16="http://schemas.microsoft.com/office/drawing/2014/main" id="{4E39A304-1973-46A9-BC2D-B6CD504BEFEA}"/>
              </a:ext>
            </a:extLst>
          </p:cNvPr>
          <p:cNvSpPr txBox="1">
            <a:spLocks/>
          </p:cNvSpPr>
          <p:nvPr/>
        </p:nvSpPr>
        <p:spPr>
          <a:xfrm>
            <a:off x="-1" y="4231285"/>
            <a:ext cx="9015957" cy="17440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t-IT" altLang="zh-CN" sz="2000" dirty="0">
                <a:latin typeface="Arial" panose="020B0604020202020204" pitchFamily="34" charset="0"/>
                <a:cs typeface="Arial" panose="020B0604020202020204" pitchFamily="34" charset="0"/>
              </a:rPr>
              <a:t>Barras. L., Scaillet. O., Wermers.R. </a:t>
            </a:r>
            <a:endParaRPr lang="fi-FI" altLang="zh-CN" sz="2000" dirty="0">
              <a:latin typeface="Arial" panose="020B0604020202020204" pitchFamily="34" charset="0"/>
              <a:cs typeface="Arial" panose="020B0604020202020204" pitchFamily="34" charset="0"/>
            </a:endParaRPr>
          </a:p>
          <a:p>
            <a:pPr marL="0" indent="0" algn="ctr">
              <a:buNone/>
            </a:pPr>
            <a:r>
              <a:rPr lang="en-US" altLang="zh-CN" sz="2000" dirty="0">
                <a:latin typeface="Arial" panose="020B0604020202020204" pitchFamily="34" charset="0"/>
                <a:cs typeface="Arial" panose="020B0604020202020204" pitchFamily="34" charset="0"/>
              </a:rPr>
              <a:t>The Journal of Finance, 2010.</a:t>
            </a:r>
          </a:p>
        </p:txBody>
      </p:sp>
    </p:spTree>
    <p:extLst>
      <p:ext uri="{BB962C8B-B14F-4D97-AF65-F5344CB8AC3E}">
        <p14:creationId xmlns:p14="http://schemas.microsoft.com/office/powerpoint/2010/main" val="9428950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7886700" cy="1325563"/>
          </a:xfrm>
        </p:spPr>
        <p:txBody>
          <a:bodyPr/>
          <a:lstStyle/>
          <a:p>
            <a:r>
              <a:rPr lang="en-US" altLang="zh-CN" dirty="0">
                <a:latin typeface="Arial" panose="020B0604020202020204" pitchFamily="34" charset="0"/>
                <a:cs typeface="Arial" panose="020B0604020202020204" pitchFamily="34" charset="0"/>
              </a:rPr>
              <a:t>Motivation</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23D31064-6FCA-401F-A701-16ED999043F0}"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42</a:t>
            </a:fld>
            <a:endParaRPr lang="zh-CN" altLang="en-US"/>
          </a:p>
        </p:txBody>
      </p:sp>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2" y="1569403"/>
            <a:ext cx="7886700" cy="4493101"/>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Recent papers indicate that some fund managers have stock selection skills. (</a:t>
            </a:r>
            <a:r>
              <a:rPr lang="en-US" altLang="zh-CN" sz="2000" dirty="0" err="1">
                <a:latin typeface="Arial" panose="020B0604020202020204" pitchFamily="34" charset="0"/>
                <a:cs typeface="Arial" panose="020B0604020202020204" pitchFamily="34" charset="0"/>
              </a:rPr>
              <a:t>Kosowski</a:t>
            </a:r>
            <a:r>
              <a:rPr lang="en-US" altLang="zh-CN" sz="2000" dirty="0">
                <a:latin typeface="Arial" panose="020B0604020202020204" pitchFamily="34" charset="0"/>
                <a:cs typeface="Arial" panose="020B0604020202020204" pitchFamily="34" charset="0"/>
              </a:rPr>
              <a:t> et al., 2006; </a:t>
            </a:r>
            <a:r>
              <a:rPr lang="en-US" altLang="zh-CN" sz="2000" dirty="0" err="1">
                <a:latin typeface="Arial" panose="020B0604020202020204" pitchFamily="34" charset="0"/>
                <a:cs typeface="Arial" panose="020B0604020202020204" pitchFamily="34" charset="0"/>
              </a:rPr>
              <a:t>Baks</a:t>
            </a:r>
            <a:r>
              <a:rPr lang="en-US" altLang="zh-CN" sz="2000" dirty="0">
                <a:latin typeface="Arial" panose="020B0604020202020204" pitchFamily="34" charset="0"/>
                <a:cs typeface="Arial" panose="020B0604020202020204" pitchFamily="34" charset="0"/>
              </a:rPr>
              <a:t> et al., 2001; </a:t>
            </a:r>
            <a:r>
              <a:rPr lang="en-US" altLang="zh-CN" sz="2000" dirty="0" err="1">
                <a:latin typeface="Arial" panose="020B0604020202020204" pitchFamily="34" charset="0"/>
                <a:cs typeface="Arial" panose="020B0604020202020204" pitchFamily="34" charset="0"/>
              </a:rPr>
              <a:t>P´astor</a:t>
            </a:r>
            <a:r>
              <a:rPr lang="en-US" altLang="zh-CN" sz="2000" dirty="0">
                <a:latin typeface="Arial" panose="020B0604020202020204" pitchFamily="34" charset="0"/>
                <a:cs typeface="Arial" panose="020B0604020202020204" pitchFamily="34" charset="0"/>
              </a:rPr>
              <a:t> and Stambaugh, 2002; </a:t>
            </a:r>
            <a:r>
              <a:rPr lang="en-US" altLang="zh-CN" sz="2000" dirty="0" err="1">
                <a:latin typeface="Arial" panose="020B0604020202020204" pitchFamily="34" charset="0"/>
                <a:cs typeface="Arial" panose="020B0604020202020204" pitchFamily="34" charset="0"/>
              </a:rPr>
              <a:t>Avramov</a:t>
            </a:r>
            <a:r>
              <a:rPr lang="en-US" altLang="zh-CN" sz="2000" dirty="0">
                <a:latin typeface="Arial" panose="020B0604020202020204" pitchFamily="34" charset="0"/>
                <a:cs typeface="Arial" panose="020B0604020202020204" pitchFamily="34" charset="0"/>
              </a:rPr>
              <a:t> and </a:t>
            </a:r>
            <a:r>
              <a:rPr lang="en-US" altLang="zh-CN" sz="2000" dirty="0" err="1">
                <a:latin typeface="Arial" panose="020B0604020202020204" pitchFamily="34" charset="0"/>
                <a:cs typeface="Arial" panose="020B0604020202020204" pitchFamily="34" charset="0"/>
              </a:rPr>
              <a:t>Wermers</a:t>
            </a:r>
            <a:r>
              <a:rPr lang="en-US" altLang="zh-CN" sz="2000" dirty="0">
                <a:latin typeface="Arial" panose="020B0604020202020204" pitchFamily="34" charset="0"/>
                <a:cs typeface="Arial" panose="020B0604020202020204" pitchFamily="34" charset="0"/>
              </a:rPr>
              <a:t>, 2006). </a:t>
            </a:r>
          </a:p>
          <a:p>
            <a:pPr>
              <a:lnSpc>
                <a:spcPct val="150000"/>
              </a:lnSpc>
            </a:pPr>
            <a:r>
              <a:rPr lang="en-US" altLang="zh-CN" sz="2000" dirty="0">
                <a:latin typeface="Arial" panose="020B0604020202020204" pitchFamily="34" charset="0"/>
                <a:cs typeface="Arial" panose="020B0604020202020204" pitchFamily="34" charset="0"/>
              </a:rPr>
              <a:t>But they are not particularly informative regarding their prevalence in the entire fund population.</a:t>
            </a:r>
          </a:p>
          <a:p>
            <a:pPr>
              <a:lnSpc>
                <a:spcPct val="150000"/>
              </a:lnSpc>
            </a:pPr>
            <a:r>
              <a:rPr lang="en-US" altLang="zh-CN" sz="2000" dirty="0">
                <a:latin typeface="Arial" panose="020B0604020202020204" pitchFamily="34" charset="0"/>
                <a:cs typeface="Arial" panose="020B0604020202020204" pitchFamily="34" charset="0"/>
              </a:rPr>
              <a:t>It is natural to wonder </a:t>
            </a:r>
            <a:r>
              <a:rPr lang="en-US" altLang="zh-CN" sz="2000" dirty="0">
                <a:solidFill>
                  <a:srgbClr val="FF0000"/>
                </a:solidFill>
                <a:latin typeface="Arial" panose="020B0604020202020204" pitchFamily="34" charset="0"/>
                <a:cs typeface="Arial" panose="020B0604020202020204" pitchFamily="34" charset="0"/>
              </a:rPr>
              <a:t>how many </a:t>
            </a:r>
            <a:r>
              <a:rPr lang="en-US" altLang="zh-CN" sz="2000" dirty="0">
                <a:latin typeface="Arial" panose="020B0604020202020204" pitchFamily="34" charset="0"/>
                <a:cs typeface="Arial" panose="020B0604020202020204" pitchFamily="34" charset="0"/>
              </a:rPr>
              <a:t>fund managers possess true stock-picking skills, and </a:t>
            </a:r>
            <a:r>
              <a:rPr lang="en-US" altLang="zh-CN" sz="2000" dirty="0">
                <a:solidFill>
                  <a:srgbClr val="FF0000"/>
                </a:solidFill>
                <a:latin typeface="Arial" panose="020B0604020202020204" pitchFamily="34" charset="0"/>
                <a:cs typeface="Arial" panose="020B0604020202020204" pitchFamily="34" charset="0"/>
              </a:rPr>
              <a:t>where</a:t>
            </a:r>
            <a:r>
              <a:rPr lang="en-US" altLang="zh-CN" sz="2000" dirty="0">
                <a:latin typeface="Arial" panose="020B0604020202020204" pitchFamily="34" charset="0"/>
                <a:cs typeface="Arial" panose="020B0604020202020204" pitchFamily="34" charset="0"/>
              </a:rPr>
              <a:t> these funds are located in the cross-sectional (estimated) alpha distribution.</a:t>
            </a:r>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9760527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7886700" cy="1325563"/>
          </a:xfrm>
        </p:spPr>
        <p:txBody>
          <a:bodyPr/>
          <a:lstStyle/>
          <a:p>
            <a:r>
              <a:rPr lang="en-US" altLang="zh-CN" dirty="0">
                <a:latin typeface="Arial" panose="020B0604020202020204" pitchFamily="34" charset="0"/>
                <a:cs typeface="Arial" panose="020B0604020202020204" pitchFamily="34" charset="0"/>
              </a:rPr>
              <a:t>Contribution</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D077D4B8-4257-4B31-ADCE-398624CAB309}"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43</a:t>
            </a:fld>
            <a:endParaRPr lang="zh-CN" altLang="en-US"/>
          </a:p>
        </p:txBody>
      </p:sp>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1" y="1569403"/>
            <a:ext cx="8127999" cy="4493101"/>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This paper implements a new approach to controlling for false discoveries in such a multiple fund setting.</a:t>
            </a:r>
          </a:p>
          <a:p>
            <a:pPr>
              <a:lnSpc>
                <a:spcPct val="150000"/>
              </a:lnSpc>
            </a:pPr>
            <a:r>
              <a:rPr lang="en-US" altLang="zh-CN" sz="2000" dirty="0">
                <a:latin typeface="Arial" panose="020B0604020202020204" pitchFamily="34" charset="0"/>
                <a:cs typeface="Arial" panose="020B0604020202020204" pitchFamily="34" charset="0"/>
              </a:rPr>
              <a:t>Our approach estimates (1) the proportions of unskilled and skilled funds in the population and (2) their respective locations in the left and right tails of the cross-sectional estimated alpha.</a:t>
            </a:r>
          </a:p>
          <a:p>
            <a:pPr>
              <a:lnSpc>
                <a:spcPct val="150000"/>
              </a:lnSpc>
            </a:pPr>
            <a:r>
              <a:rPr lang="en-US" altLang="zh-CN" sz="2000" dirty="0">
                <a:latin typeface="Arial" panose="020B0604020202020204" pitchFamily="34" charset="0"/>
                <a:cs typeface="Arial" panose="020B0604020202020204" pitchFamily="34" charset="0"/>
              </a:rPr>
              <a:t>Our approach to multiple testing is robustness to cross-sectional dependencies among fund estimated alphas.</a:t>
            </a:r>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25517921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7886700" cy="1325563"/>
          </a:xfrm>
        </p:spPr>
        <p:txBody>
          <a:bodyPr/>
          <a:lstStyle/>
          <a:p>
            <a:r>
              <a:rPr lang="en-US" altLang="zh-CN" dirty="0">
                <a:latin typeface="Arial" panose="020B0604020202020204" pitchFamily="34" charset="0"/>
                <a:cs typeface="Arial" panose="020B0604020202020204" pitchFamily="34" charset="0"/>
              </a:rPr>
              <a:t>Luck in a Multiple Fund Setting</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E0EFCCEA-1F75-43EB-85F3-C0C8D002DAC1}"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44</a:t>
            </a:fld>
            <a:endParaRPr lang="zh-CN" altLang="en-US"/>
          </a:p>
        </p:txBody>
      </p:sp>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1" y="1569403"/>
            <a:ext cx="8127999" cy="4493101"/>
          </a:xfrm>
        </p:spPr>
        <p:txBody>
          <a:bodyPr>
            <a:normAutofit fontScale="92500" lnSpcReduction="10000"/>
          </a:bodyPr>
          <a:lstStyle/>
          <a:p>
            <a:pPr>
              <a:lnSpc>
                <a:spcPct val="150000"/>
              </a:lnSpc>
            </a:pPr>
            <a:r>
              <a:rPr lang="en-US" altLang="zh-CN" sz="2000" dirty="0">
                <a:latin typeface="Arial" panose="020B0604020202020204" pitchFamily="34" charset="0"/>
                <a:cs typeface="Arial" panose="020B0604020202020204" pitchFamily="34" charset="0"/>
              </a:rPr>
              <a:t>Suppose that a population of M actively managed mutual funds is composed of three distinct performance categories</a:t>
            </a:r>
          </a:p>
          <a:p>
            <a:pPr>
              <a:lnSpc>
                <a:spcPct val="150000"/>
              </a:lnSpc>
            </a:pPr>
            <a:r>
              <a:rPr lang="en-US" altLang="zh-CN" sz="2000" dirty="0">
                <a:latin typeface="Arial" panose="020B0604020202020204" pitchFamily="34" charset="0"/>
                <a:cs typeface="Arial" panose="020B0604020202020204" pitchFamily="34" charset="0"/>
              </a:rPr>
              <a:t>Unskilled funds: funds that have managers with stock-picking skills insufficient to recover their trading costs and expenses, creating an “alpha shortfall” </a:t>
            </a:r>
            <a:r>
              <a:rPr lang="en-US" altLang="zh-CN" sz="2000" dirty="0">
                <a:solidFill>
                  <a:srgbClr val="FF0000"/>
                </a:solidFill>
                <a:latin typeface="Arial" panose="020B0604020202020204" pitchFamily="34" charset="0"/>
                <a:cs typeface="Arial" panose="020B0604020202020204" pitchFamily="34" charset="0"/>
              </a:rPr>
              <a:t>(α &lt; 0)</a:t>
            </a:r>
          </a:p>
          <a:p>
            <a:pPr>
              <a:lnSpc>
                <a:spcPct val="150000"/>
              </a:lnSpc>
            </a:pPr>
            <a:r>
              <a:rPr lang="en-US" altLang="zh-CN" sz="2000" dirty="0">
                <a:latin typeface="Arial" panose="020B0604020202020204" pitchFamily="34" charset="0"/>
                <a:cs typeface="Arial" panose="020B0604020202020204" pitchFamily="34" charset="0"/>
              </a:rPr>
              <a:t>Zero-alpha funds: funds that have managers with stock-picking skills sufficient to just recover trading costs and expenses </a:t>
            </a:r>
            <a:r>
              <a:rPr lang="en-US" altLang="zh-CN" sz="2000" dirty="0">
                <a:solidFill>
                  <a:srgbClr val="FF0000"/>
                </a:solidFill>
                <a:latin typeface="Arial" panose="020B0604020202020204" pitchFamily="34" charset="0"/>
                <a:cs typeface="Arial" panose="020B0604020202020204" pitchFamily="34" charset="0"/>
              </a:rPr>
              <a:t>(α = 0)</a:t>
            </a:r>
          </a:p>
          <a:p>
            <a:pPr>
              <a:lnSpc>
                <a:spcPct val="150000"/>
              </a:lnSpc>
            </a:pPr>
            <a:r>
              <a:rPr lang="en-US" altLang="zh-CN" sz="2000" dirty="0">
                <a:latin typeface="Arial" panose="020B0604020202020204" pitchFamily="34" charset="0"/>
                <a:cs typeface="Arial" panose="020B0604020202020204" pitchFamily="34" charset="0"/>
              </a:rPr>
              <a:t>Skilled funds: funds that have managers with stock-picking skills sufficient to provide an “alpha surplus,” beyond simply recovering trading costs and expenses </a:t>
            </a:r>
            <a:r>
              <a:rPr lang="en-US" altLang="zh-CN" sz="2000" dirty="0">
                <a:solidFill>
                  <a:srgbClr val="FF0000"/>
                </a:solidFill>
                <a:latin typeface="Arial" panose="020B0604020202020204" pitchFamily="34" charset="0"/>
                <a:cs typeface="Arial" panose="020B0604020202020204" pitchFamily="34" charset="0"/>
              </a:rPr>
              <a:t>(α &gt; 0).</a:t>
            </a:r>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20710238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7886700" cy="1325563"/>
          </a:xfrm>
        </p:spPr>
        <p:txBody>
          <a:bodyPr/>
          <a:lstStyle/>
          <a:p>
            <a:r>
              <a:rPr lang="en-US" altLang="zh-CN" dirty="0">
                <a:latin typeface="Arial" panose="020B0604020202020204" pitchFamily="34" charset="0"/>
                <a:cs typeface="Arial" panose="020B0604020202020204" pitchFamily="34" charset="0"/>
              </a:rPr>
              <a:t>Measuring Luck</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AB50B7B6-98BA-4BCA-B45E-EDC9D919E66B}"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45</a:t>
            </a:fld>
            <a:endParaRPr lang="zh-CN" altLang="en-US"/>
          </a:p>
        </p:txBody>
      </p:sp>
      <p:pic>
        <p:nvPicPr>
          <p:cNvPr id="3" name="内容占位符 2">
            <a:extLst>
              <a:ext uri="{FF2B5EF4-FFF2-40B4-BE49-F238E27FC236}">
                <a16:creationId xmlns:a16="http://schemas.microsoft.com/office/drawing/2014/main" id="{73CC365C-9787-4138-AC6C-6FAB75BDB440}"/>
              </a:ext>
            </a:extLst>
          </p:cNvPr>
          <p:cNvPicPr>
            <a:picLocks noGrp="1" noChangeAspect="1"/>
          </p:cNvPicPr>
          <p:nvPr>
            <p:ph idx="1"/>
          </p:nvPr>
        </p:nvPicPr>
        <p:blipFill>
          <a:blip r:embed="rId2"/>
          <a:stretch>
            <a:fillRect/>
          </a:stretch>
        </p:blipFill>
        <p:spPr>
          <a:xfrm>
            <a:off x="1330537" y="1569403"/>
            <a:ext cx="6485468" cy="4640263"/>
          </a:xfrm>
          <a:prstGeom prst="rect">
            <a:avLst/>
          </a:prstGeom>
        </p:spPr>
      </p:pic>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12567159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7886700" cy="1325563"/>
          </a:xfrm>
        </p:spPr>
        <p:txBody>
          <a:bodyPr/>
          <a:lstStyle/>
          <a:p>
            <a:r>
              <a:rPr lang="en-US" altLang="zh-CN" dirty="0">
                <a:latin typeface="Arial" panose="020B0604020202020204" pitchFamily="34" charset="0"/>
                <a:cs typeface="Arial" panose="020B0604020202020204" pitchFamily="34" charset="0"/>
              </a:rPr>
              <a:t>Measuring Luck</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0155A5AE-652B-4165-AEB5-B7BEEFF20ECA}"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46</a:t>
            </a:fld>
            <a:endParaRPr lang="zh-CN" altLang="en-US"/>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1" y="1422401"/>
                <a:ext cx="8127999" cy="4640104"/>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At a given significance level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𝛾</m:t>
                    </m:r>
                  </m:oMath>
                </a14:m>
                <a:r>
                  <a:rPr lang="en-US" altLang="zh-CN" sz="2000" dirty="0">
                    <a:latin typeface="Arial" panose="020B0604020202020204" pitchFamily="34" charset="0"/>
                    <a:cs typeface="Arial" panose="020B0604020202020204" pitchFamily="34" charset="0"/>
                  </a:rPr>
                  <a:t> , it is clear that the probability that a zero-alpha fund exhibits luck equals</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 </m:t>
                    </m:r>
                    <m:r>
                      <a:rPr lang="en-US" altLang="zh-CN" sz="2000" i="1" dirty="0" smtClean="0">
                        <a:latin typeface="Cambria Math" panose="02040503050406030204" pitchFamily="18" charset="0"/>
                        <a:cs typeface="Arial" panose="020B0604020202020204" pitchFamily="34" charset="0"/>
                      </a:rPr>
                      <m:t>𝛾</m:t>
                    </m:r>
                    <m:r>
                      <a:rPr lang="en-US" altLang="zh-CN" sz="2000" i="1" dirty="0" smtClean="0">
                        <a:latin typeface="Cambria Math" panose="02040503050406030204" pitchFamily="18" charset="0"/>
                        <a:cs typeface="Arial" panose="020B0604020202020204" pitchFamily="34" charset="0"/>
                      </a:rPr>
                      <m:t>/2</m:t>
                    </m:r>
                  </m:oMath>
                </a14:m>
                <a:r>
                  <a:rPr lang="en-US" altLang="zh-CN" sz="2000" dirty="0">
                    <a:latin typeface="Arial" panose="020B0604020202020204" pitchFamily="34" charset="0"/>
                    <a:cs typeface="Arial" panose="020B0604020202020204" pitchFamily="34" charset="0"/>
                  </a:rPr>
                  <a:t>. If the proportion of zero-alpha funds in the population is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𝜋</m:t>
                        </m:r>
                      </m:e>
                      <m:sub>
                        <m:r>
                          <a:rPr lang="en-US" altLang="zh-CN" sz="2000" i="1" dirty="0" smtClean="0">
                            <a:latin typeface="Cambria Math" panose="02040503050406030204" pitchFamily="18" charset="0"/>
                            <a:cs typeface="Arial" panose="020B0604020202020204" pitchFamily="34" charset="0"/>
                          </a:rPr>
                          <m:t>0</m:t>
                        </m:r>
                      </m:sub>
                    </m:sSub>
                  </m:oMath>
                </a14:m>
                <a:r>
                  <a:rPr lang="en-US" altLang="zh-CN" sz="2000" dirty="0">
                    <a:latin typeface="Arial" panose="020B0604020202020204" pitchFamily="34" charset="0"/>
                    <a:cs typeface="Arial" panose="020B0604020202020204" pitchFamily="34" charset="0"/>
                  </a:rPr>
                  <a:t>, the expected proportion of “lucky funds” equals </a:t>
                </a:r>
                <a14:m>
                  <m:oMath xmlns:m="http://schemas.openxmlformats.org/officeDocument/2006/math">
                    <m:r>
                      <m:rPr>
                        <m:sty m:val="p"/>
                      </m:rPr>
                      <a:rPr lang="en-US" altLang="zh-CN" sz="2000" b="0" i="0" smtClean="0">
                        <a:latin typeface="Cambria Math" panose="02040503050406030204" pitchFamily="18" charset="0"/>
                        <a:cs typeface="Arial" panose="020B0604020202020204" pitchFamily="34" charset="0"/>
                      </a:rPr>
                      <m:t>E</m:t>
                    </m:r>
                    <m:d>
                      <m:dPr>
                        <m:ctrlPr>
                          <a:rPr lang="en-US" altLang="zh-CN" sz="2000" b="0" i="1" smtClean="0">
                            <a:latin typeface="Cambria Math" panose="02040503050406030204" pitchFamily="18" charset="0"/>
                            <a:cs typeface="Arial" panose="020B0604020202020204" pitchFamily="34" charset="0"/>
                          </a:rPr>
                        </m:ctrlPr>
                      </m:dPr>
                      <m:e>
                        <m:sSubSup>
                          <m:sSubSupPr>
                            <m:ctrlPr>
                              <a:rPr lang="en-US" altLang="zh-CN" sz="2000" b="0" i="1" smtClean="0">
                                <a:latin typeface="Cambria Math" panose="02040503050406030204" pitchFamily="18" charset="0"/>
                                <a:cs typeface="Arial" panose="020B0604020202020204" pitchFamily="34" charset="0"/>
                              </a:rPr>
                            </m:ctrlPr>
                          </m:sSubSupPr>
                          <m:e>
                            <m:r>
                              <m:rPr>
                                <m:sty m:val="p"/>
                              </m:rPr>
                              <a:rPr lang="en-US" altLang="zh-CN" sz="2000" b="0" i="0" smtClean="0">
                                <a:latin typeface="Cambria Math" panose="02040503050406030204" pitchFamily="18" charset="0"/>
                                <a:cs typeface="Arial" panose="020B0604020202020204" pitchFamily="34" charset="0"/>
                              </a:rPr>
                              <m:t>F</m:t>
                            </m:r>
                          </m:e>
                          <m:sub>
                            <m:r>
                              <m:rPr>
                                <m:sty m:val="p"/>
                              </m:rPr>
                              <a:rPr lang="el-GR" altLang="zh-CN" sz="2000" b="0" i="1" smtClean="0">
                                <a:latin typeface="Cambria Math" panose="02040503050406030204" pitchFamily="18" charset="0"/>
                                <a:ea typeface="Cambria Math" panose="02040503050406030204" pitchFamily="18" charset="0"/>
                                <a:cs typeface="Arial" panose="020B0604020202020204" pitchFamily="34" charset="0"/>
                              </a:rPr>
                              <m:t>γ</m:t>
                            </m:r>
                          </m:sub>
                          <m:sup>
                            <m:r>
                              <a:rPr lang="en-US" altLang="zh-CN" sz="2000" b="0" i="0" smtClean="0">
                                <a:latin typeface="Cambria Math" panose="02040503050406030204" pitchFamily="18" charset="0"/>
                                <a:cs typeface="Arial" panose="020B0604020202020204" pitchFamily="34" charset="0"/>
                              </a:rPr>
                              <m:t>+</m:t>
                            </m:r>
                          </m:sup>
                        </m:sSubSup>
                      </m:e>
                    </m:d>
                    <m:r>
                      <a:rPr lang="en-US" altLang="zh-CN" sz="2000" b="0" i="1" smtClean="0">
                        <a:latin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cs typeface="Arial" panose="020B0604020202020204" pitchFamily="34" charset="0"/>
                          </a:rPr>
                        </m:ctrlPr>
                      </m:sSubPr>
                      <m:e>
                        <m:r>
                          <a:rPr lang="zh-CN" altLang="en-US" sz="2000" i="1" smtClean="0">
                            <a:latin typeface="Cambria Math" panose="02040503050406030204" pitchFamily="18" charset="0"/>
                            <a:cs typeface="Arial" panose="020B0604020202020204" pitchFamily="34" charset="0"/>
                          </a:rPr>
                          <m:t>𝜋</m:t>
                        </m:r>
                      </m:e>
                      <m:sub>
                        <m:r>
                          <a:rPr lang="en-US" altLang="zh-CN" sz="2000" b="0" i="1" smtClean="0">
                            <a:latin typeface="Cambria Math" panose="02040503050406030204" pitchFamily="18" charset="0"/>
                            <a:cs typeface="Arial" panose="020B0604020202020204" pitchFamily="34" charset="0"/>
                          </a:rPr>
                          <m:t>0</m:t>
                        </m:r>
                      </m:sub>
                    </m:sSub>
                    <m:r>
                      <a:rPr lang="en-US" altLang="zh-CN" sz="2000" i="1">
                        <a:latin typeface="Cambria Math" panose="02040503050406030204" pitchFamily="18" charset="0"/>
                        <a:ea typeface="Cambria Math" panose="02040503050406030204" pitchFamily="18" charset="0"/>
                        <a:cs typeface="Arial" panose="020B0604020202020204" pitchFamily="34" charset="0"/>
                      </a:rPr>
                      <m:t>∙</m:t>
                    </m:r>
                  </m:oMath>
                </a14:m>
                <a:r>
                  <a:rPr lang="en-US" altLang="zh-CN" sz="2000" dirty="0">
                    <a:cs typeface="Arial" panose="020B0604020202020204" pitchFamily="34" charset="0"/>
                  </a:rPr>
                  <a:t> </a:t>
                </a:r>
                <a14:m>
                  <m:oMath xmlns:m="http://schemas.openxmlformats.org/officeDocument/2006/math">
                    <m:r>
                      <a:rPr lang="en-US" altLang="zh-CN" sz="2000" i="1" dirty="0">
                        <a:latin typeface="Cambria Math" panose="02040503050406030204" pitchFamily="18" charset="0"/>
                        <a:cs typeface="Arial" panose="020B0604020202020204" pitchFamily="34" charset="0"/>
                      </a:rPr>
                      <m:t>𝛾</m:t>
                    </m:r>
                    <m:r>
                      <a:rPr lang="en-US" altLang="zh-CN" sz="2000" i="1" dirty="0">
                        <a:latin typeface="Cambria Math" panose="02040503050406030204" pitchFamily="18" charset="0"/>
                        <a:cs typeface="Arial" panose="020B0604020202020204" pitchFamily="34" charset="0"/>
                      </a:rPr>
                      <m:t>/2</m:t>
                    </m:r>
                  </m:oMath>
                </a14:m>
                <a:endParaRPr lang="en-US" altLang="zh-CN" sz="2000" dirty="0">
                  <a:latin typeface="Arial" panose="020B0604020202020204" pitchFamily="34" charset="0"/>
                  <a:cs typeface="Arial" panose="020B0604020202020204" pitchFamily="34" charset="0"/>
                </a:endParaRPr>
              </a:p>
              <a:p>
                <a:pPr>
                  <a:lnSpc>
                    <a:spcPct val="150000"/>
                  </a:lnSpc>
                </a:pPr>
                <a:endParaRPr lang="en-US" altLang="zh-CN" sz="2000" dirty="0">
                  <a:latin typeface="Arial" panose="020B0604020202020204" pitchFamily="34" charset="0"/>
                  <a:cs typeface="Arial" panose="020B0604020202020204" pitchFamily="34" charset="0"/>
                </a:endParaRPr>
              </a:p>
            </p:txBody>
          </p:sp>
        </mc:Choice>
        <mc:Fallback xmlns="">
          <p:sp>
            <p:nvSpPr>
              <p:cNvPr id="8" name="内容占位符 2">
                <a:extLst>
                  <a:ext uri="{FF2B5EF4-FFF2-40B4-BE49-F238E27FC236}">
                    <a16:creationId xmlns:a16="http://schemas.microsoft.com/office/drawing/2014/main" id="{62BB2DDE-FA80-4CB0-8129-804C7171C4FD}"/>
                  </a:ext>
                </a:extLst>
              </p:cNvPr>
              <p:cNvSpPr>
                <a:spLocks noGrp="1" noRot="1" noChangeAspect="1" noMove="1" noResize="1" noEditPoints="1" noAdjustHandles="1" noChangeArrowheads="1" noChangeShapeType="1" noTextEdit="1"/>
              </p:cNvSpPr>
              <p:nvPr>
                <p:ph idx="1"/>
              </p:nvPr>
            </p:nvSpPr>
            <p:spPr>
              <a:xfrm>
                <a:off x="467361" y="1422401"/>
                <a:ext cx="8127999" cy="4640104"/>
              </a:xfrm>
              <a:blipFill>
                <a:blip r:embed="rId2"/>
                <a:stretch>
                  <a:fillRect l="-675" r="-975"/>
                </a:stretch>
              </a:blipFill>
            </p:spPr>
            <p:txBody>
              <a:bodyPr/>
              <a:lstStyle/>
              <a:p>
                <a:r>
                  <a:rPr lang="zh-CN" altLang="en-US">
                    <a:noFill/>
                  </a:rPr>
                  <a:t> </a:t>
                </a:r>
              </a:p>
            </p:txBody>
          </p:sp>
        </mc:Fallback>
      </mc:AlternateContent>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pic>
        <p:nvPicPr>
          <p:cNvPr id="4" name="图片 3">
            <a:extLst>
              <a:ext uri="{FF2B5EF4-FFF2-40B4-BE49-F238E27FC236}">
                <a16:creationId xmlns:a16="http://schemas.microsoft.com/office/drawing/2014/main" id="{11CD1DCA-2026-4D3B-A57F-9FD14F22906B}"/>
              </a:ext>
            </a:extLst>
          </p:cNvPr>
          <p:cNvPicPr>
            <a:picLocks noChangeAspect="1"/>
          </p:cNvPicPr>
          <p:nvPr/>
        </p:nvPicPr>
        <p:blipFill>
          <a:blip r:embed="rId3"/>
          <a:stretch>
            <a:fillRect/>
          </a:stretch>
        </p:blipFill>
        <p:spPr>
          <a:xfrm>
            <a:off x="539751" y="3429000"/>
            <a:ext cx="7966710" cy="2801044"/>
          </a:xfrm>
          <a:prstGeom prst="rect">
            <a:avLst/>
          </a:prstGeom>
        </p:spPr>
      </p:pic>
    </p:spTree>
    <p:extLst>
      <p:ext uri="{BB962C8B-B14F-4D97-AF65-F5344CB8AC3E}">
        <p14:creationId xmlns:p14="http://schemas.microsoft.com/office/powerpoint/2010/main" val="37303953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7886700" cy="1325563"/>
          </a:xfrm>
        </p:spPr>
        <p:txBody>
          <a:bodyPr/>
          <a:lstStyle/>
          <a:p>
            <a:r>
              <a:rPr lang="en-US" altLang="zh-CN" dirty="0">
                <a:latin typeface="Arial" panose="020B0604020202020204" pitchFamily="34" charset="0"/>
                <a:cs typeface="Arial" panose="020B0604020202020204" pitchFamily="34" charset="0"/>
              </a:rPr>
              <a:t>Measuring Luck</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E0EE93FE-0991-4D86-9C56-7748E725A505}"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47</a:t>
            </a:fld>
            <a:endParaRPr lang="zh-CN" altLang="en-US"/>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1" y="1422401"/>
                <a:ext cx="8127999" cy="4640104"/>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Now, to determine the expected proportion of skilled funds,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𝐸</m:t>
                    </m:r>
                    <m:r>
                      <a:rPr lang="en-US" altLang="zh-CN" sz="2000" i="1" dirty="0" smtClean="0">
                        <a:latin typeface="Cambria Math" panose="02040503050406030204" pitchFamily="18" charset="0"/>
                        <a:cs typeface="Arial" panose="020B0604020202020204" pitchFamily="34" charset="0"/>
                      </a:rPr>
                      <m:t>(</m:t>
                    </m:r>
                    <m:sSubSup>
                      <m:sSubSupPr>
                        <m:ctrlPr>
                          <a:rPr lang="en-US" altLang="zh-CN" sz="2000" b="0" i="1" dirty="0" smtClean="0">
                            <a:latin typeface="Cambria Math" panose="02040503050406030204" pitchFamily="18" charset="0"/>
                            <a:cs typeface="Arial" panose="020B0604020202020204" pitchFamily="34" charset="0"/>
                          </a:rPr>
                        </m:ctrlPr>
                      </m:sSubSupPr>
                      <m:e>
                        <m:r>
                          <a:rPr lang="en-US" altLang="zh-CN" sz="2000" i="1" dirty="0" err="1">
                            <a:latin typeface="Cambria Math" panose="02040503050406030204" pitchFamily="18" charset="0"/>
                            <a:cs typeface="Arial" panose="020B0604020202020204" pitchFamily="34" charset="0"/>
                          </a:rPr>
                          <m:t>𝑇</m:t>
                        </m:r>
                      </m:e>
                      <m:sub>
                        <m:r>
                          <a:rPr lang="en-US" altLang="zh-CN" sz="2000" i="1" dirty="0" err="1" smtClean="0">
                            <a:latin typeface="Cambria Math" panose="02040503050406030204" pitchFamily="18" charset="0"/>
                            <a:cs typeface="Arial" panose="020B0604020202020204" pitchFamily="34" charset="0"/>
                          </a:rPr>
                          <m:t>𝛾</m:t>
                        </m:r>
                      </m:sub>
                      <m:sup>
                        <m:r>
                          <a:rPr lang="en-US" altLang="zh-CN" sz="2000" i="1" dirty="0" err="1" smtClean="0">
                            <a:latin typeface="Cambria Math" panose="02040503050406030204" pitchFamily="18" charset="0"/>
                            <a:cs typeface="Arial" panose="020B0604020202020204" pitchFamily="34" charset="0"/>
                          </a:rPr>
                          <m:t>+</m:t>
                        </m:r>
                      </m:sup>
                    </m:sSubSup>
                    <m:r>
                      <a:rPr lang="en-US" altLang="zh-CN" sz="2000" i="1" dirty="0" smtClean="0">
                        <a:latin typeface="Cambria Math" panose="02040503050406030204" pitchFamily="18" charset="0"/>
                        <a:cs typeface="Arial" panose="020B0604020202020204" pitchFamily="34" charset="0"/>
                      </a:rPr>
                      <m:t> </m:t>
                    </m:r>
                    <m:r>
                      <a:rPr lang="en-US" altLang="zh-CN" sz="2000" i="1" dirty="0">
                        <a:latin typeface="Cambria Math" panose="02040503050406030204" pitchFamily="18" charset="0"/>
                        <a:cs typeface="Arial" panose="020B0604020202020204" pitchFamily="34" charset="0"/>
                      </a:rPr>
                      <m:t>)</m:t>
                    </m:r>
                  </m:oMath>
                </a14:m>
                <a:r>
                  <a:rPr lang="en-US" altLang="zh-CN" sz="2000" dirty="0">
                    <a:latin typeface="Arial" panose="020B0604020202020204" pitchFamily="34" charset="0"/>
                    <a:cs typeface="Arial" panose="020B0604020202020204" pitchFamily="34" charset="0"/>
                  </a:rPr>
                  <a:t>, we simply adjust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𝐸</m:t>
                    </m:r>
                    <m:r>
                      <a:rPr lang="en-US" altLang="zh-CN" sz="2000" i="1" dirty="0" smtClean="0">
                        <a:latin typeface="Cambria Math" panose="02040503050406030204" pitchFamily="18" charset="0"/>
                        <a:cs typeface="Arial" panose="020B0604020202020204" pitchFamily="34" charset="0"/>
                      </a:rPr>
                      <m:t>(</m:t>
                    </m:r>
                    <m:sSubSup>
                      <m:sSubSupPr>
                        <m:ctrlPr>
                          <a:rPr lang="en-US" altLang="zh-CN" sz="2000" b="0" i="1" dirty="0" smtClean="0">
                            <a:latin typeface="Cambria Math" panose="02040503050406030204" pitchFamily="18" charset="0"/>
                            <a:cs typeface="Arial" panose="020B0604020202020204" pitchFamily="34" charset="0"/>
                          </a:rPr>
                        </m:ctrlPr>
                      </m:sSubSupPr>
                      <m:e>
                        <m:r>
                          <a:rPr lang="en-US" altLang="zh-CN" sz="2000" i="1" dirty="0" err="1">
                            <a:latin typeface="Cambria Math" panose="02040503050406030204" pitchFamily="18" charset="0"/>
                            <a:cs typeface="Arial" panose="020B0604020202020204" pitchFamily="34" charset="0"/>
                          </a:rPr>
                          <m:t>𝑆</m:t>
                        </m:r>
                      </m:e>
                      <m:sub>
                        <m:r>
                          <a:rPr lang="en-US" altLang="zh-CN" sz="2000" i="1" dirty="0" err="1" smtClean="0">
                            <a:latin typeface="Cambria Math" panose="02040503050406030204" pitchFamily="18" charset="0"/>
                            <a:cs typeface="Arial" panose="020B0604020202020204" pitchFamily="34" charset="0"/>
                          </a:rPr>
                          <m:t>𝛾</m:t>
                        </m:r>
                      </m:sub>
                      <m:sup>
                        <m:r>
                          <a:rPr lang="en-US" altLang="zh-CN" sz="2000" i="1" dirty="0" err="1" smtClean="0">
                            <a:latin typeface="Cambria Math" panose="02040503050406030204" pitchFamily="18" charset="0"/>
                            <a:cs typeface="Arial" panose="020B0604020202020204" pitchFamily="34" charset="0"/>
                          </a:rPr>
                          <m:t>+</m:t>
                        </m:r>
                      </m:sup>
                    </m:sSubSup>
                    <m:r>
                      <a:rPr lang="en-US" altLang="zh-CN" sz="2000" i="1" dirty="0" smtClean="0">
                        <a:latin typeface="Cambria Math" panose="02040503050406030204" pitchFamily="18" charset="0"/>
                        <a:cs typeface="Arial" panose="020B0604020202020204" pitchFamily="34" charset="0"/>
                      </a:rPr>
                      <m:t> </m:t>
                    </m:r>
                    <m:r>
                      <a:rPr lang="en-US" altLang="zh-CN" sz="2000" i="1" dirty="0">
                        <a:latin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cs typeface="Arial" panose="020B0604020202020204" pitchFamily="34" charset="0"/>
                  </a:rPr>
                  <a:t>for the presence of these lucky funds:</a:t>
                </a: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sz="2000" i="1" dirty="0" smtClean="0">
                          <a:latin typeface="Cambria Math" panose="02040503050406030204" pitchFamily="18" charset="0"/>
                          <a:cs typeface="Arial" panose="020B0604020202020204" pitchFamily="34" charset="0"/>
                        </a:rPr>
                        <m:t>𝐸</m:t>
                      </m:r>
                      <m:d>
                        <m:dPr>
                          <m:ctrlPr>
                            <a:rPr lang="en-US" altLang="zh-CN" sz="2000" i="1" dirty="0" smtClean="0">
                              <a:latin typeface="Cambria Math" panose="02040503050406030204" pitchFamily="18" charset="0"/>
                              <a:cs typeface="Arial" panose="020B0604020202020204" pitchFamily="34" charset="0"/>
                            </a:rPr>
                          </m:ctrlPr>
                        </m:dPr>
                        <m:e>
                          <m:sSubSup>
                            <m:sSubSupPr>
                              <m:ctrlPr>
                                <a:rPr lang="en-US" altLang="zh-CN" sz="2000" b="0" i="1" dirty="0" smtClean="0">
                                  <a:latin typeface="Cambria Math" panose="02040503050406030204" pitchFamily="18" charset="0"/>
                                  <a:cs typeface="Arial" panose="020B0604020202020204" pitchFamily="34" charset="0"/>
                                </a:rPr>
                              </m:ctrlPr>
                            </m:sSubSupPr>
                            <m:e>
                              <m:r>
                                <a:rPr lang="en-US" altLang="zh-CN" sz="2000" i="1" dirty="0" err="1">
                                  <a:latin typeface="Cambria Math" panose="02040503050406030204" pitchFamily="18" charset="0"/>
                                  <a:cs typeface="Arial" panose="020B0604020202020204" pitchFamily="34" charset="0"/>
                                </a:rPr>
                                <m:t>𝑇</m:t>
                              </m:r>
                            </m:e>
                            <m:sub>
                              <m:r>
                                <a:rPr lang="en-US" altLang="zh-CN" sz="2000" i="1" dirty="0" err="1" smtClean="0">
                                  <a:latin typeface="Cambria Math" panose="02040503050406030204" pitchFamily="18" charset="0"/>
                                  <a:cs typeface="Arial" panose="020B0604020202020204" pitchFamily="34" charset="0"/>
                                </a:rPr>
                                <m:t>𝛾</m:t>
                              </m:r>
                            </m:sub>
                            <m:sup>
                              <m:r>
                                <a:rPr lang="en-US" altLang="zh-CN" sz="2000" i="1" dirty="0" err="1" smtClean="0">
                                  <a:latin typeface="Cambria Math" panose="02040503050406030204" pitchFamily="18" charset="0"/>
                                  <a:cs typeface="Arial" panose="020B0604020202020204" pitchFamily="34" charset="0"/>
                                </a:rPr>
                                <m:t>+</m:t>
                              </m:r>
                            </m:sup>
                          </m:sSubSup>
                          <m:r>
                            <a:rPr lang="en-US" altLang="zh-CN" sz="2000" i="1" dirty="0" smtClean="0">
                              <a:latin typeface="Cambria Math" panose="02040503050406030204" pitchFamily="18" charset="0"/>
                              <a:cs typeface="Arial" panose="020B0604020202020204" pitchFamily="34" charset="0"/>
                            </a:rPr>
                            <m:t> </m:t>
                          </m:r>
                        </m:e>
                      </m:d>
                      <m:r>
                        <a:rPr lang="en-US" altLang="zh-CN" sz="2000" b="0" i="0" dirty="0" smtClean="0">
                          <a:latin typeface="Cambria Math" panose="02040503050406030204" pitchFamily="18" charset="0"/>
                          <a:cs typeface="Arial" panose="020B0604020202020204" pitchFamily="34" charset="0"/>
                        </a:rPr>
                        <m:t>=</m:t>
                      </m:r>
                      <m:r>
                        <a:rPr lang="en-US" altLang="zh-CN" sz="2000" i="1" dirty="0">
                          <a:latin typeface="Cambria Math" panose="02040503050406030204" pitchFamily="18" charset="0"/>
                          <a:cs typeface="Arial" panose="020B0604020202020204" pitchFamily="34" charset="0"/>
                        </a:rPr>
                        <m:t>𝐸</m:t>
                      </m:r>
                      <m:d>
                        <m:dPr>
                          <m:ctrlPr>
                            <a:rPr lang="en-US" altLang="zh-CN" sz="2000" i="1" dirty="0">
                              <a:latin typeface="Cambria Math" panose="02040503050406030204" pitchFamily="18" charset="0"/>
                              <a:cs typeface="Arial" panose="020B0604020202020204" pitchFamily="34" charset="0"/>
                            </a:rPr>
                          </m:ctrlPr>
                        </m:dPr>
                        <m:e>
                          <m:sSubSup>
                            <m:sSubSupPr>
                              <m:ctrlPr>
                                <a:rPr lang="en-US" altLang="zh-CN" sz="2000" i="1" dirty="0">
                                  <a:latin typeface="Cambria Math" panose="02040503050406030204" pitchFamily="18" charset="0"/>
                                  <a:cs typeface="Arial" panose="020B0604020202020204" pitchFamily="34" charset="0"/>
                                </a:rPr>
                              </m:ctrlPr>
                            </m:sSubSupPr>
                            <m:e>
                              <m:r>
                                <a:rPr lang="en-US" altLang="zh-CN" sz="2000" i="1" dirty="0" err="1">
                                  <a:latin typeface="Cambria Math" panose="02040503050406030204" pitchFamily="18" charset="0"/>
                                  <a:cs typeface="Arial" panose="020B0604020202020204" pitchFamily="34" charset="0"/>
                                </a:rPr>
                                <m:t>𝑆</m:t>
                              </m:r>
                            </m:e>
                            <m:sub>
                              <m:r>
                                <a:rPr lang="en-US" altLang="zh-CN" sz="2000" i="1" dirty="0" err="1">
                                  <a:latin typeface="Cambria Math" panose="02040503050406030204" pitchFamily="18" charset="0"/>
                                  <a:cs typeface="Arial" panose="020B0604020202020204" pitchFamily="34" charset="0"/>
                                </a:rPr>
                                <m:t>𝛾</m:t>
                              </m:r>
                            </m:sub>
                            <m:sup>
                              <m:r>
                                <a:rPr lang="en-US" altLang="zh-CN" sz="2000" i="1" dirty="0" err="1">
                                  <a:latin typeface="Cambria Math" panose="02040503050406030204" pitchFamily="18" charset="0"/>
                                  <a:cs typeface="Arial" panose="020B0604020202020204" pitchFamily="34" charset="0"/>
                                </a:rPr>
                                <m:t>+</m:t>
                              </m:r>
                            </m:sup>
                          </m:sSubSup>
                          <m:r>
                            <a:rPr lang="en-US" altLang="zh-CN" sz="2000" i="1" dirty="0">
                              <a:latin typeface="Cambria Math" panose="02040503050406030204" pitchFamily="18" charset="0"/>
                              <a:cs typeface="Arial" panose="020B0604020202020204" pitchFamily="34" charset="0"/>
                            </a:rPr>
                            <m:t> </m:t>
                          </m:r>
                        </m:e>
                      </m:d>
                      <m:r>
                        <a:rPr lang="en-US" altLang="zh-CN" sz="2000" b="0" i="0" dirty="0" smtClean="0">
                          <a:latin typeface="Cambria Math" panose="02040503050406030204" pitchFamily="18" charset="0"/>
                          <a:cs typeface="Arial" panose="020B0604020202020204" pitchFamily="34" charset="0"/>
                        </a:rPr>
                        <m:t>−</m:t>
                      </m:r>
                      <m:r>
                        <a:rPr lang="en-US" altLang="zh-CN" sz="2000" i="1">
                          <a:latin typeface="Cambria Math" panose="02040503050406030204" pitchFamily="18" charset="0"/>
                          <a:cs typeface="Arial" panose="020B0604020202020204" pitchFamily="34" charset="0"/>
                        </a:rPr>
                        <m:t>𝐸</m:t>
                      </m:r>
                      <m:d>
                        <m:dPr>
                          <m:ctrlPr>
                            <a:rPr lang="en-US" altLang="zh-CN" sz="2000" i="1">
                              <a:latin typeface="Cambria Math" panose="02040503050406030204" pitchFamily="18" charset="0"/>
                              <a:cs typeface="Arial" panose="020B0604020202020204" pitchFamily="34" charset="0"/>
                            </a:rPr>
                          </m:ctrlPr>
                        </m:dPr>
                        <m:e>
                          <m:sSubSup>
                            <m:sSubSupPr>
                              <m:ctrlPr>
                                <a:rPr lang="en-US" altLang="zh-CN" sz="2000" i="1">
                                  <a:latin typeface="Cambria Math" panose="02040503050406030204" pitchFamily="18" charset="0"/>
                                  <a:cs typeface="Arial" panose="020B0604020202020204" pitchFamily="34" charset="0"/>
                                </a:rPr>
                              </m:ctrlPr>
                            </m:sSubSupPr>
                            <m:e>
                              <m:r>
                                <m:rPr>
                                  <m:sty m:val="p"/>
                                </m:rPr>
                                <a:rPr lang="en-US" altLang="zh-CN" sz="2000">
                                  <a:latin typeface="Cambria Math" panose="02040503050406030204" pitchFamily="18" charset="0"/>
                                  <a:cs typeface="Arial" panose="020B0604020202020204" pitchFamily="34" charset="0"/>
                                </a:rPr>
                                <m:t>F</m:t>
                              </m:r>
                            </m:e>
                            <m:sub>
                              <m:r>
                                <m:rPr>
                                  <m:sty m:val="p"/>
                                </m:rPr>
                                <a:rPr lang="el-GR" altLang="zh-CN" sz="2000" i="1">
                                  <a:latin typeface="Cambria Math" panose="02040503050406030204" pitchFamily="18" charset="0"/>
                                  <a:ea typeface="Cambria Math" panose="02040503050406030204" pitchFamily="18" charset="0"/>
                                  <a:cs typeface="Arial" panose="020B0604020202020204" pitchFamily="34" charset="0"/>
                                </a:rPr>
                                <m:t>γ</m:t>
                              </m:r>
                            </m:sub>
                            <m:sup>
                              <m:r>
                                <a:rPr lang="en-US" altLang="zh-CN" sz="2000">
                                  <a:latin typeface="Cambria Math" panose="02040503050406030204" pitchFamily="18" charset="0"/>
                                  <a:cs typeface="Arial" panose="020B0604020202020204" pitchFamily="34" charset="0"/>
                                </a:rPr>
                                <m:t>+</m:t>
                              </m:r>
                            </m:sup>
                          </m:sSubSup>
                        </m:e>
                      </m:d>
                      <m:r>
                        <a:rPr lang="en-US" altLang="zh-CN" sz="2000" b="0" i="0" smtClean="0">
                          <a:latin typeface="Cambria Math" panose="02040503050406030204" pitchFamily="18" charset="0"/>
                          <a:cs typeface="Arial" panose="020B0604020202020204" pitchFamily="34" charset="0"/>
                        </a:rPr>
                        <m:t>=</m:t>
                      </m:r>
                      <m:r>
                        <a:rPr lang="en-US" altLang="zh-CN" sz="2000" i="1" dirty="0">
                          <a:latin typeface="Cambria Math" panose="02040503050406030204" pitchFamily="18" charset="0"/>
                          <a:cs typeface="Arial" panose="020B0604020202020204" pitchFamily="34" charset="0"/>
                        </a:rPr>
                        <m:t>𝐸</m:t>
                      </m:r>
                      <m:d>
                        <m:dPr>
                          <m:ctrlPr>
                            <a:rPr lang="en-US" altLang="zh-CN" sz="2000" i="1" dirty="0">
                              <a:latin typeface="Cambria Math" panose="02040503050406030204" pitchFamily="18" charset="0"/>
                              <a:cs typeface="Arial" panose="020B0604020202020204" pitchFamily="34" charset="0"/>
                            </a:rPr>
                          </m:ctrlPr>
                        </m:dPr>
                        <m:e>
                          <m:sSubSup>
                            <m:sSubSupPr>
                              <m:ctrlPr>
                                <a:rPr lang="en-US" altLang="zh-CN" sz="2000" i="1" dirty="0">
                                  <a:latin typeface="Cambria Math" panose="02040503050406030204" pitchFamily="18" charset="0"/>
                                  <a:cs typeface="Arial" panose="020B0604020202020204" pitchFamily="34" charset="0"/>
                                </a:rPr>
                              </m:ctrlPr>
                            </m:sSubSupPr>
                            <m:e>
                              <m:r>
                                <a:rPr lang="en-US" altLang="zh-CN" sz="2000" i="1" dirty="0" err="1">
                                  <a:latin typeface="Cambria Math" panose="02040503050406030204" pitchFamily="18" charset="0"/>
                                  <a:cs typeface="Arial" panose="020B0604020202020204" pitchFamily="34" charset="0"/>
                                </a:rPr>
                                <m:t>𝑆</m:t>
                              </m:r>
                            </m:e>
                            <m:sub>
                              <m:r>
                                <a:rPr lang="en-US" altLang="zh-CN" sz="2000" i="1" dirty="0" err="1">
                                  <a:latin typeface="Cambria Math" panose="02040503050406030204" pitchFamily="18" charset="0"/>
                                  <a:cs typeface="Arial" panose="020B0604020202020204" pitchFamily="34" charset="0"/>
                                </a:rPr>
                                <m:t>𝛾</m:t>
                              </m:r>
                            </m:sub>
                            <m:sup>
                              <m:r>
                                <a:rPr lang="en-US" altLang="zh-CN" sz="2000" i="1" dirty="0" err="1">
                                  <a:latin typeface="Cambria Math" panose="02040503050406030204" pitchFamily="18" charset="0"/>
                                  <a:cs typeface="Arial" panose="020B0604020202020204" pitchFamily="34" charset="0"/>
                                </a:rPr>
                                <m:t>+</m:t>
                              </m:r>
                            </m:sup>
                          </m:sSubSup>
                          <m:r>
                            <a:rPr lang="en-US" altLang="zh-CN" sz="2000" i="1" dirty="0">
                              <a:latin typeface="Cambria Math" panose="02040503050406030204" pitchFamily="18" charset="0"/>
                              <a:cs typeface="Arial" panose="020B0604020202020204" pitchFamily="34" charset="0"/>
                            </a:rPr>
                            <m:t> </m:t>
                          </m:r>
                        </m:e>
                      </m:d>
                      <m:r>
                        <a:rPr lang="en-US" altLang="zh-CN" sz="2000" b="0" i="0" dirty="0" smtClean="0">
                          <a:latin typeface="Cambria Math" panose="02040503050406030204" pitchFamily="18" charset="0"/>
                          <a:cs typeface="Arial" panose="020B0604020202020204" pitchFamily="34" charset="0"/>
                        </a:rPr>
                        <m:t>−</m:t>
                      </m:r>
                      <m:sSub>
                        <m:sSubPr>
                          <m:ctrlPr>
                            <a:rPr lang="en-US" altLang="zh-CN" sz="2000" i="1">
                              <a:latin typeface="Cambria Math" panose="02040503050406030204" pitchFamily="18" charset="0"/>
                              <a:cs typeface="Arial" panose="020B0604020202020204" pitchFamily="34" charset="0"/>
                            </a:rPr>
                          </m:ctrlPr>
                        </m:sSubPr>
                        <m:e>
                          <m:r>
                            <a:rPr lang="zh-CN" altLang="en-US" sz="2000" i="1">
                              <a:latin typeface="Cambria Math" panose="02040503050406030204" pitchFamily="18" charset="0"/>
                              <a:cs typeface="Arial" panose="020B0604020202020204" pitchFamily="34" charset="0"/>
                            </a:rPr>
                            <m:t>𝜋</m:t>
                          </m:r>
                        </m:e>
                        <m:sub>
                          <m:r>
                            <a:rPr lang="en-US" altLang="zh-CN" sz="2000" i="1">
                              <a:latin typeface="Cambria Math" panose="02040503050406030204" pitchFamily="18" charset="0"/>
                              <a:cs typeface="Arial" panose="020B0604020202020204" pitchFamily="34" charset="0"/>
                            </a:rPr>
                            <m:t>0</m:t>
                          </m:r>
                        </m:sub>
                      </m:sSub>
                      <m:r>
                        <a:rPr lang="en-US" altLang="zh-CN" sz="2000" i="1">
                          <a:latin typeface="Cambria Math" panose="02040503050406030204" pitchFamily="18" charset="0"/>
                          <a:ea typeface="Cambria Math" panose="02040503050406030204" pitchFamily="18" charset="0"/>
                          <a:cs typeface="Arial" panose="020B0604020202020204" pitchFamily="34" charset="0"/>
                        </a:rPr>
                        <m:t>∙</m:t>
                      </m:r>
                      <m:r>
                        <a:rPr lang="en-US" altLang="zh-CN" sz="2000" i="1" dirty="0">
                          <a:latin typeface="Cambria Math" panose="02040503050406030204" pitchFamily="18" charset="0"/>
                          <a:cs typeface="Arial" panose="020B0604020202020204" pitchFamily="34" charset="0"/>
                        </a:rPr>
                        <m:t>𝛾</m:t>
                      </m:r>
                      <m:r>
                        <a:rPr lang="en-US" altLang="zh-CN" sz="2000" i="1" dirty="0">
                          <a:latin typeface="Cambria Math" panose="02040503050406030204" pitchFamily="18" charset="0"/>
                          <a:cs typeface="Arial" panose="020B0604020202020204" pitchFamily="34" charset="0"/>
                        </a:rPr>
                        <m:t>/2</m:t>
                      </m:r>
                    </m:oMath>
                  </m:oMathPara>
                </a14:m>
                <a:endParaRPr lang="en-US" altLang="zh-CN" sz="2000" dirty="0">
                  <a:latin typeface="Arial" panose="020B0604020202020204" pitchFamily="34" charset="0"/>
                  <a:cs typeface="Arial" panose="020B0604020202020204" pitchFamily="34" charset="0"/>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sz="2000" i="1" dirty="0" smtClean="0">
                          <a:latin typeface="Cambria Math" panose="02040503050406030204" pitchFamily="18" charset="0"/>
                          <a:cs typeface="Arial" panose="020B0604020202020204" pitchFamily="34" charset="0"/>
                        </a:rPr>
                        <m:t>𝐸</m:t>
                      </m:r>
                      <m:d>
                        <m:dPr>
                          <m:ctrlPr>
                            <a:rPr lang="en-US" altLang="zh-CN" sz="2000" i="1" dirty="0" smtClean="0">
                              <a:latin typeface="Cambria Math" panose="02040503050406030204" pitchFamily="18" charset="0"/>
                              <a:cs typeface="Arial" panose="020B0604020202020204" pitchFamily="34" charset="0"/>
                            </a:rPr>
                          </m:ctrlPr>
                        </m:dPr>
                        <m:e>
                          <m:sSubSup>
                            <m:sSubSupPr>
                              <m:ctrlPr>
                                <a:rPr lang="en-US" altLang="zh-CN" sz="2000" b="0" i="1" dirty="0" smtClean="0">
                                  <a:latin typeface="Cambria Math" panose="02040503050406030204" pitchFamily="18" charset="0"/>
                                  <a:cs typeface="Arial" panose="020B0604020202020204" pitchFamily="34" charset="0"/>
                                </a:rPr>
                              </m:ctrlPr>
                            </m:sSubSupPr>
                            <m:e>
                              <m:r>
                                <a:rPr lang="en-US" altLang="zh-CN" sz="2000" i="1" dirty="0" err="1">
                                  <a:latin typeface="Cambria Math" panose="02040503050406030204" pitchFamily="18" charset="0"/>
                                  <a:cs typeface="Arial" panose="020B0604020202020204" pitchFamily="34" charset="0"/>
                                </a:rPr>
                                <m:t>𝑇</m:t>
                              </m:r>
                            </m:e>
                            <m:sub>
                              <m:r>
                                <a:rPr lang="en-US" altLang="zh-CN" sz="2000" i="1" dirty="0" err="1" smtClean="0">
                                  <a:latin typeface="Cambria Math" panose="02040503050406030204" pitchFamily="18" charset="0"/>
                                  <a:cs typeface="Arial" panose="020B0604020202020204" pitchFamily="34" charset="0"/>
                                </a:rPr>
                                <m:t>𝛾</m:t>
                              </m:r>
                            </m:sub>
                            <m:sup>
                              <m:r>
                                <a:rPr lang="en-US" altLang="zh-CN" sz="2000" b="0" i="1" dirty="0" smtClean="0">
                                  <a:latin typeface="Cambria Math" panose="02040503050406030204" pitchFamily="18" charset="0"/>
                                  <a:cs typeface="Arial" panose="020B0604020202020204" pitchFamily="34" charset="0"/>
                                </a:rPr>
                                <m:t>−</m:t>
                              </m:r>
                            </m:sup>
                          </m:sSubSup>
                          <m:r>
                            <a:rPr lang="en-US" altLang="zh-CN" sz="2000" i="1" dirty="0" smtClean="0">
                              <a:latin typeface="Cambria Math" panose="02040503050406030204" pitchFamily="18" charset="0"/>
                              <a:cs typeface="Arial" panose="020B0604020202020204" pitchFamily="34" charset="0"/>
                            </a:rPr>
                            <m:t> </m:t>
                          </m:r>
                        </m:e>
                      </m:d>
                      <m:r>
                        <a:rPr lang="en-US" altLang="zh-CN" sz="2000" b="0" i="0" dirty="0" smtClean="0">
                          <a:latin typeface="Cambria Math" panose="02040503050406030204" pitchFamily="18" charset="0"/>
                          <a:cs typeface="Arial" panose="020B0604020202020204" pitchFamily="34" charset="0"/>
                        </a:rPr>
                        <m:t>=</m:t>
                      </m:r>
                      <m:r>
                        <a:rPr lang="en-US" altLang="zh-CN" sz="2000" i="1" dirty="0">
                          <a:latin typeface="Cambria Math" panose="02040503050406030204" pitchFamily="18" charset="0"/>
                          <a:cs typeface="Arial" panose="020B0604020202020204" pitchFamily="34" charset="0"/>
                        </a:rPr>
                        <m:t>𝐸</m:t>
                      </m:r>
                      <m:d>
                        <m:dPr>
                          <m:ctrlPr>
                            <a:rPr lang="en-US" altLang="zh-CN" sz="2000" i="1" dirty="0">
                              <a:latin typeface="Cambria Math" panose="02040503050406030204" pitchFamily="18" charset="0"/>
                              <a:cs typeface="Arial" panose="020B0604020202020204" pitchFamily="34" charset="0"/>
                            </a:rPr>
                          </m:ctrlPr>
                        </m:dPr>
                        <m:e>
                          <m:sSubSup>
                            <m:sSubSupPr>
                              <m:ctrlPr>
                                <a:rPr lang="en-US" altLang="zh-CN" sz="2000" i="1" dirty="0">
                                  <a:latin typeface="Cambria Math" panose="02040503050406030204" pitchFamily="18" charset="0"/>
                                  <a:cs typeface="Arial" panose="020B0604020202020204" pitchFamily="34" charset="0"/>
                                </a:rPr>
                              </m:ctrlPr>
                            </m:sSubSupPr>
                            <m:e>
                              <m:r>
                                <a:rPr lang="en-US" altLang="zh-CN" sz="2000" i="1" dirty="0" err="1">
                                  <a:latin typeface="Cambria Math" panose="02040503050406030204" pitchFamily="18" charset="0"/>
                                  <a:cs typeface="Arial" panose="020B0604020202020204" pitchFamily="34" charset="0"/>
                                </a:rPr>
                                <m:t>𝑆</m:t>
                              </m:r>
                            </m:e>
                            <m:sub>
                              <m:r>
                                <a:rPr lang="en-US" altLang="zh-CN" sz="2000" i="1" dirty="0" err="1">
                                  <a:latin typeface="Cambria Math" panose="02040503050406030204" pitchFamily="18" charset="0"/>
                                  <a:cs typeface="Arial" panose="020B0604020202020204" pitchFamily="34" charset="0"/>
                                </a:rPr>
                                <m:t>𝛾</m:t>
                              </m:r>
                            </m:sub>
                            <m:sup>
                              <m:r>
                                <a:rPr lang="en-US" altLang="zh-CN" sz="2000" b="0" i="1" dirty="0" smtClean="0">
                                  <a:latin typeface="Cambria Math" panose="02040503050406030204" pitchFamily="18" charset="0"/>
                                  <a:cs typeface="Arial" panose="020B0604020202020204" pitchFamily="34" charset="0"/>
                                </a:rPr>
                                <m:t>−</m:t>
                              </m:r>
                            </m:sup>
                          </m:sSubSup>
                          <m:r>
                            <a:rPr lang="en-US" altLang="zh-CN" sz="2000" i="1" dirty="0">
                              <a:latin typeface="Cambria Math" panose="02040503050406030204" pitchFamily="18" charset="0"/>
                              <a:cs typeface="Arial" panose="020B0604020202020204" pitchFamily="34" charset="0"/>
                            </a:rPr>
                            <m:t> </m:t>
                          </m:r>
                        </m:e>
                      </m:d>
                      <m:r>
                        <a:rPr lang="en-US" altLang="zh-CN" sz="2000" b="0" i="0" dirty="0" smtClean="0">
                          <a:latin typeface="Cambria Math" panose="02040503050406030204" pitchFamily="18" charset="0"/>
                          <a:cs typeface="Arial" panose="020B0604020202020204" pitchFamily="34" charset="0"/>
                        </a:rPr>
                        <m:t>−</m:t>
                      </m:r>
                      <m:r>
                        <a:rPr lang="en-US" altLang="zh-CN" sz="2000" i="1">
                          <a:latin typeface="Cambria Math" panose="02040503050406030204" pitchFamily="18" charset="0"/>
                          <a:cs typeface="Arial" panose="020B0604020202020204" pitchFamily="34" charset="0"/>
                        </a:rPr>
                        <m:t>𝐸</m:t>
                      </m:r>
                      <m:d>
                        <m:dPr>
                          <m:ctrlPr>
                            <a:rPr lang="en-US" altLang="zh-CN" sz="2000" i="1">
                              <a:latin typeface="Cambria Math" panose="02040503050406030204" pitchFamily="18" charset="0"/>
                              <a:cs typeface="Arial" panose="020B0604020202020204" pitchFamily="34" charset="0"/>
                            </a:rPr>
                          </m:ctrlPr>
                        </m:dPr>
                        <m:e>
                          <m:sSubSup>
                            <m:sSubSupPr>
                              <m:ctrlPr>
                                <a:rPr lang="en-US" altLang="zh-CN" sz="2000" i="1">
                                  <a:latin typeface="Cambria Math" panose="02040503050406030204" pitchFamily="18" charset="0"/>
                                  <a:cs typeface="Arial" panose="020B0604020202020204" pitchFamily="34" charset="0"/>
                                </a:rPr>
                              </m:ctrlPr>
                            </m:sSubSupPr>
                            <m:e>
                              <m:r>
                                <m:rPr>
                                  <m:sty m:val="p"/>
                                </m:rPr>
                                <a:rPr lang="en-US" altLang="zh-CN" sz="2000">
                                  <a:latin typeface="Cambria Math" panose="02040503050406030204" pitchFamily="18" charset="0"/>
                                  <a:cs typeface="Arial" panose="020B0604020202020204" pitchFamily="34" charset="0"/>
                                </a:rPr>
                                <m:t>F</m:t>
                              </m:r>
                            </m:e>
                            <m:sub>
                              <m:r>
                                <m:rPr>
                                  <m:sty m:val="p"/>
                                </m:rPr>
                                <a:rPr lang="el-GR" altLang="zh-CN" sz="2000" i="1">
                                  <a:latin typeface="Cambria Math" panose="02040503050406030204" pitchFamily="18" charset="0"/>
                                  <a:ea typeface="Cambria Math" panose="02040503050406030204" pitchFamily="18" charset="0"/>
                                  <a:cs typeface="Arial" panose="020B0604020202020204" pitchFamily="34" charset="0"/>
                                </a:rPr>
                                <m:t>γ</m:t>
                              </m:r>
                            </m:sub>
                            <m:sup>
                              <m:r>
                                <a:rPr lang="en-US" altLang="zh-CN" sz="2000" b="0" i="0" smtClean="0">
                                  <a:latin typeface="Cambria Math" panose="02040503050406030204" pitchFamily="18" charset="0"/>
                                  <a:ea typeface="Cambria Math" panose="02040503050406030204" pitchFamily="18" charset="0"/>
                                  <a:cs typeface="Arial" panose="020B0604020202020204" pitchFamily="34" charset="0"/>
                                </a:rPr>
                                <m:t>−</m:t>
                              </m:r>
                            </m:sup>
                          </m:sSubSup>
                        </m:e>
                      </m:d>
                      <m:r>
                        <a:rPr lang="en-US" altLang="zh-CN" sz="2000" b="0" i="0" smtClean="0">
                          <a:latin typeface="Cambria Math" panose="02040503050406030204" pitchFamily="18" charset="0"/>
                          <a:cs typeface="Arial" panose="020B0604020202020204" pitchFamily="34" charset="0"/>
                        </a:rPr>
                        <m:t>=</m:t>
                      </m:r>
                      <m:r>
                        <a:rPr lang="en-US" altLang="zh-CN" sz="2000" i="1" dirty="0">
                          <a:latin typeface="Cambria Math" panose="02040503050406030204" pitchFamily="18" charset="0"/>
                          <a:cs typeface="Arial" panose="020B0604020202020204" pitchFamily="34" charset="0"/>
                        </a:rPr>
                        <m:t>𝐸</m:t>
                      </m:r>
                      <m:d>
                        <m:dPr>
                          <m:ctrlPr>
                            <a:rPr lang="en-US" altLang="zh-CN" sz="2000" i="1" dirty="0">
                              <a:latin typeface="Cambria Math" panose="02040503050406030204" pitchFamily="18" charset="0"/>
                              <a:cs typeface="Arial" panose="020B0604020202020204" pitchFamily="34" charset="0"/>
                            </a:rPr>
                          </m:ctrlPr>
                        </m:dPr>
                        <m:e>
                          <m:sSubSup>
                            <m:sSubSupPr>
                              <m:ctrlPr>
                                <a:rPr lang="en-US" altLang="zh-CN" sz="2000" i="1" dirty="0">
                                  <a:latin typeface="Cambria Math" panose="02040503050406030204" pitchFamily="18" charset="0"/>
                                  <a:cs typeface="Arial" panose="020B0604020202020204" pitchFamily="34" charset="0"/>
                                </a:rPr>
                              </m:ctrlPr>
                            </m:sSubSupPr>
                            <m:e>
                              <m:r>
                                <a:rPr lang="en-US" altLang="zh-CN" sz="2000" i="1" dirty="0" err="1">
                                  <a:latin typeface="Cambria Math" panose="02040503050406030204" pitchFamily="18" charset="0"/>
                                  <a:cs typeface="Arial" panose="020B0604020202020204" pitchFamily="34" charset="0"/>
                                </a:rPr>
                                <m:t>𝑆</m:t>
                              </m:r>
                            </m:e>
                            <m:sub>
                              <m:r>
                                <a:rPr lang="en-US" altLang="zh-CN" sz="2000" i="1" dirty="0" err="1">
                                  <a:latin typeface="Cambria Math" panose="02040503050406030204" pitchFamily="18" charset="0"/>
                                  <a:cs typeface="Arial" panose="020B0604020202020204" pitchFamily="34" charset="0"/>
                                </a:rPr>
                                <m:t>𝛾</m:t>
                              </m:r>
                            </m:sub>
                            <m:sup>
                              <m:r>
                                <a:rPr lang="en-US" altLang="zh-CN" sz="2000" b="0" i="1" dirty="0" smtClean="0">
                                  <a:latin typeface="Cambria Math" panose="02040503050406030204" pitchFamily="18" charset="0"/>
                                  <a:cs typeface="Arial" panose="020B0604020202020204" pitchFamily="34" charset="0"/>
                                </a:rPr>
                                <m:t>−</m:t>
                              </m:r>
                            </m:sup>
                          </m:sSubSup>
                          <m:r>
                            <a:rPr lang="en-US" altLang="zh-CN" sz="2000" i="1" dirty="0">
                              <a:latin typeface="Cambria Math" panose="02040503050406030204" pitchFamily="18" charset="0"/>
                              <a:cs typeface="Arial" panose="020B0604020202020204" pitchFamily="34" charset="0"/>
                            </a:rPr>
                            <m:t> </m:t>
                          </m:r>
                        </m:e>
                      </m:d>
                      <m:r>
                        <a:rPr lang="en-US" altLang="zh-CN" sz="2000" b="0" i="0" dirty="0" smtClean="0">
                          <a:latin typeface="Cambria Math" panose="02040503050406030204" pitchFamily="18" charset="0"/>
                          <a:cs typeface="Arial" panose="020B0604020202020204" pitchFamily="34" charset="0"/>
                        </a:rPr>
                        <m:t>−</m:t>
                      </m:r>
                      <m:sSub>
                        <m:sSubPr>
                          <m:ctrlPr>
                            <a:rPr lang="en-US" altLang="zh-CN" sz="2000" i="1">
                              <a:latin typeface="Cambria Math" panose="02040503050406030204" pitchFamily="18" charset="0"/>
                              <a:cs typeface="Arial" panose="020B0604020202020204" pitchFamily="34" charset="0"/>
                            </a:rPr>
                          </m:ctrlPr>
                        </m:sSubPr>
                        <m:e>
                          <m:r>
                            <a:rPr lang="zh-CN" altLang="en-US" sz="2000" i="1">
                              <a:latin typeface="Cambria Math" panose="02040503050406030204" pitchFamily="18" charset="0"/>
                              <a:cs typeface="Arial" panose="020B0604020202020204" pitchFamily="34" charset="0"/>
                            </a:rPr>
                            <m:t>𝜋</m:t>
                          </m:r>
                        </m:e>
                        <m:sub>
                          <m:r>
                            <a:rPr lang="en-US" altLang="zh-CN" sz="2000" i="1">
                              <a:latin typeface="Cambria Math" panose="02040503050406030204" pitchFamily="18" charset="0"/>
                              <a:cs typeface="Arial" panose="020B0604020202020204" pitchFamily="34" charset="0"/>
                            </a:rPr>
                            <m:t>0</m:t>
                          </m:r>
                        </m:sub>
                      </m:sSub>
                      <m:r>
                        <a:rPr lang="en-US" altLang="zh-CN" sz="2000" i="1">
                          <a:latin typeface="Cambria Math" panose="02040503050406030204" pitchFamily="18" charset="0"/>
                          <a:ea typeface="Cambria Math" panose="02040503050406030204" pitchFamily="18" charset="0"/>
                          <a:cs typeface="Arial" panose="020B0604020202020204" pitchFamily="34" charset="0"/>
                        </a:rPr>
                        <m:t>∙</m:t>
                      </m:r>
                      <m:r>
                        <a:rPr lang="en-US" altLang="zh-CN" sz="2000" i="1" dirty="0">
                          <a:latin typeface="Cambria Math" panose="02040503050406030204" pitchFamily="18" charset="0"/>
                          <a:cs typeface="Arial" panose="020B0604020202020204" pitchFamily="34" charset="0"/>
                        </a:rPr>
                        <m:t>𝛾</m:t>
                      </m:r>
                      <m:r>
                        <a:rPr lang="en-US" altLang="zh-CN" sz="2000" i="1" dirty="0">
                          <a:latin typeface="Cambria Math" panose="02040503050406030204" pitchFamily="18" charset="0"/>
                          <a:cs typeface="Arial" panose="020B0604020202020204" pitchFamily="34" charset="0"/>
                        </a:rPr>
                        <m:t>/2</m:t>
                      </m:r>
                    </m:oMath>
                  </m:oMathPara>
                </a14:m>
                <a:endParaRPr lang="en-US" altLang="zh-CN" sz="2000" dirty="0">
                  <a:latin typeface="Arial" panose="020B0604020202020204" pitchFamily="34" charset="0"/>
                  <a:cs typeface="Arial" panose="020B0604020202020204" pitchFamily="34" charset="0"/>
                </a:endParaRPr>
              </a:p>
              <a:p>
                <a:pPr marL="0" indent="0">
                  <a:lnSpc>
                    <a:spcPct val="150000"/>
                  </a:lnSpc>
                  <a:buNone/>
                </a:pPr>
                <a:endParaRPr lang="en-US" altLang="zh-CN" sz="2000" dirty="0">
                  <a:latin typeface="Arial" panose="020B0604020202020204" pitchFamily="34" charset="0"/>
                  <a:cs typeface="Arial" panose="020B0604020202020204" pitchFamily="34" charset="0"/>
                </a:endParaRPr>
              </a:p>
            </p:txBody>
          </p:sp>
        </mc:Choice>
        <mc:Fallback xmlns="">
          <p:sp>
            <p:nvSpPr>
              <p:cNvPr id="8" name="内容占位符 2">
                <a:extLst>
                  <a:ext uri="{FF2B5EF4-FFF2-40B4-BE49-F238E27FC236}">
                    <a16:creationId xmlns:a16="http://schemas.microsoft.com/office/drawing/2014/main" id="{62BB2DDE-FA80-4CB0-8129-804C7171C4FD}"/>
                  </a:ext>
                </a:extLst>
              </p:cNvPr>
              <p:cNvSpPr>
                <a:spLocks noGrp="1" noRot="1" noChangeAspect="1" noMove="1" noResize="1" noEditPoints="1" noAdjustHandles="1" noChangeArrowheads="1" noChangeShapeType="1" noTextEdit="1"/>
              </p:cNvSpPr>
              <p:nvPr>
                <p:ph idx="1"/>
              </p:nvPr>
            </p:nvSpPr>
            <p:spPr>
              <a:xfrm>
                <a:off x="467361" y="1422401"/>
                <a:ext cx="8127999" cy="4640104"/>
              </a:xfrm>
              <a:blipFill>
                <a:blip r:embed="rId2"/>
                <a:stretch>
                  <a:fillRect l="-675"/>
                </a:stretch>
              </a:blipFill>
            </p:spPr>
            <p:txBody>
              <a:bodyPr/>
              <a:lstStyle/>
              <a:p>
                <a:r>
                  <a:rPr lang="zh-CN" altLang="en-US">
                    <a:noFill/>
                  </a:rPr>
                  <a:t> </a:t>
                </a:r>
              </a:p>
            </p:txBody>
          </p:sp>
        </mc:Fallback>
      </mc:AlternateContent>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pic>
        <p:nvPicPr>
          <p:cNvPr id="4" name="图片 3">
            <a:extLst>
              <a:ext uri="{FF2B5EF4-FFF2-40B4-BE49-F238E27FC236}">
                <a16:creationId xmlns:a16="http://schemas.microsoft.com/office/drawing/2014/main" id="{11CD1DCA-2026-4D3B-A57F-9FD14F22906B}"/>
              </a:ext>
            </a:extLst>
          </p:cNvPr>
          <p:cNvPicPr>
            <a:picLocks noChangeAspect="1"/>
          </p:cNvPicPr>
          <p:nvPr/>
        </p:nvPicPr>
        <p:blipFill>
          <a:blip r:embed="rId3"/>
          <a:stretch>
            <a:fillRect/>
          </a:stretch>
        </p:blipFill>
        <p:spPr>
          <a:xfrm>
            <a:off x="709929" y="3652224"/>
            <a:ext cx="7966710" cy="2801044"/>
          </a:xfrm>
          <a:prstGeom prst="rect">
            <a:avLst/>
          </a:prstGeom>
        </p:spPr>
      </p:pic>
    </p:spTree>
    <p:extLst>
      <p:ext uri="{BB962C8B-B14F-4D97-AF65-F5344CB8AC3E}">
        <p14:creationId xmlns:p14="http://schemas.microsoft.com/office/powerpoint/2010/main" val="15457212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7886700" cy="1325563"/>
          </a:xfrm>
        </p:spPr>
        <p:txBody>
          <a:bodyPr/>
          <a:lstStyle/>
          <a:p>
            <a:r>
              <a:rPr lang="en-US" altLang="zh-CN" dirty="0">
                <a:latin typeface="Arial" panose="020B0604020202020204" pitchFamily="34" charset="0"/>
                <a:cs typeface="Arial" panose="020B0604020202020204" pitchFamily="34" charset="0"/>
              </a:rPr>
              <a:t>Estimation Procedure</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8E1FBF4D-F1F0-4D89-BE8A-CA431A0AF56F}"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48</a:t>
            </a:fld>
            <a:endParaRPr lang="zh-CN" altLang="en-US"/>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1" y="1422401"/>
                <a:ext cx="8127999" cy="4640104"/>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The key to our approach to measuring luck in a group setting is the estimator of the proportion of zero-alpha funds in the population, </a:t>
                </a:r>
                <a14:m>
                  <m:oMath xmlns:m="http://schemas.openxmlformats.org/officeDocument/2006/math">
                    <m:sSub>
                      <m:sSubPr>
                        <m:ctrlPr>
                          <a:rPr lang="en-US" altLang="zh-CN" sz="2000" i="1">
                            <a:latin typeface="Cambria Math" panose="02040503050406030204" pitchFamily="18" charset="0"/>
                            <a:cs typeface="Arial" panose="020B0604020202020204" pitchFamily="34" charset="0"/>
                          </a:rPr>
                        </m:ctrlPr>
                      </m:sSubPr>
                      <m:e>
                        <m:r>
                          <a:rPr lang="zh-CN" altLang="en-US" sz="2000" i="1">
                            <a:latin typeface="Cambria Math" panose="02040503050406030204" pitchFamily="18" charset="0"/>
                            <a:cs typeface="Arial" panose="020B0604020202020204" pitchFamily="34" charset="0"/>
                          </a:rPr>
                          <m:t>𝜋</m:t>
                        </m:r>
                      </m:e>
                      <m:sub>
                        <m:r>
                          <a:rPr lang="en-US" altLang="zh-CN" sz="2000" i="1">
                            <a:latin typeface="Cambria Math" panose="02040503050406030204" pitchFamily="18" charset="0"/>
                            <a:cs typeface="Arial" panose="020B0604020202020204" pitchFamily="34" charset="0"/>
                          </a:rPr>
                          <m:t>0</m:t>
                        </m:r>
                      </m:sub>
                    </m:sSub>
                  </m:oMath>
                </a14:m>
                <a:r>
                  <a:rPr lang="en-US" altLang="zh-CN" sz="2000" dirty="0">
                    <a:latin typeface="Arial" panose="020B0604020202020204" pitchFamily="34" charset="0"/>
                    <a:cs typeface="Arial" panose="020B0604020202020204" pitchFamily="34" charset="0"/>
                  </a:rPr>
                  <a:t>. We turn to a recent estimation approach developed by </a:t>
                </a:r>
                <a:r>
                  <a:rPr lang="en-US" altLang="zh-CN" sz="2000" dirty="0" err="1">
                    <a:latin typeface="Arial" panose="020B0604020202020204" pitchFamily="34" charset="0"/>
                    <a:cs typeface="Arial" panose="020B0604020202020204" pitchFamily="34" charset="0"/>
                  </a:rPr>
                  <a:t>Storey</a:t>
                </a:r>
                <a:r>
                  <a:rPr lang="en-US" altLang="zh-CN" sz="2000" dirty="0">
                    <a:latin typeface="Arial" panose="020B0604020202020204" pitchFamily="34" charset="0"/>
                    <a:cs typeface="Arial" panose="020B0604020202020204" pitchFamily="34" charset="0"/>
                  </a:rPr>
                  <a:t> (2002), called the “False Discovery Rate” (FDR) approach.</a:t>
                </a:r>
              </a:p>
              <a:p>
                <a:pPr>
                  <a:lnSpc>
                    <a:spcPct val="150000"/>
                  </a:lnSpc>
                </a:pPr>
                <a:r>
                  <a:rPr lang="en-US" altLang="zh-CN" sz="2000" dirty="0">
                    <a:latin typeface="Arial" panose="020B0604020202020204" pitchFamily="34" charset="0"/>
                    <a:cs typeface="Arial" panose="020B0604020202020204" pitchFamily="34" charset="0"/>
                  </a:rPr>
                  <a:t>By definition, zero-alpha funds satisfy the null hypothesis,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𝐻</m:t>
                        </m:r>
                      </m:e>
                      <m:sub>
                        <m:r>
                          <a:rPr lang="en-US" altLang="zh-CN" sz="2000" i="1" dirty="0">
                            <a:latin typeface="Cambria Math" panose="02040503050406030204" pitchFamily="18" charset="0"/>
                            <a:cs typeface="Arial" panose="020B0604020202020204" pitchFamily="34" charset="0"/>
                          </a:rPr>
                          <m:t>0,</m:t>
                        </m:r>
                        <m:r>
                          <a:rPr lang="en-US" altLang="zh-CN" sz="2000" i="1" dirty="0">
                            <a:latin typeface="Cambria Math" panose="02040503050406030204" pitchFamily="18" charset="0"/>
                            <a:cs typeface="Arial" panose="020B0604020202020204" pitchFamily="34" charset="0"/>
                          </a:rPr>
                          <m:t>𝑖</m:t>
                        </m:r>
                      </m:sub>
                    </m:sSub>
                    <m:r>
                      <a:rPr lang="en-US" altLang="zh-CN" sz="2000" i="1" dirty="0" smtClean="0">
                        <a:latin typeface="Cambria Math" panose="02040503050406030204" pitchFamily="18" charset="0"/>
                        <a:cs typeface="Arial" panose="020B0604020202020204" pitchFamily="34" charset="0"/>
                      </a:rPr>
                      <m:t>: </m:t>
                    </m:r>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𝛼</m:t>
                        </m:r>
                      </m:e>
                      <m:sub>
                        <m:r>
                          <a:rPr lang="en-US" altLang="zh-CN" sz="2000" i="1" dirty="0" err="1" smtClean="0">
                            <a:latin typeface="Cambria Math" panose="02040503050406030204" pitchFamily="18" charset="0"/>
                            <a:cs typeface="Arial" panose="020B0604020202020204" pitchFamily="34" charset="0"/>
                          </a:rPr>
                          <m:t>𝑖</m:t>
                        </m:r>
                      </m:sub>
                    </m:sSub>
                    <m:r>
                      <a:rPr lang="en-US" altLang="zh-CN" sz="2000" i="1" dirty="0" smtClean="0">
                        <a:latin typeface="Cambria Math" panose="02040503050406030204" pitchFamily="18" charset="0"/>
                        <a:cs typeface="Arial" panose="020B0604020202020204" pitchFamily="34" charset="0"/>
                      </a:rPr>
                      <m:t> = 0</m:t>
                    </m:r>
                  </m:oMath>
                </a14:m>
                <a:r>
                  <a:rPr lang="en-US" altLang="zh-CN" sz="2000" dirty="0">
                    <a:latin typeface="Arial" panose="020B0604020202020204" pitchFamily="34" charset="0"/>
                    <a:cs typeface="Arial" panose="020B0604020202020204" pitchFamily="34" charset="0"/>
                  </a:rPr>
                  <a:t>, and therefore have p-values that are </a:t>
                </a:r>
                <a:r>
                  <a:rPr lang="en-US" altLang="zh-CN" sz="2000" dirty="0">
                    <a:solidFill>
                      <a:srgbClr val="FF0000"/>
                    </a:solidFill>
                    <a:latin typeface="Arial" panose="020B0604020202020204" pitchFamily="34" charset="0"/>
                    <a:cs typeface="Arial" panose="020B0604020202020204" pitchFamily="34" charset="0"/>
                  </a:rPr>
                  <a:t>uniformly distributed </a:t>
                </a:r>
                <a:r>
                  <a:rPr lang="en-US" altLang="zh-CN" sz="2000" dirty="0">
                    <a:latin typeface="Arial" panose="020B0604020202020204" pitchFamily="34" charset="0"/>
                    <a:cs typeface="Arial" panose="020B0604020202020204" pitchFamily="34" charset="0"/>
                  </a:rPr>
                  <a:t>over the interval [0, 1].</a:t>
                </a:r>
              </a:p>
              <a:p>
                <a:pPr>
                  <a:lnSpc>
                    <a:spcPct val="150000"/>
                  </a:lnSpc>
                </a:pPr>
                <a:r>
                  <a:rPr lang="en-US" altLang="zh-CN" sz="2000" dirty="0">
                    <a:latin typeface="Arial" panose="020B0604020202020204" pitchFamily="34" charset="0"/>
                    <a:cs typeface="Arial" panose="020B0604020202020204" pitchFamily="34" charset="0"/>
                  </a:rPr>
                  <a:t>On the other hand, p-values of unskilled and skilled funds tend to be </a:t>
                </a:r>
                <a:r>
                  <a:rPr lang="en-US" altLang="zh-CN" sz="2000" dirty="0">
                    <a:solidFill>
                      <a:srgbClr val="FF0000"/>
                    </a:solidFill>
                    <a:latin typeface="Arial" panose="020B0604020202020204" pitchFamily="34" charset="0"/>
                    <a:cs typeface="Arial" panose="020B0604020202020204" pitchFamily="34" charset="0"/>
                  </a:rPr>
                  <a:t>very small </a:t>
                </a:r>
                <a:r>
                  <a:rPr lang="en-US" altLang="zh-CN" sz="2000" dirty="0">
                    <a:latin typeface="Arial" panose="020B0604020202020204" pitchFamily="34" charset="0"/>
                    <a:cs typeface="Arial" panose="020B0604020202020204" pitchFamily="34" charset="0"/>
                  </a:rPr>
                  <a:t>as their estimated t-statistics tend to be far from zero</a:t>
                </a:r>
              </a:p>
            </p:txBody>
          </p:sp>
        </mc:Choice>
        <mc:Fallback xmlns="">
          <p:sp>
            <p:nvSpPr>
              <p:cNvPr id="8" name="内容占位符 2">
                <a:extLst>
                  <a:ext uri="{FF2B5EF4-FFF2-40B4-BE49-F238E27FC236}">
                    <a16:creationId xmlns:a16="http://schemas.microsoft.com/office/drawing/2014/main" id="{62BB2DDE-FA80-4CB0-8129-804C7171C4FD}"/>
                  </a:ext>
                </a:extLst>
              </p:cNvPr>
              <p:cNvSpPr>
                <a:spLocks noGrp="1" noRot="1" noChangeAspect="1" noMove="1" noResize="1" noEditPoints="1" noAdjustHandles="1" noChangeArrowheads="1" noChangeShapeType="1" noTextEdit="1"/>
              </p:cNvSpPr>
              <p:nvPr>
                <p:ph idx="1"/>
              </p:nvPr>
            </p:nvSpPr>
            <p:spPr>
              <a:xfrm>
                <a:off x="467361" y="1422401"/>
                <a:ext cx="8127999" cy="4640104"/>
              </a:xfrm>
              <a:blipFill>
                <a:blip r:embed="rId2"/>
                <a:stretch>
                  <a:fillRect l="-675" r="-2251"/>
                </a:stretch>
              </a:blipFill>
            </p:spPr>
            <p:txBody>
              <a:bodyPr/>
              <a:lstStyle/>
              <a:p>
                <a:r>
                  <a:rPr lang="zh-CN" altLang="en-US">
                    <a:noFill/>
                  </a:rPr>
                  <a:t> </a:t>
                </a:r>
              </a:p>
            </p:txBody>
          </p:sp>
        </mc:Fallback>
      </mc:AlternateContent>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17556343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7886700" cy="1325563"/>
          </a:xfrm>
        </p:spPr>
        <p:txBody>
          <a:bodyPr/>
          <a:lstStyle/>
          <a:p>
            <a:r>
              <a:rPr lang="en-US" altLang="zh-CN" dirty="0">
                <a:latin typeface="Arial" panose="020B0604020202020204" pitchFamily="34" charset="0"/>
                <a:cs typeface="Arial" panose="020B0604020202020204" pitchFamily="34" charset="0"/>
              </a:rPr>
              <a:t>Estimation Procedure</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E34AC8E3-577C-48ED-84DC-1CAA5D8BF308}"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49</a:t>
            </a:fld>
            <a:endParaRPr lang="zh-CN" altLang="en-US"/>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1" y="1422401"/>
                <a:ext cx="8127999" cy="4640104"/>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The key to our approach to measuring luck in a group setting is the estimator of the proportion of zero-alpha funds in the population, </a:t>
                </a:r>
                <a14:m>
                  <m:oMath xmlns:m="http://schemas.openxmlformats.org/officeDocument/2006/math">
                    <m:sSub>
                      <m:sSubPr>
                        <m:ctrlPr>
                          <a:rPr lang="en-US" altLang="zh-CN" sz="2000" i="1">
                            <a:latin typeface="Cambria Math" panose="02040503050406030204" pitchFamily="18" charset="0"/>
                            <a:cs typeface="Arial" panose="020B0604020202020204" pitchFamily="34" charset="0"/>
                          </a:rPr>
                        </m:ctrlPr>
                      </m:sSubPr>
                      <m:e>
                        <m:r>
                          <a:rPr lang="zh-CN" altLang="en-US" sz="2000" i="1">
                            <a:latin typeface="Cambria Math" panose="02040503050406030204" pitchFamily="18" charset="0"/>
                            <a:cs typeface="Arial" panose="020B0604020202020204" pitchFamily="34" charset="0"/>
                          </a:rPr>
                          <m:t>𝜋</m:t>
                        </m:r>
                      </m:e>
                      <m:sub>
                        <m:r>
                          <a:rPr lang="en-US" altLang="zh-CN" sz="2000" i="1">
                            <a:latin typeface="Cambria Math" panose="02040503050406030204" pitchFamily="18" charset="0"/>
                            <a:cs typeface="Arial" panose="020B0604020202020204" pitchFamily="34" charset="0"/>
                          </a:rPr>
                          <m:t>0</m:t>
                        </m:r>
                      </m:sub>
                    </m:sSub>
                  </m:oMath>
                </a14:m>
                <a:r>
                  <a:rPr lang="en-US" altLang="zh-CN" sz="2000" dirty="0">
                    <a:latin typeface="Arial" panose="020B0604020202020204" pitchFamily="34" charset="0"/>
                    <a:cs typeface="Arial" panose="020B0604020202020204" pitchFamily="34" charset="0"/>
                  </a:rPr>
                  <a:t>. We turn to a recent estimation approach developed by </a:t>
                </a:r>
                <a:r>
                  <a:rPr lang="en-US" altLang="zh-CN" sz="2000" dirty="0" err="1">
                    <a:latin typeface="Arial" panose="020B0604020202020204" pitchFamily="34" charset="0"/>
                    <a:cs typeface="Arial" panose="020B0604020202020204" pitchFamily="34" charset="0"/>
                  </a:rPr>
                  <a:t>Storey</a:t>
                </a:r>
                <a:r>
                  <a:rPr lang="en-US" altLang="zh-CN" sz="2000" dirty="0">
                    <a:latin typeface="Arial" panose="020B0604020202020204" pitchFamily="34" charset="0"/>
                    <a:cs typeface="Arial" panose="020B0604020202020204" pitchFamily="34" charset="0"/>
                  </a:rPr>
                  <a:t> (2002), called the “False Discovery Rate” (FDR) approach.</a:t>
                </a:r>
              </a:p>
              <a:p>
                <a:pPr>
                  <a:lnSpc>
                    <a:spcPct val="150000"/>
                  </a:lnSpc>
                </a:pPr>
                <a:r>
                  <a:rPr lang="en-US" altLang="zh-CN" sz="2000" dirty="0">
                    <a:latin typeface="Arial" panose="020B0604020202020204" pitchFamily="34" charset="0"/>
                    <a:cs typeface="Arial" panose="020B0604020202020204" pitchFamily="34" charset="0"/>
                  </a:rPr>
                  <a:t>By definition, zero-alpha funds satisfy the null hypothesis,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𝐻</m:t>
                        </m:r>
                      </m:e>
                      <m:sub>
                        <m:r>
                          <a:rPr lang="en-US" altLang="zh-CN" sz="2000" i="1" dirty="0">
                            <a:latin typeface="Cambria Math" panose="02040503050406030204" pitchFamily="18" charset="0"/>
                            <a:cs typeface="Arial" panose="020B0604020202020204" pitchFamily="34" charset="0"/>
                          </a:rPr>
                          <m:t>0,</m:t>
                        </m:r>
                        <m:r>
                          <a:rPr lang="en-US" altLang="zh-CN" sz="2000" i="1" dirty="0">
                            <a:latin typeface="Cambria Math" panose="02040503050406030204" pitchFamily="18" charset="0"/>
                            <a:cs typeface="Arial" panose="020B0604020202020204" pitchFamily="34" charset="0"/>
                          </a:rPr>
                          <m:t>𝑖</m:t>
                        </m:r>
                      </m:sub>
                    </m:sSub>
                    <m:r>
                      <a:rPr lang="en-US" altLang="zh-CN" sz="2000" i="1" dirty="0" smtClean="0">
                        <a:latin typeface="Cambria Math" panose="02040503050406030204" pitchFamily="18" charset="0"/>
                        <a:cs typeface="Arial" panose="020B0604020202020204" pitchFamily="34" charset="0"/>
                      </a:rPr>
                      <m:t>: </m:t>
                    </m:r>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𝛼</m:t>
                        </m:r>
                      </m:e>
                      <m:sub>
                        <m:r>
                          <a:rPr lang="en-US" altLang="zh-CN" sz="2000" i="1" dirty="0" err="1" smtClean="0">
                            <a:latin typeface="Cambria Math" panose="02040503050406030204" pitchFamily="18" charset="0"/>
                            <a:cs typeface="Arial" panose="020B0604020202020204" pitchFamily="34" charset="0"/>
                          </a:rPr>
                          <m:t>𝑖</m:t>
                        </m:r>
                      </m:sub>
                    </m:sSub>
                    <m:r>
                      <a:rPr lang="en-US" altLang="zh-CN" sz="2000" i="1" dirty="0" smtClean="0">
                        <a:latin typeface="Cambria Math" panose="02040503050406030204" pitchFamily="18" charset="0"/>
                        <a:cs typeface="Arial" panose="020B0604020202020204" pitchFamily="34" charset="0"/>
                      </a:rPr>
                      <m:t> = 0</m:t>
                    </m:r>
                  </m:oMath>
                </a14:m>
                <a:r>
                  <a:rPr lang="en-US" altLang="zh-CN" sz="2000" dirty="0">
                    <a:latin typeface="Arial" panose="020B0604020202020204" pitchFamily="34" charset="0"/>
                    <a:cs typeface="Arial" panose="020B0604020202020204" pitchFamily="34" charset="0"/>
                  </a:rPr>
                  <a:t>, and therefore have p-values that are </a:t>
                </a:r>
                <a:r>
                  <a:rPr lang="en-US" altLang="zh-CN" sz="2000" dirty="0">
                    <a:solidFill>
                      <a:srgbClr val="FF0000"/>
                    </a:solidFill>
                    <a:latin typeface="Arial" panose="020B0604020202020204" pitchFamily="34" charset="0"/>
                    <a:cs typeface="Arial" panose="020B0604020202020204" pitchFamily="34" charset="0"/>
                  </a:rPr>
                  <a:t>uniformly distributed </a:t>
                </a:r>
                <a:r>
                  <a:rPr lang="en-US" altLang="zh-CN" sz="2000" dirty="0">
                    <a:latin typeface="Arial" panose="020B0604020202020204" pitchFamily="34" charset="0"/>
                    <a:cs typeface="Arial" panose="020B0604020202020204" pitchFamily="34" charset="0"/>
                  </a:rPr>
                  <a:t>over the interval [0, 1].</a:t>
                </a:r>
              </a:p>
              <a:p>
                <a:pPr>
                  <a:lnSpc>
                    <a:spcPct val="150000"/>
                  </a:lnSpc>
                </a:pPr>
                <a:r>
                  <a:rPr lang="en-US" altLang="zh-CN" sz="2000" dirty="0">
                    <a:latin typeface="Arial" panose="020B0604020202020204" pitchFamily="34" charset="0"/>
                    <a:cs typeface="Arial" panose="020B0604020202020204" pitchFamily="34" charset="0"/>
                  </a:rPr>
                  <a:t>On the other hand, p-values of unskilled and skilled funds tend to be </a:t>
                </a:r>
                <a:r>
                  <a:rPr lang="en-US" altLang="zh-CN" sz="2000" dirty="0">
                    <a:solidFill>
                      <a:srgbClr val="FF0000"/>
                    </a:solidFill>
                    <a:latin typeface="Arial" panose="020B0604020202020204" pitchFamily="34" charset="0"/>
                    <a:cs typeface="Arial" panose="020B0604020202020204" pitchFamily="34" charset="0"/>
                  </a:rPr>
                  <a:t>very small </a:t>
                </a:r>
                <a:r>
                  <a:rPr lang="en-US" altLang="zh-CN" sz="2000" dirty="0">
                    <a:latin typeface="Arial" panose="020B0604020202020204" pitchFamily="34" charset="0"/>
                    <a:cs typeface="Arial" panose="020B0604020202020204" pitchFamily="34" charset="0"/>
                  </a:rPr>
                  <a:t>as their estimated t-statistics tend to be far from zero</a:t>
                </a:r>
              </a:p>
            </p:txBody>
          </p:sp>
        </mc:Choice>
        <mc:Fallback xmlns="">
          <p:sp>
            <p:nvSpPr>
              <p:cNvPr id="8" name="内容占位符 2">
                <a:extLst>
                  <a:ext uri="{FF2B5EF4-FFF2-40B4-BE49-F238E27FC236}">
                    <a16:creationId xmlns:a16="http://schemas.microsoft.com/office/drawing/2014/main" id="{62BB2DDE-FA80-4CB0-8129-804C7171C4FD}"/>
                  </a:ext>
                </a:extLst>
              </p:cNvPr>
              <p:cNvSpPr>
                <a:spLocks noGrp="1" noRot="1" noChangeAspect="1" noMove="1" noResize="1" noEditPoints="1" noAdjustHandles="1" noChangeArrowheads="1" noChangeShapeType="1" noTextEdit="1"/>
              </p:cNvSpPr>
              <p:nvPr>
                <p:ph idx="1"/>
              </p:nvPr>
            </p:nvSpPr>
            <p:spPr>
              <a:xfrm>
                <a:off x="467361" y="1422401"/>
                <a:ext cx="8127999" cy="4640104"/>
              </a:xfrm>
              <a:blipFill>
                <a:blip r:embed="rId2"/>
                <a:stretch>
                  <a:fillRect l="-675" r="-2251"/>
                </a:stretch>
              </a:blipFill>
            </p:spPr>
            <p:txBody>
              <a:bodyPr/>
              <a:lstStyle/>
              <a:p>
                <a:r>
                  <a:rPr lang="zh-CN" altLang="en-US">
                    <a:noFill/>
                  </a:rPr>
                  <a:t> </a:t>
                </a:r>
              </a:p>
            </p:txBody>
          </p:sp>
        </mc:Fallback>
      </mc:AlternateContent>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1022652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7886700" cy="1325563"/>
          </a:xfrm>
        </p:spPr>
        <p:txBody>
          <a:bodyPr/>
          <a:lstStyle/>
          <a:p>
            <a:r>
              <a:rPr lang="en-US" altLang="zh-CN" dirty="0">
                <a:latin typeface="Arial" panose="020B0604020202020204" pitchFamily="34" charset="0"/>
                <a:cs typeface="Arial" panose="020B0604020202020204" pitchFamily="34" charset="0"/>
              </a:rPr>
              <a:t>Family-wise error rate</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000C6920-107E-4398-B28E-EA534E7C7574}"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5</a:t>
            </a:fld>
            <a:endParaRPr lang="zh-CN" altLang="en-US"/>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mc:AlternateContent xmlns:mc="http://schemas.openxmlformats.org/markup-compatibility/2006" xmlns:a14="http://schemas.microsoft.com/office/drawing/2010/main">
        <mc:Choice Requires="a14">
          <p:sp>
            <p:nvSpPr>
              <p:cNvPr id="15" name="内容占位符 14">
                <a:extLst>
                  <a:ext uri="{FF2B5EF4-FFF2-40B4-BE49-F238E27FC236}">
                    <a16:creationId xmlns:a16="http://schemas.microsoft.com/office/drawing/2014/main" id="{694F0E88-305E-4590-A878-23B33C0F70CD}"/>
                  </a:ext>
                </a:extLst>
              </p:cNvPr>
              <p:cNvSpPr>
                <a:spLocks noGrp="1"/>
              </p:cNvSpPr>
              <p:nvPr>
                <p:ph idx="1"/>
              </p:nvPr>
            </p:nvSpPr>
            <p:spPr>
              <a:xfrm>
                <a:off x="467361" y="1384618"/>
                <a:ext cx="7886700" cy="5336858"/>
              </a:xfrm>
            </p:spPr>
            <p:txBody>
              <a:bodyPr>
                <a:normAutofit/>
              </a:bodyPr>
              <a:lstStyle/>
              <a:p>
                <a:pPr>
                  <a:lnSpc>
                    <a:spcPct val="150000"/>
                  </a:lnSpc>
                  <a:spcBef>
                    <a:spcPts val="0"/>
                  </a:spcBef>
                </a:pPr>
                <a:r>
                  <a:rPr lang="en-US" altLang="zh-CN" sz="2000" dirty="0">
                    <a:latin typeface="Arial" panose="020B0604020202020204" pitchFamily="34" charset="0"/>
                    <a:cs typeface="Arial" panose="020B0604020202020204" pitchFamily="34" charset="0"/>
                  </a:rPr>
                  <a:t>The strictest implementation in MHT is to try to avoid any false discoveries. The family-wise error rate (FWER) is defined as the probability of rejecting more than one of the true null hypotheses:</a:t>
                </a:r>
              </a:p>
              <a:p>
                <a:pPr marL="0" indent="0">
                  <a:lnSpc>
                    <a:spcPct val="150000"/>
                  </a:lnSpc>
                  <a:spcBef>
                    <a:spcPts val="0"/>
                  </a:spcBef>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cs typeface="Arial" panose="020B0604020202020204" pitchFamily="34" charset="0"/>
                        </a:rPr>
                        <m:t>𝐹𝑊𝐸𝑅</m:t>
                      </m:r>
                      <m:r>
                        <a:rPr lang="en-US" altLang="zh-CN" sz="2000" b="0" i="1" smtClean="0">
                          <a:latin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cs typeface="Arial" panose="020B0604020202020204" pitchFamily="34" charset="0"/>
                        </a:rPr>
                        <m:t>𝑃𝑟𝑜𝑏</m:t>
                      </m:r>
                      <m:d>
                        <m:dPr>
                          <m:ctrlPr>
                            <a:rPr lang="en-US" altLang="zh-CN" sz="2000" b="0" i="1" smtClean="0">
                              <a:latin typeface="Cambria Math" panose="02040503050406030204" pitchFamily="18" charset="0"/>
                              <a:cs typeface="Arial" panose="020B0604020202020204" pitchFamily="34" charset="0"/>
                            </a:rPr>
                          </m:ctrlPr>
                        </m:dPr>
                        <m:e>
                          <m:r>
                            <a:rPr lang="en-US" altLang="zh-CN" sz="2000" b="0" i="1" smtClean="0">
                              <a:latin typeface="Cambria Math" panose="02040503050406030204" pitchFamily="18" charset="0"/>
                              <a:cs typeface="Arial" panose="020B0604020202020204" pitchFamily="34" charset="0"/>
                            </a:rPr>
                            <m:t>𝐹𝑃</m:t>
                          </m:r>
                        </m:e>
                      </m:d>
                    </m:oMath>
                  </m:oMathPara>
                </a14:m>
                <a:endParaRPr lang="en-US" altLang="zh-CN" sz="2000" b="0" dirty="0">
                  <a:latin typeface="Arial" panose="020B0604020202020204" pitchFamily="34" charset="0"/>
                  <a:cs typeface="Arial" panose="020B0604020202020204" pitchFamily="34" charset="0"/>
                </a:endParaRPr>
              </a:p>
              <a:p>
                <a:pPr>
                  <a:lnSpc>
                    <a:spcPct val="150000"/>
                  </a:lnSpc>
                  <a:spcBef>
                    <a:spcPts val="0"/>
                  </a:spcBef>
                </a:pPr>
                <a:r>
                  <a:rPr lang="en-US" altLang="zh-CN" sz="2000" dirty="0">
                    <a:latin typeface="Arial" panose="020B0604020202020204" pitchFamily="34" charset="0"/>
                    <a:cs typeface="Arial" panose="020B0604020202020204" pitchFamily="34" charset="0"/>
                  </a:rPr>
                  <a:t>As the number M of hypotheses being tested increases, these methods become more and more </a:t>
                </a:r>
                <a:r>
                  <a:rPr lang="en-US" altLang="zh-CN" sz="2000" dirty="0" err="1">
                    <a:latin typeface="Arial" panose="020B0604020202020204" pitchFamily="34" charset="0"/>
                    <a:cs typeface="Arial" panose="020B0604020202020204" pitchFamily="34" charset="0"/>
                  </a:rPr>
                  <a:t>stringent.Five</a:t>
                </a:r>
                <a:r>
                  <a:rPr lang="en-US" altLang="zh-CN" sz="2000" dirty="0">
                    <a:latin typeface="Arial" panose="020B0604020202020204" pitchFamily="34" charset="0"/>
                    <a:cs typeface="Arial" panose="020B0604020202020204" pitchFamily="34" charset="0"/>
                  </a:rPr>
                  <a:t> main approaches are available to control the FWER:</a:t>
                </a:r>
              </a:p>
              <a:p>
                <a:pPr lvl="1">
                  <a:lnSpc>
                    <a:spcPct val="150000"/>
                  </a:lnSpc>
                  <a:spcBef>
                    <a:spcPts val="0"/>
                  </a:spcBef>
                  <a:buFont typeface="Wingdings" panose="05000000000000000000" pitchFamily="2" charset="2"/>
                  <a:buChar char="ü"/>
                </a:pPr>
                <a:r>
                  <a:rPr lang="en-US" altLang="zh-CN" sz="1600" dirty="0">
                    <a:latin typeface="Arial" panose="020B0604020202020204" pitchFamily="34" charset="0"/>
                    <a:cs typeface="Arial" panose="020B0604020202020204" pitchFamily="34" charset="0"/>
                  </a:rPr>
                  <a:t>(1) Bonferroni (1936)</a:t>
                </a:r>
              </a:p>
              <a:p>
                <a:pPr lvl="1">
                  <a:lnSpc>
                    <a:spcPct val="150000"/>
                  </a:lnSpc>
                  <a:spcBef>
                    <a:spcPts val="0"/>
                  </a:spcBef>
                  <a:buFont typeface="Wingdings" panose="05000000000000000000" pitchFamily="2" charset="2"/>
                  <a:buChar char="ü"/>
                </a:pPr>
                <a:r>
                  <a:rPr lang="en-US" altLang="zh-CN" sz="1600" dirty="0">
                    <a:latin typeface="Arial" panose="020B0604020202020204" pitchFamily="34" charset="0"/>
                    <a:cs typeface="Arial" panose="020B0604020202020204" pitchFamily="34" charset="0"/>
                  </a:rPr>
                  <a:t>(2) Holm (1979)</a:t>
                </a:r>
              </a:p>
              <a:p>
                <a:pPr lvl="1">
                  <a:lnSpc>
                    <a:spcPct val="150000"/>
                  </a:lnSpc>
                  <a:spcBef>
                    <a:spcPts val="0"/>
                  </a:spcBef>
                  <a:buFont typeface="Wingdings" panose="05000000000000000000" pitchFamily="2" charset="2"/>
                  <a:buChar char="ü"/>
                </a:pPr>
                <a:r>
                  <a:rPr lang="en-US" altLang="zh-CN" sz="1600" dirty="0">
                    <a:latin typeface="Arial" panose="020B0604020202020204" pitchFamily="34" charset="0"/>
                    <a:cs typeface="Arial" panose="020B0604020202020204" pitchFamily="34" charset="0"/>
                  </a:rPr>
                  <a:t>(3) bootstrap reality check (BRC) method of White (2000)</a:t>
                </a:r>
              </a:p>
              <a:p>
                <a:pPr lvl="1">
                  <a:lnSpc>
                    <a:spcPct val="150000"/>
                  </a:lnSpc>
                  <a:spcBef>
                    <a:spcPts val="0"/>
                  </a:spcBef>
                  <a:buFont typeface="Wingdings" panose="05000000000000000000" pitchFamily="2" charset="2"/>
                  <a:buChar char="ü"/>
                </a:pPr>
                <a:r>
                  <a:rPr lang="en-US" altLang="zh-CN" sz="1600" dirty="0">
                    <a:latin typeface="Arial" panose="020B0604020202020204" pitchFamily="34" charset="0"/>
                    <a:cs typeface="Arial" panose="020B0604020202020204" pitchFamily="34" charset="0"/>
                  </a:rPr>
                  <a:t>(4) StepM approach of Romano and Wolf (2005)</a:t>
                </a:r>
              </a:p>
              <a:p>
                <a:pPr lvl="1">
                  <a:lnSpc>
                    <a:spcPct val="150000"/>
                  </a:lnSpc>
                  <a:spcBef>
                    <a:spcPts val="0"/>
                  </a:spcBef>
                  <a:buFont typeface="Wingdings" panose="05000000000000000000" pitchFamily="2" charset="2"/>
                  <a:buChar char="ü"/>
                </a:pPr>
                <a:r>
                  <a:rPr lang="en-US" altLang="zh-CN" sz="1600" dirty="0">
                    <a:latin typeface="Arial" panose="020B0604020202020204" pitchFamily="34" charset="0"/>
                    <a:cs typeface="Arial" panose="020B0604020202020204" pitchFamily="34" charset="0"/>
                  </a:rPr>
                  <a:t>(5) the stepwise model selection (SMS) method of Harvey and Liu (2019)</a:t>
                </a:r>
              </a:p>
            </p:txBody>
          </p:sp>
        </mc:Choice>
        <mc:Fallback xmlns="">
          <p:sp>
            <p:nvSpPr>
              <p:cNvPr id="15" name="内容占位符 14">
                <a:extLst>
                  <a:ext uri="{FF2B5EF4-FFF2-40B4-BE49-F238E27FC236}">
                    <a16:creationId xmlns:a16="http://schemas.microsoft.com/office/drawing/2014/main" id="{694F0E88-305E-4590-A878-23B33C0F70CD}"/>
                  </a:ext>
                </a:extLst>
              </p:cNvPr>
              <p:cNvSpPr>
                <a:spLocks noGrp="1" noRot="1" noChangeAspect="1" noMove="1" noResize="1" noEditPoints="1" noAdjustHandles="1" noChangeArrowheads="1" noChangeShapeType="1" noTextEdit="1"/>
              </p:cNvSpPr>
              <p:nvPr>
                <p:ph idx="1"/>
              </p:nvPr>
            </p:nvSpPr>
            <p:spPr>
              <a:xfrm>
                <a:off x="467361" y="1384618"/>
                <a:ext cx="7886700" cy="5336858"/>
              </a:xfrm>
              <a:blipFill>
                <a:blip r:embed="rId2"/>
                <a:stretch>
                  <a:fillRect l="-696" r="-15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911816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7886700" cy="1325563"/>
          </a:xfrm>
        </p:spPr>
        <p:txBody>
          <a:bodyPr/>
          <a:lstStyle/>
          <a:p>
            <a:r>
              <a:rPr lang="en-US" altLang="zh-CN" dirty="0">
                <a:latin typeface="Arial" panose="020B0604020202020204" pitchFamily="34" charset="0"/>
                <a:cs typeface="Arial" panose="020B0604020202020204" pitchFamily="34" charset="0"/>
              </a:rPr>
              <a:t>Estimation Procedure</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E10535CE-D874-4D24-8B7F-1E4D096AE7AA}"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50</a:t>
            </a:fld>
            <a:endParaRPr lang="zh-CN" altLang="en-US"/>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1" y="1422401"/>
                <a:ext cx="8127999" cy="4640104"/>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The key to our approach to measuring luck in a group setting is the estimator of the proportion of zero-alpha funds in the population, </a:t>
                </a:r>
                <a14:m>
                  <m:oMath xmlns:m="http://schemas.openxmlformats.org/officeDocument/2006/math">
                    <m:sSub>
                      <m:sSubPr>
                        <m:ctrlPr>
                          <a:rPr lang="en-US" altLang="zh-CN" sz="2000" i="1">
                            <a:latin typeface="Cambria Math" panose="02040503050406030204" pitchFamily="18" charset="0"/>
                            <a:cs typeface="Arial" panose="020B0604020202020204" pitchFamily="34" charset="0"/>
                          </a:rPr>
                        </m:ctrlPr>
                      </m:sSubPr>
                      <m:e>
                        <m:r>
                          <a:rPr lang="zh-CN" altLang="en-US" sz="2000" i="1">
                            <a:latin typeface="Cambria Math" panose="02040503050406030204" pitchFamily="18" charset="0"/>
                            <a:cs typeface="Arial" panose="020B0604020202020204" pitchFamily="34" charset="0"/>
                          </a:rPr>
                          <m:t>𝜋</m:t>
                        </m:r>
                      </m:e>
                      <m:sub>
                        <m:r>
                          <a:rPr lang="en-US" altLang="zh-CN" sz="2000" i="1">
                            <a:latin typeface="Cambria Math" panose="02040503050406030204" pitchFamily="18" charset="0"/>
                            <a:cs typeface="Arial" panose="020B0604020202020204" pitchFamily="34" charset="0"/>
                          </a:rPr>
                          <m:t>0</m:t>
                        </m:r>
                      </m:sub>
                    </m:sSub>
                  </m:oMath>
                </a14:m>
                <a:r>
                  <a:rPr lang="en-US" altLang="zh-CN" sz="2000" dirty="0">
                    <a:latin typeface="Arial" panose="020B0604020202020204" pitchFamily="34" charset="0"/>
                    <a:cs typeface="Arial" panose="020B0604020202020204" pitchFamily="34" charset="0"/>
                  </a:rPr>
                  <a:t>. </a:t>
                </a:r>
              </a:p>
            </p:txBody>
          </p:sp>
        </mc:Choice>
        <mc:Fallback xmlns="">
          <p:sp>
            <p:nvSpPr>
              <p:cNvPr id="8" name="内容占位符 2">
                <a:extLst>
                  <a:ext uri="{FF2B5EF4-FFF2-40B4-BE49-F238E27FC236}">
                    <a16:creationId xmlns:a16="http://schemas.microsoft.com/office/drawing/2014/main" id="{62BB2DDE-FA80-4CB0-8129-804C7171C4FD}"/>
                  </a:ext>
                </a:extLst>
              </p:cNvPr>
              <p:cNvSpPr>
                <a:spLocks noGrp="1" noRot="1" noChangeAspect="1" noMove="1" noResize="1" noEditPoints="1" noAdjustHandles="1" noChangeArrowheads="1" noChangeShapeType="1" noTextEdit="1"/>
              </p:cNvSpPr>
              <p:nvPr>
                <p:ph idx="1"/>
              </p:nvPr>
            </p:nvSpPr>
            <p:spPr>
              <a:xfrm>
                <a:off x="467361" y="1422401"/>
                <a:ext cx="8127999" cy="4640104"/>
              </a:xfrm>
              <a:blipFill>
                <a:blip r:embed="rId2"/>
                <a:stretch>
                  <a:fillRect l="-675" r="-375"/>
                </a:stretch>
              </a:blipFill>
            </p:spPr>
            <p:txBody>
              <a:bodyPr/>
              <a:lstStyle/>
              <a:p>
                <a:r>
                  <a:rPr lang="zh-CN" altLang="en-US">
                    <a:noFill/>
                  </a:rPr>
                  <a:t> </a:t>
                </a:r>
              </a:p>
            </p:txBody>
          </p:sp>
        </mc:Fallback>
      </mc:AlternateContent>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pic>
        <p:nvPicPr>
          <p:cNvPr id="3" name="图片 2">
            <a:extLst>
              <a:ext uri="{FF2B5EF4-FFF2-40B4-BE49-F238E27FC236}">
                <a16:creationId xmlns:a16="http://schemas.microsoft.com/office/drawing/2014/main" id="{689B19E6-A2E2-4720-BE45-900773E028C4}"/>
              </a:ext>
            </a:extLst>
          </p:cNvPr>
          <p:cNvPicPr>
            <a:picLocks noChangeAspect="1"/>
          </p:cNvPicPr>
          <p:nvPr/>
        </p:nvPicPr>
        <p:blipFill>
          <a:blip r:embed="rId3"/>
          <a:stretch>
            <a:fillRect/>
          </a:stretch>
        </p:blipFill>
        <p:spPr>
          <a:xfrm>
            <a:off x="1854234" y="2420472"/>
            <a:ext cx="5632416" cy="3788956"/>
          </a:xfrm>
          <a:prstGeom prst="rect">
            <a:avLst/>
          </a:prstGeom>
        </p:spPr>
      </p:pic>
      <p:sp>
        <p:nvSpPr>
          <p:cNvPr id="4" name="文本框 3">
            <a:extLst>
              <a:ext uri="{FF2B5EF4-FFF2-40B4-BE49-F238E27FC236}">
                <a16:creationId xmlns:a16="http://schemas.microsoft.com/office/drawing/2014/main" id="{68D24959-2FAA-4C58-9C28-84CF1219B985}"/>
              </a:ext>
            </a:extLst>
          </p:cNvPr>
          <p:cNvSpPr txBox="1"/>
          <p:nvPr/>
        </p:nvSpPr>
        <p:spPr>
          <a:xfrm>
            <a:off x="6278880" y="2641600"/>
            <a:ext cx="1493520" cy="369332"/>
          </a:xfrm>
          <a:prstGeom prst="rect">
            <a:avLst/>
          </a:prstGeom>
          <a:noFill/>
        </p:spPr>
        <p:txBody>
          <a:bodyPr wrap="square" rtlCol="0">
            <a:spAutoFit/>
          </a:bodyPr>
          <a:lstStyle/>
          <a:p>
            <a:r>
              <a:rPr lang="en-US" altLang="zh-CN" dirty="0"/>
              <a:t>2076 funds</a:t>
            </a:r>
            <a:endParaRPr lang="zh-CN" altLang="en-US" dirty="0"/>
          </a:p>
        </p:txBody>
      </p:sp>
    </p:spTree>
    <p:extLst>
      <p:ext uri="{BB962C8B-B14F-4D97-AF65-F5344CB8AC3E}">
        <p14:creationId xmlns:p14="http://schemas.microsoft.com/office/powerpoint/2010/main" val="24263395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7886700" cy="1325563"/>
          </a:xfrm>
        </p:spPr>
        <p:txBody>
          <a:bodyPr/>
          <a:lstStyle/>
          <a:p>
            <a:r>
              <a:rPr lang="en-US" altLang="zh-CN" dirty="0">
                <a:latin typeface="Arial" panose="020B0604020202020204" pitchFamily="34" charset="0"/>
                <a:cs typeface="Arial" panose="020B0604020202020204" pitchFamily="34" charset="0"/>
              </a:rPr>
              <a:t>Estimation Procedure</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A4BE31F1-4DFD-4D58-8FDA-06A9790245F2}"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51</a:t>
            </a:fld>
            <a:endParaRPr lang="zh-CN" altLang="en-US"/>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1" y="1422401"/>
                <a:ext cx="8127999" cy="4640104"/>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First, we know that the vast majority of p-values larger than a sufficiently high threshold </a:t>
                </a:r>
                <a14:m>
                  <m:oMath xmlns:m="http://schemas.openxmlformats.org/officeDocument/2006/math">
                    <m:sSup>
                      <m:sSupPr>
                        <m:ctrlPr>
                          <a:rPr lang="en-US" altLang="zh-CN" sz="2000" b="0" i="1" dirty="0" smtClean="0">
                            <a:latin typeface="Cambria Math" panose="02040503050406030204" pitchFamily="18" charset="0"/>
                            <a:cs typeface="Arial" panose="020B0604020202020204" pitchFamily="34" charset="0"/>
                          </a:rPr>
                        </m:ctrlPr>
                      </m:sSupPr>
                      <m:e>
                        <m:r>
                          <a:rPr lang="en-US" altLang="zh-CN" sz="2000" i="1" dirty="0" smtClean="0">
                            <a:latin typeface="Cambria Math" panose="02040503050406030204" pitchFamily="18" charset="0"/>
                            <a:cs typeface="Arial" panose="020B0604020202020204" pitchFamily="34" charset="0"/>
                          </a:rPr>
                          <m:t>𝜆</m:t>
                        </m:r>
                      </m:e>
                      <m:sup>
                        <m:r>
                          <a:rPr lang="en-US" altLang="zh-CN" sz="2000" b="0" i="1" dirty="0" smtClean="0">
                            <a:latin typeface="Cambria Math" panose="02040503050406030204" pitchFamily="18" charset="0"/>
                            <a:cs typeface="Arial" panose="020B0604020202020204" pitchFamily="34" charset="0"/>
                          </a:rPr>
                          <m:t>∗</m:t>
                        </m:r>
                      </m:sup>
                    </m:sSup>
                  </m:oMath>
                </a14:m>
                <a:r>
                  <a:rPr lang="en-US" altLang="zh-CN" sz="2000" dirty="0">
                    <a:latin typeface="Arial" panose="020B0604020202020204" pitchFamily="34" charset="0"/>
                    <a:cs typeface="Arial" panose="020B0604020202020204" pitchFamily="34" charset="0"/>
                  </a:rPr>
                  <a:t>, come from zero-alpha funds.</a:t>
                </a:r>
              </a:p>
              <a:p>
                <a:pPr>
                  <a:lnSpc>
                    <a:spcPct val="150000"/>
                  </a:lnSpc>
                </a:pPr>
                <a:r>
                  <a:rPr lang="en-US" altLang="zh-CN" sz="2000" dirty="0">
                    <a:latin typeface="Arial" panose="020B0604020202020204" pitchFamily="34" charset="0"/>
                    <a:cs typeface="Arial" panose="020B0604020202020204" pitchFamily="34" charset="0"/>
                  </a:rPr>
                  <a:t>we measure the proportion of the total area that is covered by the bars to the right of </a:t>
                </a:r>
                <a14:m>
                  <m:oMath xmlns:m="http://schemas.openxmlformats.org/officeDocument/2006/math">
                    <m:sSup>
                      <m:sSupPr>
                        <m:ctrlPr>
                          <a:rPr lang="en-US" altLang="zh-CN" sz="2000" b="0" i="1" dirty="0" smtClean="0">
                            <a:latin typeface="Cambria Math" panose="02040503050406030204" pitchFamily="18" charset="0"/>
                            <a:cs typeface="Arial" panose="020B0604020202020204" pitchFamily="34" charset="0"/>
                          </a:rPr>
                        </m:ctrlPr>
                      </m:sSupPr>
                      <m:e>
                        <m:r>
                          <a:rPr lang="en-US" altLang="zh-CN" sz="2000" i="1" dirty="0" smtClean="0">
                            <a:latin typeface="Cambria Math" panose="02040503050406030204" pitchFamily="18" charset="0"/>
                            <a:cs typeface="Arial" panose="020B0604020202020204" pitchFamily="34" charset="0"/>
                          </a:rPr>
                          <m:t>𝜆</m:t>
                        </m:r>
                      </m:e>
                      <m:sup>
                        <m:r>
                          <a:rPr lang="en-US" altLang="zh-CN" sz="2000" i="1" dirty="0" smtClean="0">
                            <a:latin typeface="Cambria Math" panose="02040503050406030204" pitchFamily="18" charset="0"/>
                            <a:cs typeface="Arial" panose="020B0604020202020204" pitchFamily="34" charset="0"/>
                          </a:rPr>
                          <m:t>∗</m:t>
                        </m:r>
                      </m:sup>
                    </m:sSup>
                    <m:r>
                      <a:rPr lang="en-US" altLang="zh-CN" sz="2000" i="1" dirty="0">
                        <a:latin typeface="Cambria Math" panose="02040503050406030204" pitchFamily="18" charset="0"/>
                        <a:cs typeface="Arial" panose="020B0604020202020204" pitchFamily="34" charset="0"/>
                      </a:rPr>
                      <m:t> </m:t>
                    </m:r>
                    <m:r>
                      <a:rPr lang="en-US" altLang="zh-CN" sz="2000" i="1" dirty="0" smtClean="0">
                        <a:latin typeface="Cambria Math" panose="02040503050406030204" pitchFamily="18" charset="0"/>
                        <a:cs typeface="Arial" panose="020B0604020202020204" pitchFamily="34" charset="0"/>
                      </a:rPr>
                      <m:t>, </m:t>
                    </m:r>
                    <m:acc>
                      <m:accPr>
                        <m:chr m:val="̂"/>
                        <m:ctrlPr>
                          <a:rPr lang="en-US" altLang="zh-CN" sz="2000" b="0" i="1" dirty="0" smtClean="0">
                            <a:latin typeface="Cambria Math" panose="02040503050406030204" pitchFamily="18" charset="0"/>
                            <a:cs typeface="Arial" panose="020B0604020202020204" pitchFamily="34" charset="0"/>
                          </a:rPr>
                        </m:ctrlPr>
                      </m:accPr>
                      <m:e>
                        <m:r>
                          <a:rPr lang="en-US" altLang="zh-CN" sz="2000" i="1" dirty="0">
                            <a:latin typeface="Cambria Math" panose="02040503050406030204" pitchFamily="18" charset="0"/>
                            <a:cs typeface="Arial" panose="020B0604020202020204" pitchFamily="34" charset="0"/>
                          </a:rPr>
                          <m:t>𝑊</m:t>
                        </m:r>
                      </m:e>
                    </m:acc>
                    <m:r>
                      <a:rPr lang="en-US" altLang="zh-CN" sz="2000" i="1" dirty="0" smtClean="0">
                        <a:latin typeface="Cambria Math" panose="02040503050406030204" pitchFamily="18" charset="0"/>
                        <a:cs typeface="Arial" panose="020B0604020202020204" pitchFamily="34" charset="0"/>
                      </a:rPr>
                      <m:t>(</m:t>
                    </m:r>
                    <m:sSup>
                      <m:sSupPr>
                        <m:ctrlPr>
                          <a:rPr lang="en-US" altLang="zh-CN" sz="2000" b="0" i="1" dirty="0" smtClean="0">
                            <a:latin typeface="Cambria Math" panose="02040503050406030204" pitchFamily="18" charset="0"/>
                            <a:cs typeface="Arial" panose="020B0604020202020204" pitchFamily="34" charset="0"/>
                          </a:rPr>
                        </m:ctrlPr>
                      </m:sSupPr>
                      <m:e>
                        <m:r>
                          <a:rPr lang="en-US" altLang="zh-CN" sz="2000" i="1" dirty="0" smtClean="0">
                            <a:latin typeface="Cambria Math" panose="02040503050406030204" pitchFamily="18" charset="0"/>
                            <a:cs typeface="Arial" panose="020B0604020202020204" pitchFamily="34" charset="0"/>
                          </a:rPr>
                          <m:t>𝜆</m:t>
                        </m:r>
                      </m:e>
                      <m:sup>
                        <m:r>
                          <a:rPr lang="en-US" altLang="zh-CN" sz="2000" i="1" dirty="0">
                            <a:latin typeface="Cambria Math" panose="02040503050406030204" pitchFamily="18" charset="0"/>
                            <a:cs typeface="Arial" panose="020B0604020202020204" pitchFamily="34" charset="0"/>
                          </a:rPr>
                          <m:t>∗</m:t>
                        </m:r>
                      </m:sup>
                    </m:sSup>
                    <m:r>
                      <a:rPr lang="en-US" altLang="zh-CN" sz="2000" i="1" dirty="0" smtClean="0">
                        <a:latin typeface="Cambria Math" panose="02040503050406030204" pitchFamily="18" charset="0"/>
                        <a:cs typeface="Arial" panose="020B0604020202020204" pitchFamily="34" charset="0"/>
                      </a:rPr>
                      <m:t>)/</m:t>
                    </m:r>
                    <m:r>
                      <a:rPr lang="en-US" altLang="zh-CN" sz="2000" i="1" dirty="0" smtClean="0">
                        <a:latin typeface="Cambria Math" panose="02040503050406030204" pitchFamily="18" charset="0"/>
                        <a:cs typeface="Arial" panose="020B0604020202020204" pitchFamily="34" charset="0"/>
                      </a:rPr>
                      <m:t>𝑀</m:t>
                    </m:r>
                  </m:oMath>
                </a14:m>
                <a:endParaRPr lang="en-US" altLang="zh-CN" sz="2000" dirty="0">
                  <a:latin typeface="Arial" panose="020B0604020202020204" pitchFamily="34" charset="0"/>
                  <a:cs typeface="Arial" panose="020B0604020202020204" pitchFamily="34" charset="0"/>
                </a:endParaRPr>
              </a:p>
              <a:p>
                <a:pPr>
                  <a:lnSpc>
                    <a:spcPct val="150000"/>
                  </a:lnSpc>
                </a:pPr>
                <a:r>
                  <a:rPr lang="en-US" altLang="zh-CN" sz="2000" dirty="0">
                    <a:latin typeface="Arial" panose="020B0604020202020204" pitchFamily="34" charset="0"/>
                    <a:cs typeface="Arial" panose="020B0604020202020204" pitchFamily="34" charset="0"/>
                  </a:rPr>
                  <a:t>Extrapolating this area over the entire region between zero and one</a:t>
                </a: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cs typeface="Arial" panose="020B0604020202020204" pitchFamily="34" charset="0"/>
                            </a:rPr>
                          </m:ctrlPr>
                        </m:sSubPr>
                        <m:e>
                          <m:acc>
                            <m:accPr>
                              <m:chr m:val="̂"/>
                              <m:ctrlPr>
                                <a:rPr lang="en-US" altLang="zh-CN" sz="2000" i="1" smtClean="0">
                                  <a:latin typeface="Cambria Math" panose="02040503050406030204" pitchFamily="18" charset="0"/>
                                  <a:cs typeface="Arial" panose="020B0604020202020204" pitchFamily="34" charset="0"/>
                                </a:rPr>
                              </m:ctrlPr>
                            </m:accPr>
                            <m:e>
                              <m:r>
                                <a:rPr lang="zh-CN" altLang="en-US" sz="2000" i="1" smtClean="0">
                                  <a:latin typeface="Cambria Math" panose="02040503050406030204" pitchFamily="18" charset="0"/>
                                  <a:cs typeface="Arial" panose="020B0604020202020204" pitchFamily="34" charset="0"/>
                                </a:rPr>
                                <m:t>𝜋</m:t>
                              </m:r>
                            </m:e>
                          </m:acc>
                        </m:e>
                        <m:sub>
                          <m:r>
                            <a:rPr lang="en-US" altLang="zh-CN" sz="2000" b="0" i="1" smtClean="0">
                              <a:latin typeface="Cambria Math" panose="02040503050406030204" pitchFamily="18" charset="0"/>
                              <a:cs typeface="Arial" panose="020B0604020202020204" pitchFamily="34" charset="0"/>
                            </a:rPr>
                            <m:t>0</m:t>
                          </m:r>
                        </m:sub>
                      </m:sSub>
                      <m:d>
                        <m:dPr>
                          <m:ctrlPr>
                            <a:rPr lang="en-US" altLang="zh-CN" sz="2000" b="0" i="1" smtClean="0">
                              <a:latin typeface="Cambria Math" panose="02040503050406030204" pitchFamily="18" charset="0"/>
                              <a:cs typeface="Arial" panose="020B0604020202020204" pitchFamily="34" charset="0"/>
                            </a:rPr>
                          </m:ctrlPr>
                        </m:dPr>
                        <m:e>
                          <m:sSup>
                            <m:sSupPr>
                              <m:ctrlPr>
                                <a:rPr lang="en-US" altLang="zh-CN" sz="2000" b="0" i="1" smtClean="0">
                                  <a:latin typeface="Cambria Math" panose="02040503050406030204" pitchFamily="18" charset="0"/>
                                  <a:cs typeface="Arial" panose="020B0604020202020204" pitchFamily="34" charset="0"/>
                                </a:rPr>
                              </m:ctrlPr>
                            </m:sSupPr>
                            <m:e>
                              <m:r>
                                <a:rPr lang="zh-CN" altLang="en-US" sz="2000" b="0" i="1" smtClean="0">
                                  <a:latin typeface="Cambria Math" panose="02040503050406030204" pitchFamily="18" charset="0"/>
                                  <a:cs typeface="Arial" panose="020B0604020202020204" pitchFamily="34" charset="0"/>
                                </a:rPr>
                                <m:t>𝜆</m:t>
                              </m:r>
                            </m:e>
                            <m:sup>
                              <m:r>
                                <a:rPr lang="en-US" altLang="zh-CN" sz="2000" b="0" i="1" smtClean="0">
                                  <a:latin typeface="Cambria Math" panose="02040503050406030204" pitchFamily="18" charset="0"/>
                                  <a:cs typeface="Arial" panose="020B0604020202020204" pitchFamily="34" charset="0"/>
                                </a:rPr>
                                <m:t>∗</m:t>
                              </m:r>
                            </m:sup>
                          </m:sSup>
                        </m:e>
                      </m:d>
                      <m:r>
                        <a:rPr lang="en-US" altLang="zh-CN" sz="2000" b="0" i="1" smtClean="0">
                          <a:latin typeface="Cambria Math" panose="02040503050406030204" pitchFamily="18" charset="0"/>
                          <a:cs typeface="Arial" panose="020B0604020202020204" pitchFamily="34" charset="0"/>
                        </a:rPr>
                        <m:t>=</m:t>
                      </m:r>
                      <m:f>
                        <m:fPr>
                          <m:ctrlPr>
                            <a:rPr lang="en-US" altLang="zh-CN" sz="2000" b="0" i="1" smtClean="0">
                              <a:latin typeface="Cambria Math" panose="02040503050406030204" pitchFamily="18" charset="0"/>
                              <a:cs typeface="Arial" panose="020B0604020202020204" pitchFamily="34" charset="0"/>
                            </a:rPr>
                          </m:ctrlPr>
                        </m:fPr>
                        <m:num>
                          <m:acc>
                            <m:accPr>
                              <m:chr m:val="̂"/>
                              <m:ctrlPr>
                                <a:rPr lang="en-US" altLang="zh-CN" sz="2000" b="0" i="1" smtClean="0">
                                  <a:latin typeface="Cambria Math" panose="02040503050406030204" pitchFamily="18" charset="0"/>
                                  <a:cs typeface="Arial" panose="020B0604020202020204" pitchFamily="34" charset="0"/>
                                </a:rPr>
                              </m:ctrlPr>
                            </m:accPr>
                            <m:e>
                              <m:r>
                                <a:rPr lang="en-US" altLang="zh-CN" sz="2000" b="0" i="1" smtClean="0">
                                  <a:latin typeface="Cambria Math" panose="02040503050406030204" pitchFamily="18" charset="0"/>
                                  <a:cs typeface="Arial" panose="020B0604020202020204" pitchFamily="34" charset="0"/>
                                </a:rPr>
                                <m:t>𝑊</m:t>
                              </m:r>
                            </m:e>
                          </m:acc>
                          <m:d>
                            <m:dPr>
                              <m:ctrlPr>
                                <a:rPr lang="en-US" altLang="zh-CN" sz="2000" b="0" i="1" smtClean="0">
                                  <a:latin typeface="Cambria Math" panose="02040503050406030204" pitchFamily="18" charset="0"/>
                                  <a:cs typeface="Arial" panose="020B0604020202020204" pitchFamily="34" charset="0"/>
                                </a:rPr>
                              </m:ctrlPr>
                            </m:dPr>
                            <m:e>
                              <m:sSup>
                                <m:sSupPr>
                                  <m:ctrlPr>
                                    <a:rPr lang="en-US" altLang="zh-CN" sz="2000" b="0" i="1" smtClean="0">
                                      <a:latin typeface="Cambria Math" panose="02040503050406030204" pitchFamily="18" charset="0"/>
                                      <a:cs typeface="Arial" panose="020B0604020202020204" pitchFamily="34" charset="0"/>
                                    </a:rPr>
                                  </m:ctrlPr>
                                </m:sSupPr>
                                <m:e>
                                  <m:r>
                                    <a:rPr lang="zh-CN" altLang="en-US" sz="2000" b="0" i="1" smtClean="0">
                                      <a:latin typeface="Cambria Math" panose="02040503050406030204" pitchFamily="18" charset="0"/>
                                      <a:cs typeface="Arial" panose="020B0604020202020204" pitchFamily="34" charset="0"/>
                                    </a:rPr>
                                    <m:t>𝜆</m:t>
                                  </m:r>
                                </m:e>
                                <m:sup>
                                  <m:r>
                                    <a:rPr lang="en-US" altLang="zh-CN" sz="2000" b="0" i="1" smtClean="0">
                                      <a:latin typeface="Cambria Math" panose="02040503050406030204" pitchFamily="18" charset="0"/>
                                      <a:cs typeface="Arial" panose="020B0604020202020204" pitchFamily="34" charset="0"/>
                                    </a:rPr>
                                    <m:t>∗</m:t>
                                  </m:r>
                                </m:sup>
                              </m:sSup>
                            </m:e>
                          </m:d>
                        </m:num>
                        <m:den>
                          <m:r>
                            <a:rPr lang="en-US" altLang="zh-CN" sz="2000" b="0" i="1" smtClean="0">
                              <a:latin typeface="Cambria Math" panose="02040503050406030204" pitchFamily="18" charset="0"/>
                              <a:cs typeface="Arial" panose="020B0604020202020204" pitchFamily="34" charset="0"/>
                            </a:rPr>
                            <m:t>𝑀</m:t>
                          </m:r>
                        </m:den>
                      </m:f>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altLang="zh-CN" sz="2000" b="0" i="1" smtClean="0">
                              <a:latin typeface="Cambria Math" panose="02040503050406030204" pitchFamily="18" charset="0"/>
                              <a:cs typeface="Arial" panose="020B0604020202020204" pitchFamily="34" charset="0"/>
                            </a:rPr>
                          </m:ctrlPr>
                        </m:fPr>
                        <m:num>
                          <m:r>
                            <a:rPr lang="en-US" altLang="zh-CN" sz="2000" b="0" i="1" smtClean="0">
                              <a:latin typeface="Cambria Math" panose="02040503050406030204" pitchFamily="18" charset="0"/>
                              <a:cs typeface="Arial" panose="020B0604020202020204" pitchFamily="34" charset="0"/>
                            </a:rPr>
                            <m:t>1</m:t>
                          </m:r>
                        </m:num>
                        <m:den>
                          <m:r>
                            <a:rPr lang="en-US" altLang="zh-CN" sz="2000" b="0" i="1" smtClean="0">
                              <a:latin typeface="Cambria Math" panose="02040503050406030204" pitchFamily="18" charset="0"/>
                              <a:cs typeface="Arial" panose="020B0604020202020204" pitchFamily="34" charset="0"/>
                            </a:rPr>
                            <m:t>1−</m:t>
                          </m:r>
                          <m:sSup>
                            <m:sSupPr>
                              <m:ctrlPr>
                                <a:rPr lang="en-US" altLang="zh-CN" sz="2000" b="0" i="1" smtClean="0">
                                  <a:latin typeface="Cambria Math" panose="02040503050406030204" pitchFamily="18" charset="0"/>
                                  <a:cs typeface="Arial" panose="020B0604020202020204" pitchFamily="34" charset="0"/>
                                </a:rPr>
                              </m:ctrlPr>
                            </m:sSupPr>
                            <m:e>
                              <m:r>
                                <a:rPr lang="zh-CN" altLang="en-US" sz="2000" b="0" i="1" smtClean="0">
                                  <a:latin typeface="Cambria Math" panose="02040503050406030204" pitchFamily="18" charset="0"/>
                                  <a:cs typeface="Arial" panose="020B0604020202020204" pitchFamily="34" charset="0"/>
                                </a:rPr>
                                <m:t>𝜆</m:t>
                              </m:r>
                            </m:e>
                            <m:sup>
                              <m:r>
                                <a:rPr lang="en-US" altLang="zh-CN" sz="2000" b="0" i="1" smtClean="0">
                                  <a:latin typeface="Cambria Math" panose="02040503050406030204" pitchFamily="18" charset="0"/>
                                  <a:cs typeface="Arial" panose="020B0604020202020204" pitchFamily="34" charset="0"/>
                                </a:rPr>
                                <m:t>∗</m:t>
                              </m:r>
                            </m:sup>
                          </m:sSup>
                        </m:den>
                      </m:f>
                    </m:oMath>
                  </m:oMathPara>
                </a14:m>
                <a:endParaRPr lang="en-US" altLang="zh-CN" sz="2000" dirty="0">
                  <a:latin typeface="Arial" panose="020B0604020202020204" pitchFamily="34" charset="0"/>
                  <a:cs typeface="Arial" panose="020B0604020202020204" pitchFamily="34" charset="0"/>
                </a:endParaRPr>
              </a:p>
              <a:p>
                <a:pPr>
                  <a:lnSpc>
                    <a:spcPct val="150000"/>
                  </a:lnSpc>
                </a:pPr>
                <a14:m>
                  <m:oMath xmlns:m="http://schemas.openxmlformats.org/officeDocument/2006/math">
                    <m:acc>
                      <m:accPr>
                        <m:chr m:val="̂"/>
                        <m:ctrlPr>
                          <a:rPr lang="en-US" altLang="zh-CN" sz="2000" b="0" i="1" smtClean="0">
                            <a:latin typeface="Cambria Math" panose="02040503050406030204" pitchFamily="18" charset="0"/>
                            <a:cs typeface="Arial" panose="020B0604020202020204" pitchFamily="34" charset="0"/>
                          </a:rPr>
                        </m:ctrlPr>
                      </m:accPr>
                      <m:e>
                        <m:r>
                          <a:rPr lang="en-US" altLang="zh-CN" sz="2000" b="0" i="1" smtClean="0">
                            <a:latin typeface="Cambria Math" panose="02040503050406030204" pitchFamily="18" charset="0"/>
                            <a:cs typeface="Arial" panose="020B0604020202020204" pitchFamily="34" charset="0"/>
                          </a:rPr>
                          <m:t>𝑊</m:t>
                        </m:r>
                      </m:e>
                    </m:acc>
                    <m:d>
                      <m:dPr>
                        <m:ctrlPr>
                          <a:rPr lang="en-US" altLang="zh-CN" sz="2000" b="0" i="1" smtClean="0">
                            <a:latin typeface="Cambria Math" panose="02040503050406030204" pitchFamily="18" charset="0"/>
                            <a:cs typeface="Arial" panose="020B0604020202020204" pitchFamily="34" charset="0"/>
                          </a:rPr>
                        </m:ctrlPr>
                      </m:dPr>
                      <m:e>
                        <m:sSup>
                          <m:sSupPr>
                            <m:ctrlPr>
                              <a:rPr lang="en-US" altLang="zh-CN" sz="2000" b="0" i="1" smtClean="0">
                                <a:latin typeface="Cambria Math" panose="02040503050406030204" pitchFamily="18" charset="0"/>
                                <a:cs typeface="Arial" panose="020B0604020202020204" pitchFamily="34" charset="0"/>
                              </a:rPr>
                            </m:ctrlPr>
                          </m:sSupPr>
                          <m:e>
                            <m:r>
                              <a:rPr lang="zh-CN" altLang="en-US" sz="2000" b="0" i="1" smtClean="0">
                                <a:latin typeface="Cambria Math" panose="02040503050406030204" pitchFamily="18" charset="0"/>
                                <a:cs typeface="Arial" panose="020B0604020202020204" pitchFamily="34" charset="0"/>
                              </a:rPr>
                              <m:t>𝜆</m:t>
                            </m:r>
                          </m:e>
                          <m:sup>
                            <m:r>
                              <a:rPr lang="en-US" altLang="zh-CN" sz="2000" b="0" i="1" smtClean="0">
                                <a:latin typeface="Cambria Math" panose="02040503050406030204" pitchFamily="18" charset="0"/>
                                <a:cs typeface="Arial" panose="020B0604020202020204" pitchFamily="34" charset="0"/>
                              </a:rPr>
                              <m:t>∗</m:t>
                            </m:r>
                          </m:sup>
                        </m:sSup>
                      </m:e>
                    </m:d>
                    <m:r>
                      <a:rPr lang="en-US" altLang="zh-CN" sz="2000" b="0" i="1" smtClean="0">
                        <a:latin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cs typeface="Arial" panose="020B0604020202020204" pitchFamily="34" charset="0"/>
                  </a:rPr>
                  <a:t>equals the number of funds with p-values exceeding </a:t>
                </a:r>
                <a14:m>
                  <m:oMath xmlns:m="http://schemas.openxmlformats.org/officeDocument/2006/math">
                    <m:sSup>
                      <m:sSupPr>
                        <m:ctrlPr>
                          <a:rPr lang="en-US" altLang="zh-CN" sz="2000" i="1" dirty="0">
                            <a:latin typeface="Cambria Math" panose="02040503050406030204" pitchFamily="18" charset="0"/>
                            <a:cs typeface="Arial" panose="020B0604020202020204" pitchFamily="34" charset="0"/>
                          </a:rPr>
                        </m:ctrlPr>
                      </m:sSupPr>
                      <m:e>
                        <m:r>
                          <a:rPr lang="en-US" altLang="zh-CN" sz="2000" i="1" dirty="0">
                            <a:latin typeface="Cambria Math" panose="02040503050406030204" pitchFamily="18" charset="0"/>
                            <a:cs typeface="Arial" panose="020B0604020202020204" pitchFamily="34" charset="0"/>
                          </a:rPr>
                          <m:t>𝜆</m:t>
                        </m:r>
                      </m:e>
                      <m:sup>
                        <m:r>
                          <a:rPr lang="en-US" altLang="zh-CN" sz="2000" i="1" dirty="0">
                            <a:latin typeface="Cambria Math" panose="02040503050406030204" pitchFamily="18" charset="0"/>
                            <a:cs typeface="Arial" panose="020B0604020202020204" pitchFamily="34" charset="0"/>
                          </a:rPr>
                          <m:t>∗</m:t>
                        </m:r>
                      </m:sup>
                    </m:sSup>
                    <m:r>
                      <a:rPr lang="en-US" altLang="zh-CN" sz="2000" i="1" dirty="0">
                        <a:latin typeface="Cambria Math" panose="02040503050406030204" pitchFamily="18" charset="0"/>
                        <a:cs typeface="Arial" panose="020B0604020202020204" pitchFamily="34" charset="0"/>
                      </a:rPr>
                      <m:t> </m:t>
                    </m:r>
                  </m:oMath>
                </a14:m>
                <a:endParaRPr lang="en-US" altLang="zh-CN" sz="2000" dirty="0">
                  <a:latin typeface="Arial" panose="020B0604020202020204" pitchFamily="34" charset="0"/>
                  <a:cs typeface="Arial" panose="020B0604020202020204" pitchFamily="34" charset="0"/>
                </a:endParaRPr>
              </a:p>
            </p:txBody>
          </p:sp>
        </mc:Choice>
        <mc:Fallback xmlns="">
          <p:sp>
            <p:nvSpPr>
              <p:cNvPr id="8" name="内容占位符 2">
                <a:extLst>
                  <a:ext uri="{FF2B5EF4-FFF2-40B4-BE49-F238E27FC236}">
                    <a16:creationId xmlns:a16="http://schemas.microsoft.com/office/drawing/2014/main" id="{62BB2DDE-FA80-4CB0-8129-804C7171C4FD}"/>
                  </a:ext>
                </a:extLst>
              </p:cNvPr>
              <p:cNvSpPr>
                <a:spLocks noGrp="1" noRot="1" noChangeAspect="1" noMove="1" noResize="1" noEditPoints="1" noAdjustHandles="1" noChangeArrowheads="1" noChangeShapeType="1" noTextEdit="1"/>
              </p:cNvSpPr>
              <p:nvPr>
                <p:ph idx="1"/>
              </p:nvPr>
            </p:nvSpPr>
            <p:spPr>
              <a:xfrm>
                <a:off x="467361" y="1422401"/>
                <a:ext cx="8127999" cy="4640104"/>
              </a:xfrm>
              <a:blipFill>
                <a:blip r:embed="rId2"/>
                <a:stretch>
                  <a:fillRect l="-675"/>
                </a:stretch>
              </a:blipFill>
            </p:spPr>
            <p:txBody>
              <a:bodyPr/>
              <a:lstStyle/>
              <a:p>
                <a:r>
                  <a:rPr lang="zh-CN" altLang="en-US">
                    <a:noFill/>
                  </a:rPr>
                  <a:t> </a:t>
                </a:r>
              </a:p>
            </p:txBody>
          </p:sp>
        </mc:Fallback>
      </mc:AlternateContent>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21588999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7886700" cy="1325563"/>
          </a:xfrm>
        </p:spPr>
        <p:txBody>
          <a:bodyPr/>
          <a:lstStyle/>
          <a:p>
            <a:r>
              <a:rPr lang="en-US" altLang="zh-CN" dirty="0">
                <a:latin typeface="Arial" panose="020B0604020202020204" pitchFamily="34" charset="0"/>
                <a:cs typeface="Arial" panose="020B0604020202020204" pitchFamily="34" charset="0"/>
              </a:rPr>
              <a:t>Estimation Procedure</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39485FD4-E554-466B-93E3-E833C0A771D1}"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52</a:t>
            </a:fld>
            <a:endParaRPr lang="zh-CN" altLang="en-US"/>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1" y="1422400"/>
                <a:ext cx="8127999" cy="5090159"/>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To select </a:t>
                </a:r>
                <a14:m>
                  <m:oMath xmlns:m="http://schemas.openxmlformats.org/officeDocument/2006/math">
                    <m:sSup>
                      <m:sSupPr>
                        <m:ctrlPr>
                          <a:rPr lang="en-US" altLang="zh-CN" sz="2000" b="0" i="1" dirty="0" smtClean="0">
                            <a:latin typeface="Cambria Math" panose="02040503050406030204" pitchFamily="18" charset="0"/>
                            <a:cs typeface="Arial" panose="020B0604020202020204" pitchFamily="34" charset="0"/>
                          </a:rPr>
                        </m:ctrlPr>
                      </m:sSupPr>
                      <m:e>
                        <m:r>
                          <a:rPr lang="en-US" altLang="zh-CN" sz="2000" i="1" dirty="0" smtClean="0">
                            <a:latin typeface="Cambria Math" panose="02040503050406030204" pitchFamily="18" charset="0"/>
                            <a:cs typeface="Arial" panose="020B0604020202020204" pitchFamily="34" charset="0"/>
                          </a:rPr>
                          <m:t>𝜆</m:t>
                        </m:r>
                      </m:e>
                      <m:sup>
                        <m:r>
                          <a:rPr lang="en-US" altLang="zh-CN" sz="2000" b="0" i="1" dirty="0" smtClean="0">
                            <a:latin typeface="Cambria Math" panose="02040503050406030204" pitchFamily="18" charset="0"/>
                            <a:cs typeface="Arial" panose="020B0604020202020204" pitchFamily="34" charset="0"/>
                          </a:rPr>
                          <m:t>∗</m:t>
                        </m:r>
                      </m:sup>
                    </m:sSup>
                  </m:oMath>
                </a14:m>
                <a:r>
                  <a:rPr lang="en-US" altLang="zh-CN" sz="2000" dirty="0">
                    <a:latin typeface="Arial" panose="020B0604020202020204" pitchFamily="34" charset="0"/>
                    <a:cs typeface="Arial" panose="020B0604020202020204" pitchFamily="34" charset="0"/>
                  </a:rPr>
                  <a:t>, we apply a simple bootstrap procedure introduced by </a:t>
                </a:r>
                <a:r>
                  <a:rPr lang="en-US" altLang="zh-CN" sz="2000" dirty="0" err="1">
                    <a:latin typeface="Arial" panose="020B0604020202020204" pitchFamily="34" charset="0"/>
                    <a:cs typeface="Arial" panose="020B0604020202020204" pitchFamily="34" charset="0"/>
                  </a:rPr>
                  <a:t>Storey</a:t>
                </a:r>
                <a:r>
                  <a:rPr lang="en-US" altLang="zh-CN" sz="2000" dirty="0">
                    <a:latin typeface="Arial" panose="020B0604020202020204" pitchFamily="34" charset="0"/>
                    <a:cs typeface="Arial" panose="020B0604020202020204" pitchFamily="34" charset="0"/>
                  </a:rPr>
                  <a:t>(2002), which minimizes the estimated mean squared error (MSE) of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acc>
                          <m:accPr>
                            <m:chr m:val="̂"/>
                            <m:ctrlPr>
                              <a:rPr lang="en-US" altLang="zh-CN" sz="2000" i="1" dirty="0" smtClean="0">
                                <a:latin typeface="Cambria Math" panose="02040503050406030204" pitchFamily="18" charset="0"/>
                                <a:cs typeface="Arial" panose="020B0604020202020204" pitchFamily="34" charset="0"/>
                              </a:rPr>
                            </m:ctrlPr>
                          </m:accPr>
                          <m:e>
                            <m:r>
                              <a:rPr lang="en-US" altLang="zh-CN" sz="2000" i="1" dirty="0">
                                <a:latin typeface="Cambria Math" panose="02040503050406030204" pitchFamily="18" charset="0"/>
                                <a:cs typeface="Arial" panose="020B0604020202020204" pitchFamily="34" charset="0"/>
                              </a:rPr>
                              <m:t>𝜋</m:t>
                            </m:r>
                          </m:e>
                        </m:acc>
                      </m:e>
                      <m:sub>
                        <m:r>
                          <a:rPr lang="en-US" altLang="zh-CN" sz="2000" b="0" i="1" dirty="0" smtClean="0">
                            <a:latin typeface="Cambria Math" panose="02040503050406030204" pitchFamily="18" charset="0"/>
                            <a:cs typeface="Arial" panose="020B0604020202020204" pitchFamily="34" charset="0"/>
                          </a:rPr>
                          <m:t>0</m:t>
                        </m:r>
                      </m:sub>
                    </m:sSub>
                    <m:r>
                      <a:rPr lang="en-US" altLang="zh-CN" sz="2000" i="1" dirty="0" smtClean="0">
                        <a:latin typeface="Cambria Math" panose="02040503050406030204" pitchFamily="18" charset="0"/>
                        <a:cs typeface="Arial" panose="020B0604020202020204" pitchFamily="34" charset="0"/>
                      </a:rPr>
                      <m:t>(</m:t>
                    </m:r>
                    <m:r>
                      <a:rPr lang="en-US" altLang="zh-CN" sz="2000" i="1" dirty="0" smtClean="0">
                        <a:latin typeface="Cambria Math" panose="02040503050406030204" pitchFamily="18" charset="0"/>
                        <a:cs typeface="Arial" panose="020B0604020202020204" pitchFamily="34" charset="0"/>
                      </a:rPr>
                      <m:t>𝜆</m:t>
                    </m:r>
                    <m:r>
                      <a:rPr lang="en-US" altLang="zh-CN" sz="2000" i="1" dirty="0" smtClean="0">
                        <a:latin typeface="Cambria Math" panose="02040503050406030204" pitchFamily="18" charset="0"/>
                        <a:cs typeface="Arial" panose="020B0604020202020204" pitchFamily="34" charset="0"/>
                      </a:rPr>
                      <m:t>)</m:t>
                    </m:r>
                  </m:oMath>
                </a14:m>
                <a:endParaRPr lang="en-US" altLang="zh-CN" sz="2000" dirty="0">
                  <a:latin typeface="Arial" panose="020B0604020202020204" pitchFamily="34" charset="0"/>
                  <a:cs typeface="Arial" panose="020B0604020202020204" pitchFamily="34" charset="0"/>
                </a:endParaRPr>
              </a:p>
              <a:p>
                <a:pPr>
                  <a:lnSpc>
                    <a:spcPct val="150000"/>
                  </a:lnSpc>
                </a:pPr>
                <a:r>
                  <a:rPr lang="en-US" altLang="zh-CN" sz="2000" dirty="0">
                    <a:latin typeface="Arial" panose="020B0604020202020204" pitchFamily="34" charset="0"/>
                    <a:cs typeface="Arial" panose="020B0604020202020204" pitchFamily="34" charset="0"/>
                  </a:rPr>
                  <a:t>The main advantage of this procedure is that it is entirely data driven, we find that </a:t>
                </a:r>
                <a14:m>
                  <m:oMath xmlns:m="http://schemas.openxmlformats.org/officeDocument/2006/math">
                    <m:sSub>
                      <m:sSubPr>
                        <m:ctrlPr>
                          <a:rPr lang="en-US" altLang="zh-CN" sz="2000" i="1" dirty="0">
                            <a:latin typeface="Cambria Math" panose="02040503050406030204" pitchFamily="18" charset="0"/>
                            <a:cs typeface="Arial" panose="020B0604020202020204" pitchFamily="34" charset="0"/>
                          </a:rPr>
                        </m:ctrlPr>
                      </m:sSubPr>
                      <m:e>
                        <m:acc>
                          <m:accPr>
                            <m:chr m:val="̂"/>
                            <m:ctrlPr>
                              <a:rPr lang="en-US" altLang="zh-CN" sz="2000" i="1" dirty="0">
                                <a:latin typeface="Cambria Math" panose="02040503050406030204" pitchFamily="18" charset="0"/>
                                <a:cs typeface="Arial" panose="020B0604020202020204" pitchFamily="34" charset="0"/>
                              </a:rPr>
                            </m:ctrlPr>
                          </m:accPr>
                          <m:e>
                            <m:r>
                              <a:rPr lang="en-US" altLang="zh-CN" sz="2000" i="1" dirty="0">
                                <a:latin typeface="Cambria Math" panose="02040503050406030204" pitchFamily="18" charset="0"/>
                                <a:cs typeface="Arial" panose="020B0604020202020204" pitchFamily="34" charset="0"/>
                              </a:rPr>
                              <m:t>𝜋</m:t>
                            </m:r>
                          </m:e>
                        </m:acc>
                      </m:e>
                      <m:sub>
                        <m:r>
                          <a:rPr lang="en-US" altLang="zh-CN" sz="2000" i="1" dirty="0">
                            <a:latin typeface="Cambria Math" panose="02040503050406030204" pitchFamily="18" charset="0"/>
                            <a:cs typeface="Arial" panose="020B0604020202020204" pitchFamily="34" charset="0"/>
                          </a:rPr>
                          <m:t>0</m:t>
                        </m:r>
                      </m:sub>
                    </m:sSub>
                    <m:d>
                      <m:dPr>
                        <m:ctrlPr>
                          <a:rPr lang="en-US" altLang="zh-CN" sz="2000" i="1" dirty="0">
                            <a:latin typeface="Cambria Math" panose="02040503050406030204" pitchFamily="18" charset="0"/>
                            <a:cs typeface="Arial" panose="020B0604020202020204" pitchFamily="34" charset="0"/>
                          </a:rPr>
                        </m:ctrlPr>
                      </m:dPr>
                      <m:e>
                        <m:r>
                          <a:rPr lang="en-US" altLang="zh-CN" sz="2000" i="1" dirty="0">
                            <a:latin typeface="Cambria Math" panose="02040503050406030204" pitchFamily="18" charset="0"/>
                            <a:cs typeface="Arial" panose="020B0604020202020204" pitchFamily="34" charset="0"/>
                          </a:rPr>
                          <m:t>𝜆</m:t>
                        </m:r>
                      </m:e>
                    </m:d>
                  </m:oMath>
                </a14:m>
                <a:r>
                  <a:rPr lang="en-US" altLang="zh-CN" sz="2000" dirty="0">
                    <a:latin typeface="Arial" panose="020B0604020202020204" pitchFamily="34" charset="0"/>
                    <a:cs typeface="Arial" panose="020B0604020202020204" pitchFamily="34" charset="0"/>
                  </a:rPr>
                  <a:t> is not overly sensitive to the choice of </a:t>
                </a:r>
                <a14:m>
                  <m:oMath xmlns:m="http://schemas.openxmlformats.org/officeDocument/2006/math">
                    <m:sSup>
                      <m:sSupPr>
                        <m:ctrlPr>
                          <a:rPr lang="en-US" altLang="zh-CN" sz="2000" b="0" i="1" dirty="0" smtClean="0">
                            <a:latin typeface="Cambria Math" panose="02040503050406030204" pitchFamily="18" charset="0"/>
                            <a:cs typeface="Arial" panose="020B0604020202020204" pitchFamily="34" charset="0"/>
                          </a:rPr>
                        </m:ctrlPr>
                      </m:sSupPr>
                      <m:e>
                        <m:r>
                          <a:rPr lang="en-US" altLang="zh-CN" sz="2000" i="1" dirty="0" smtClean="0">
                            <a:latin typeface="Cambria Math" panose="02040503050406030204" pitchFamily="18" charset="0"/>
                            <a:cs typeface="Arial" panose="020B0604020202020204" pitchFamily="34" charset="0"/>
                          </a:rPr>
                          <m:t>𝜆</m:t>
                        </m:r>
                      </m:e>
                      <m:sup>
                        <m:r>
                          <a:rPr lang="en-US" altLang="zh-CN" sz="2000" b="0" i="1" dirty="0" smtClean="0">
                            <a:latin typeface="Cambria Math" panose="02040503050406030204" pitchFamily="18" charset="0"/>
                            <a:cs typeface="Arial" panose="020B0604020202020204" pitchFamily="34" charset="0"/>
                          </a:rPr>
                          <m:t>∗</m:t>
                        </m:r>
                      </m:sup>
                    </m:sSup>
                  </m:oMath>
                </a14:m>
                <a:r>
                  <a:rPr lang="en-US" altLang="zh-CN" sz="2000" dirty="0">
                    <a:latin typeface="Arial" panose="020B0604020202020204" pitchFamily="34" charset="0"/>
                    <a:cs typeface="Arial" panose="020B0604020202020204" pitchFamily="34" charset="0"/>
                  </a:rPr>
                  <a:t>.</a:t>
                </a:r>
              </a:p>
              <a:p>
                <a:pPr>
                  <a:lnSpc>
                    <a:spcPct val="150000"/>
                  </a:lnSpc>
                </a:pPr>
                <a:r>
                  <a:rPr lang="en-US" altLang="zh-CN" sz="2000" dirty="0">
                    <a:latin typeface="Arial" panose="020B0604020202020204" pitchFamily="34" charset="0"/>
                    <a:cs typeface="Arial" panose="020B0604020202020204" pitchFamily="34" charset="0"/>
                  </a:rPr>
                  <a:t>Substituting the resulting estimate, </a:t>
                </a:r>
                <a14:m>
                  <m:oMath xmlns:m="http://schemas.openxmlformats.org/officeDocument/2006/math">
                    <m:sSub>
                      <m:sSubPr>
                        <m:ctrlPr>
                          <a:rPr lang="en-US" altLang="zh-CN" sz="2000" i="1" dirty="0" smtClean="0">
                            <a:latin typeface="Cambria Math" panose="02040503050406030204" pitchFamily="18" charset="0"/>
                            <a:cs typeface="Arial" panose="020B0604020202020204" pitchFamily="34" charset="0"/>
                          </a:rPr>
                        </m:ctrlPr>
                      </m:sSubPr>
                      <m:e>
                        <m:acc>
                          <m:accPr>
                            <m:chr m:val="̂"/>
                            <m:ctrlPr>
                              <a:rPr lang="en-US" altLang="zh-CN" sz="2000" i="1" dirty="0">
                                <a:latin typeface="Cambria Math" panose="02040503050406030204" pitchFamily="18" charset="0"/>
                                <a:cs typeface="Arial" panose="020B0604020202020204" pitchFamily="34" charset="0"/>
                              </a:rPr>
                            </m:ctrlPr>
                          </m:accPr>
                          <m:e>
                            <m:r>
                              <a:rPr lang="en-US" altLang="zh-CN" sz="2000" i="1" dirty="0">
                                <a:latin typeface="Cambria Math" panose="02040503050406030204" pitchFamily="18" charset="0"/>
                                <a:cs typeface="Arial" panose="020B0604020202020204" pitchFamily="34" charset="0"/>
                              </a:rPr>
                              <m:t>𝜋</m:t>
                            </m:r>
                          </m:e>
                        </m:acc>
                      </m:e>
                      <m:sub>
                        <m:r>
                          <a:rPr lang="en-US" altLang="zh-CN" sz="2000" i="1" dirty="0">
                            <a:latin typeface="Cambria Math" panose="02040503050406030204" pitchFamily="18" charset="0"/>
                            <a:cs typeface="Arial" panose="020B0604020202020204" pitchFamily="34" charset="0"/>
                          </a:rPr>
                          <m:t>0</m:t>
                        </m:r>
                      </m:sub>
                    </m:sSub>
                  </m:oMath>
                </a14:m>
                <a:r>
                  <a:rPr lang="en-US" altLang="zh-CN" sz="2000" dirty="0">
                    <a:latin typeface="Arial" panose="020B0604020202020204" pitchFamily="34" charset="0"/>
                    <a:cs typeface="Arial" panose="020B0604020202020204" pitchFamily="34" charset="0"/>
                  </a:rPr>
                  <a:t>, we can easily estimate the skilled fund and unskilled fund that correspond to the chosen significance level</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 </m:t>
                    </m:r>
                    <m:r>
                      <a:rPr lang="en-US" altLang="zh-CN" sz="2000" i="1" dirty="0" smtClean="0">
                        <a:latin typeface="Cambria Math" panose="02040503050406030204" pitchFamily="18" charset="0"/>
                        <a:cs typeface="Arial" panose="020B0604020202020204" pitchFamily="34" charset="0"/>
                      </a:rPr>
                      <m:t>𝛾</m:t>
                    </m:r>
                  </m:oMath>
                </a14:m>
                <a:r>
                  <a:rPr lang="en-US" altLang="zh-CN" sz="2000" dirty="0">
                    <a:latin typeface="Arial" panose="020B0604020202020204" pitchFamily="34" charset="0"/>
                    <a:cs typeface="Arial" panose="020B0604020202020204" pitchFamily="34" charset="0"/>
                  </a:rPr>
                  <a:t>.</a:t>
                </a:r>
              </a:p>
              <a:p>
                <a:pPr marL="0" indent="0">
                  <a:lnSpc>
                    <a:spcPct val="150000"/>
                  </a:lnSpc>
                  <a:buNone/>
                </a:pPr>
                <a14:m>
                  <m:oMathPara xmlns:m="http://schemas.openxmlformats.org/officeDocument/2006/math">
                    <m:oMathParaPr>
                      <m:jc m:val="centerGroup"/>
                    </m:oMathParaPr>
                    <m:oMath xmlns:m="http://schemas.openxmlformats.org/officeDocument/2006/math">
                      <m:sSubSup>
                        <m:sSubSupPr>
                          <m:ctrlPr>
                            <a:rPr lang="en-US" altLang="zh-CN" sz="2000" b="0" i="1" smtClean="0">
                              <a:latin typeface="Cambria Math" panose="02040503050406030204" pitchFamily="18" charset="0"/>
                              <a:cs typeface="Arial" panose="020B0604020202020204" pitchFamily="34" charset="0"/>
                            </a:rPr>
                          </m:ctrlPr>
                        </m:sSubSupPr>
                        <m:e>
                          <m:acc>
                            <m:accPr>
                              <m:chr m:val="̂"/>
                              <m:ctrlPr>
                                <a:rPr lang="en-US" altLang="zh-CN" sz="2000" i="1" smtClean="0">
                                  <a:latin typeface="Cambria Math" panose="02040503050406030204" pitchFamily="18" charset="0"/>
                                  <a:cs typeface="Arial" panose="020B0604020202020204" pitchFamily="34" charset="0"/>
                                </a:rPr>
                              </m:ctrlPr>
                            </m:accPr>
                            <m:e>
                              <m:r>
                                <a:rPr lang="en-US" altLang="zh-CN" sz="2000" b="0" i="1" smtClean="0">
                                  <a:latin typeface="Cambria Math" panose="02040503050406030204" pitchFamily="18" charset="0"/>
                                  <a:cs typeface="Arial" panose="020B0604020202020204" pitchFamily="34" charset="0"/>
                                </a:rPr>
                                <m:t>𝑇</m:t>
                              </m:r>
                            </m:e>
                          </m:acc>
                        </m:e>
                        <m:sub>
                          <m:r>
                            <a:rPr lang="zh-CN" altLang="en-US" sz="2000" b="0" i="1" smtClean="0">
                              <a:latin typeface="Cambria Math" panose="02040503050406030204" pitchFamily="18" charset="0"/>
                              <a:cs typeface="Arial" panose="020B0604020202020204" pitchFamily="34" charset="0"/>
                            </a:rPr>
                            <m:t>𝛾</m:t>
                          </m:r>
                        </m:sub>
                        <m:sup>
                          <m:r>
                            <a:rPr lang="en-US" altLang="zh-CN" sz="2000" b="0" i="1" smtClean="0">
                              <a:latin typeface="Cambria Math" panose="02040503050406030204" pitchFamily="18" charset="0"/>
                              <a:cs typeface="Arial" panose="020B0604020202020204" pitchFamily="34" charset="0"/>
                            </a:rPr>
                            <m:t>−</m:t>
                          </m:r>
                        </m:sup>
                      </m:sSubSup>
                      <m:r>
                        <a:rPr lang="en-US" altLang="zh-CN" sz="2000" b="0" i="1" smtClean="0">
                          <a:latin typeface="Cambria Math" panose="02040503050406030204" pitchFamily="18" charset="0"/>
                          <a:cs typeface="Arial" panose="020B0604020202020204" pitchFamily="34" charset="0"/>
                        </a:rPr>
                        <m:t>=</m:t>
                      </m:r>
                      <m:sSubSup>
                        <m:sSubSupPr>
                          <m:ctrlPr>
                            <a:rPr lang="en-US" altLang="zh-CN" sz="2000" i="1">
                              <a:latin typeface="Cambria Math" panose="02040503050406030204" pitchFamily="18" charset="0"/>
                              <a:cs typeface="Arial" panose="020B0604020202020204" pitchFamily="34" charset="0"/>
                            </a:rPr>
                          </m:ctrlPr>
                        </m:sSubSupPr>
                        <m:e>
                          <m:acc>
                            <m:accPr>
                              <m:chr m:val="̂"/>
                              <m:ctrlPr>
                                <a:rPr lang="en-US" altLang="zh-CN" sz="2000" i="1">
                                  <a:latin typeface="Cambria Math" panose="02040503050406030204" pitchFamily="18" charset="0"/>
                                  <a:cs typeface="Arial" panose="020B0604020202020204" pitchFamily="34" charset="0"/>
                                </a:rPr>
                              </m:ctrlPr>
                            </m:accPr>
                            <m:e>
                              <m:r>
                                <a:rPr lang="en-US" altLang="zh-CN" sz="2000" b="0" i="1" smtClean="0">
                                  <a:latin typeface="Cambria Math" panose="02040503050406030204" pitchFamily="18" charset="0"/>
                                  <a:cs typeface="Arial" panose="020B0604020202020204" pitchFamily="34" charset="0"/>
                                </a:rPr>
                                <m:t>𝑆</m:t>
                              </m:r>
                            </m:e>
                          </m:acc>
                        </m:e>
                        <m:sub>
                          <m:r>
                            <a:rPr lang="zh-CN" altLang="en-US" sz="2000" i="1">
                              <a:latin typeface="Cambria Math" panose="02040503050406030204" pitchFamily="18" charset="0"/>
                              <a:cs typeface="Arial" panose="020B0604020202020204" pitchFamily="34" charset="0"/>
                            </a:rPr>
                            <m:t>𝛾</m:t>
                          </m:r>
                        </m:sub>
                        <m:sup>
                          <m:r>
                            <a:rPr lang="en-US" altLang="zh-CN" sz="2000" i="1">
                              <a:latin typeface="Cambria Math" panose="02040503050406030204" pitchFamily="18" charset="0"/>
                              <a:cs typeface="Arial" panose="020B0604020202020204" pitchFamily="34" charset="0"/>
                            </a:rPr>
                            <m:t>−</m:t>
                          </m:r>
                        </m:sup>
                      </m:sSubSup>
                      <m:r>
                        <a:rPr lang="en-US" altLang="zh-CN" sz="2000" b="0" i="0" smtClean="0">
                          <a:latin typeface="Cambria Math" panose="02040503050406030204" pitchFamily="18" charset="0"/>
                          <a:cs typeface="Arial" panose="020B0604020202020204" pitchFamily="34" charset="0"/>
                        </a:rPr>
                        <m:t>−</m:t>
                      </m:r>
                      <m:sSubSup>
                        <m:sSubSupPr>
                          <m:ctrlPr>
                            <a:rPr lang="en-US" altLang="zh-CN" sz="2000" i="1">
                              <a:latin typeface="Cambria Math" panose="02040503050406030204" pitchFamily="18" charset="0"/>
                              <a:cs typeface="Arial" panose="020B0604020202020204" pitchFamily="34" charset="0"/>
                            </a:rPr>
                          </m:ctrlPr>
                        </m:sSubSupPr>
                        <m:e>
                          <m:acc>
                            <m:accPr>
                              <m:chr m:val="̂"/>
                              <m:ctrlPr>
                                <a:rPr lang="en-US" altLang="zh-CN" sz="2000" i="1">
                                  <a:latin typeface="Cambria Math" panose="02040503050406030204" pitchFamily="18" charset="0"/>
                                  <a:cs typeface="Arial" panose="020B0604020202020204" pitchFamily="34" charset="0"/>
                                </a:rPr>
                              </m:ctrlPr>
                            </m:accPr>
                            <m:e>
                              <m:r>
                                <a:rPr lang="en-US" altLang="zh-CN" sz="2000" b="0" i="1" smtClean="0">
                                  <a:latin typeface="Cambria Math" panose="02040503050406030204" pitchFamily="18" charset="0"/>
                                  <a:cs typeface="Arial" panose="020B0604020202020204" pitchFamily="34" charset="0"/>
                                </a:rPr>
                                <m:t>𝐹</m:t>
                              </m:r>
                            </m:e>
                          </m:acc>
                        </m:e>
                        <m:sub>
                          <m:r>
                            <a:rPr lang="zh-CN" altLang="en-US" sz="2000" i="1">
                              <a:latin typeface="Cambria Math" panose="02040503050406030204" pitchFamily="18" charset="0"/>
                              <a:cs typeface="Arial" panose="020B0604020202020204" pitchFamily="34" charset="0"/>
                            </a:rPr>
                            <m:t>𝛾</m:t>
                          </m:r>
                        </m:sub>
                        <m:sup>
                          <m:r>
                            <a:rPr lang="en-US" altLang="zh-CN" sz="2000" i="1">
                              <a:latin typeface="Cambria Math" panose="02040503050406030204" pitchFamily="18" charset="0"/>
                              <a:cs typeface="Arial" panose="020B0604020202020204" pitchFamily="34" charset="0"/>
                            </a:rPr>
                            <m:t>−</m:t>
                          </m:r>
                        </m:sup>
                      </m:sSubSup>
                      <m:r>
                        <a:rPr lang="en-US" altLang="zh-CN" sz="2000" b="0" i="0" smtClean="0">
                          <a:latin typeface="Cambria Math" panose="02040503050406030204" pitchFamily="18" charset="0"/>
                          <a:cs typeface="Arial" panose="020B0604020202020204" pitchFamily="34" charset="0"/>
                        </a:rPr>
                        <m:t>=</m:t>
                      </m:r>
                      <m:sSubSup>
                        <m:sSubSupPr>
                          <m:ctrlPr>
                            <a:rPr lang="en-US" altLang="zh-CN" sz="2000" i="1">
                              <a:latin typeface="Cambria Math" panose="02040503050406030204" pitchFamily="18" charset="0"/>
                              <a:cs typeface="Arial" panose="020B0604020202020204" pitchFamily="34" charset="0"/>
                            </a:rPr>
                          </m:ctrlPr>
                        </m:sSubSupPr>
                        <m:e>
                          <m:acc>
                            <m:accPr>
                              <m:chr m:val="̂"/>
                              <m:ctrlPr>
                                <a:rPr lang="en-US" altLang="zh-CN" sz="2000" i="1">
                                  <a:latin typeface="Cambria Math" panose="02040503050406030204" pitchFamily="18" charset="0"/>
                                  <a:cs typeface="Arial" panose="020B0604020202020204" pitchFamily="34" charset="0"/>
                                </a:rPr>
                              </m:ctrlPr>
                            </m:accPr>
                            <m:e>
                              <m:r>
                                <a:rPr lang="en-US" altLang="zh-CN" sz="2000" i="1">
                                  <a:latin typeface="Cambria Math" panose="02040503050406030204" pitchFamily="18" charset="0"/>
                                  <a:cs typeface="Arial" panose="020B0604020202020204" pitchFamily="34" charset="0"/>
                                </a:rPr>
                                <m:t>𝑆</m:t>
                              </m:r>
                            </m:e>
                          </m:acc>
                        </m:e>
                        <m:sub>
                          <m:r>
                            <a:rPr lang="zh-CN" altLang="en-US" sz="2000" i="1">
                              <a:latin typeface="Cambria Math" panose="02040503050406030204" pitchFamily="18" charset="0"/>
                              <a:cs typeface="Arial" panose="020B0604020202020204" pitchFamily="34" charset="0"/>
                            </a:rPr>
                            <m:t>𝛾</m:t>
                          </m:r>
                        </m:sub>
                        <m:sup>
                          <m:r>
                            <a:rPr lang="en-US" altLang="zh-CN" sz="2000" i="1">
                              <a:latin typeface="Cambria Math" panose="02040503050406030204" pitchFamily="18" charset="0"/>
                              <a:cs typeface="Arial" panose="020B0604020202020204" pitchFamily="34" charset="0"/>
                            </a:rPr>
                            <m:t>−</m:t>
                          </m:r>
                        </m:sup>
                      </m:sSubSup>
                      <m:r>
                        <a:rPr lang="en-US" altLang="zh-CN" sz="2000" b="0" i="1" smtClean="0">
                          <a:latin typeface="Cambria Math" panose="02040503050406030204" pitchFamily="18" charset="0"/>
                          <a:cs typeface="Arial" panose="020B0604020202020204" pitchFamily="34" charset="0"/>
                        </a:rPr>
                        <m:t>−</m:t>
                      </m:r>
                      <m:sSub>
                        <m:sSubPr>
                          <m:ctrlPr>
                            <a:rPr lang="en-US" altLang="zh-CN" sz="2000" i="1" dirty="0">
                              <a:latin typeface="Cambria Math" panose="02040503050406030204" pitchFamily="18" charset="0"/>
                              <a:cs typeface="Arial" panose="020B0604020202020204" pitchFamily="34" charset="0"/>
                            </a:rPr>
                          </m:ctrlPr>
                        </m:sSubPr>
                        <m:e>
                          <m:acc>
                            <m:accPr>
                              <m:chr m:val="̂"/>
                              <m:ctrlPr>
                                <a:rPr lang="en-US" altLang="zh-CN" sz="2000" i="1" dirty="0">
                                  <a:latin typeface="Cambria Math" panose="02040503050406030204" pitchFamily="18" charset="0"/>
                                  <a:cs typeface="Arial" panose="020B0604020202020204" pitchFamily="34" charset="0"/>
                                </a:rPr>
                              </m:ctrlPr>
                            </m:accPr>
                            <m:e>
                              <m:r>
                                <a:rPr lang="en-US" altLang="zh-CN" sz="2000" i="1" dirty="0">
                                  <a:latin typeface="Cambria Math" panose="02040503050406030204" pitchFamily="18" charset="0"/>
                                  <a:cs typeface="Arial" panose="020B0604020202020204" pitchFamily="34" charset="0"/>
                                </a:rPr>
                                <m:t>𝜋</m:t>
                              </m:r>
                            </m:e>
                          </m:acc>
                        </m:e>
                        <m:sub>
                          <m:r>
                            <a:rPr lang="en-US" altLang="zh-CN" sz="2000" i="1" dirty="0">
                              <a:latin typeface="Cambria Math" panose="02040503050406030204" pitchFamily="18" charset="0"/>
                              <a:cs typeface="Arial" panose="020B0604020202020204" pitchFamily="34" charset="0"/>
                            </a:rPr>
                            <m:t>0</m:t>
                          </m:r>
                        </m:sub>
                      </m:s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m:t>
                      </m:r>
                      <m:r>
                        <a:rPr lang="zh-CN" altLang="en-US" sz="2000" i="1" dirty="0" smtClean="0">
                          <a:latin typeface="Cambria Math" panose="02040503050406030204" pitchFamily="18" charset="0"/>
                          <a:ea typeface="Cambria Math" panose="02040503050406030204" pitchFamily="18" charset="0"/>
                          <a:cs typeface="Arial" panose="020B0604020202020204" pitchFamily="34" charset="0"/>
                        </a:rPr>
                        <m:t>𝛾</m:t>
                      </m:r>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/2</m:t>
                      </m:r>
                    </m:oMath>
                  </m:oMathPara>
                </a14:m>
                <a:endParaRPr lang="en-US" altLang="zh-CN" sz="2000" dirty="0">
                  <a:latin typeface="Arial" panose="020B0604020202020204" pitchFamily="34" charset="0"/>
                  <a:cs typeface="Arial" panose="020B0604020202020204" pitchFamily="34" charset="0"/>
                </a:endParaRPr>
              </a:p>
              <a:p>
                <a:pPr marL="0" indent="0">
                  <a:lnSpc>
                    <a:spcPct val="150000"/>
                  </a:lnSpc>
                  <a:buNone/>
                </a:pPr>
                <a14:m>
                  <m:oMathPara xmlns:m="http://schemas.openxmlformats.org/officeDocument/2006/math">
                    <m:oMathParaPr>
                      <m:jc m:val="centerGroup"/>
                    </m:oMathParaPr>
                    <m:oMath xmlns:m="http://schemas.openxmlformats.org/officeDocument/2006/math">
                      <m:sSubSup>
                        <m:sSubSupPr>
                          <m:ctrlPr>
                            <a:rPr lang="en-US" altLang="zh-CN" sz="2000" b="0" i="1" smtClean="0">
                              <a:latin typeface="Cambria Math" panose="02040503050406030204" pitchFamily="18" charset="0"/>
                              <a:cs typeface="Arial" panose="020B0604020202020204" pitchFamily="34" charset="0"/>
                            </a:rPr>
                          </m:ctrlPr>
                        </m:sSubSupPr>
                        <m:e>
                          <m:acc>
                            <m:accPr>
                              <m:chr m:val="̂"/>
                              <m:ctrlPr>
                                <a:rPr lang="en-US" altLang="zh-CN" sz="2000" i="1" smtClean="0">
                                  <a:latin typeface="Cambria Math" panose="02040503050406030204" pitchFamily="18" charset="0"/>
                                  <a:cs typeface="Arial" panose="020B0604020202020204" pitchFamily="34" charset="0"/>
                                </a:rPr>
                              </m:ctrlPr>
                            </m:accPr>
                            <m:e>
                              <m:r>
                                <a:rPr lang="en-US" altLang="zh-CN" sz="2000" b="0" i="1" smtClean="0">
                                  <a:latin typeface="Cambria Math" panose="02040503050406030204" pitchFamily="18" charset="0"/>
                                  <a:cs typeface="Arial" panose="020B0604020202020204" pitchFamily="34" charset="0"/>
                                </a:rPr>
                                <m:t>𝑇</m:t>
                              </m:r>
                            </m:e>
                          </m:acc>
                        </m:e>
                        <m:sub>
                          <m:r>
                            <a:rPr lang="zh-CN" altLang="en-US" sz="2000" b="0" i="1" smtClean="0">
                              <a:latin typeface="Cambria Math" panose="02040503050406030204" pitchFamily="18" charset="0"/>
                              <a:cs typeface="Arial" panose="020B0604020202020204" pitchFamily="34" charset="0"/>
                            </a:rPr>
                            <m:t>𝛾</m:t>
                          </m:r>
                        </m:sub>
                        <m:sup>
                          <m:r>
                            <a:rPr lang="en-US" altLang="zh-CN" sz="2000" b="0" i="1" smtClean="0">
                              <a:latin typeface="Cambria Math" panose="02040503050406030204" pitchFamily="18" charset="0"/>
                              <a:cs typeface="Arial" panose="020B0604020202020204" pitchFamily="34" charset="0"/>
                            </a:rPr>
                            <m:t>+</m:t>
                          </m:r>
                        </m:sup>
                      </m:sSubSup>
                      <m:r>
                        <a:rPr lang="en-US" altLang="zh-CN" sz="2000" b="0" i="1" smtClean="0">
                          <a:latin typeface="Cambria Math" panose="02040503050406030204" pitchFamily="18" charset="0"/>
                          <a:cs typeface="Arial" panose="020B0604020202020204" pitchFamily="34" charset="0"/>
                        </a:rPr>
                        <m:t>=</m:t>
                      </m:r>
                      <m:sSubSup>
                        <m:sSubSupPr>
                          <m:ctrlPr>
                            <a:rPr lang="en-US" altLang="zh-CN" sz="2000" i="1">
                              <a:latin typeface="Cambria Math" panose="02040503050406030204" pitchFamily="18" charset="0"/>
                              <a:cs typeface="Arial" panose="020B0604020202020204" pitchFamily="34" charset="0"/>
                            </a:rPr>
                          </m:ctrlPr>
                        </m:sSubSupPr>
                        <m:e>
                          <m:acc>
                            <m:accPr>
                              <m:chr m:val="̂"/>
                              <m:ctrlPr>
                                <a:rPr lang="en-US" altLang="zh-CN" sz="2000" i="1">
                                  <a:latin typeface="Cambria Math" panose="02040503050406030204" pitchFamily="18" charset="0"/>
                                  <a:cs typeface="Arial" panose="020B0604020202020204" pitchFamily="34" charset="0"/>
                                </a:rPr>
                              </m:ctrlPr>
                            </m:accPr>
                            <m:e>
                              <m:r>
                                <a:rPr lang="en-US" altLang="zh-CN" sz="2000" b="0" i="1" smtClean="0">
                                  <a:latin typeface="Cambria Math" panose="02040503050406030204" pitchFamily="18" charset="0"/>
                                  <a:cs typeface="Arial" panose="020B0604020202020204" pitchFamily="34" charset="0"/>
                                </a:rPr>
                                <m:t>𝑆</m:t>
                              </m:r>
                            </m:e>
                          </m:acc>
                        </m:e>
                        <m:sub>
                          <m:r>
                            <a:rPr lang="zh-CN" altLang="en-US" sz="2000" i="1">
                              <a:latin typeface="Cambria Math" panose="02040503050406030204" pitchFamily="18" charset="0"/>
                              <a:cs typeface="Arial" panose="020B0604020202020204" pitchFamily="34" charset="0"/>
                            </a:rPr>
                            <m:t>𝛾</m:t>
                          </m:r>
                        </m:sub>
                        <m:sup>
                          <m:r>
                            <a:rPr lang="en-US" altLang="zh-CN" sz="2000" b="0" i="1" smtClean="0">
                              <a:latin typeface="Cambria Math" panose="02040503050406030204" pitchFamily="18" charset="0"/>
                              <a:cs typeface="Arial" panose="020B0604020202020204" pitchFamily="34" charset="0"/>
                            </a:rPr>
                            <m:t>+</m:t>
                          </m:r>
                        </m:sup>
                      </m:sSubSup>
                      <m:r>
                        <a:rPr lang="en-US" altLang="zh-CN" sz="2000" b="0" i="0" smtClean="0">
                          <a:latin typeface="Cambria Math" panose="02040503050406030204" pitchFamily="18" charset="0"/>
                          <a:cs typeface="Arial" panose="020B0604020202020204" pitchFamily="34" charset="0"/>
                        </a:rPr>
                        <m:t>−</m:t>
                      </m:r>
                      <m:sSubSup>
                        <m:sSubSupPr>
                          <m:ctrlPr>
                            <a:rPr lang="en-US" altLang="zh-CN" sz="2000" i="1">
                              <a:latin typeface="Cambria Math" panose="02040503050406030204" pitchFamily="18" charset="0"/>
                              <a:cs typeface="Arial" panose="020B0604020202020204" pitchFamily="34" charset="0"/>
                            </a:rPr>
                          </m:ctrlPr>
                        </m:sSubSupPr>
                        <m:e>
                          <m:acc>
                            <m:accPr>
                              <m:chr m:val="̂"/>
                              <m:ctrlPr>
                                <a:rPr lang="en-US" altLang="zh-CN" sz="2000" i="1">
                                  <a:latin typeface="Cambria Math" panose="02040503050406030204" pitchFamily="18" charset="0"/>
                                  <a:cs typeface="Arial" panose="020B0604020202020204" pitchFamily="34" charset="0"/>
                                </a:rPr>
                              </m:ctrlPr>
                            </m:accPr>
                            <m:e>
                              <m:r>
                                <a:rPr lang="en-US" altLang="zh-CN" sz="2000" b="0" i="1" smtClean="0">
                                  <a:latin typeface="Cambria Math" panose="02040503050406030204" pitchFamily="18" charset="0"/>
                                  <a:cs typeface="Arial" panose="020B0604020202020204" pitchFamily="34" charset="0"/>
                                </a:rPr>
                                <m:t>𝐹</m:t>
                              </m:r>
                            </m:e>
                          </m:acc>
                        </m:e>
                        <m:sub>
                          <m:r>
                            <a:rPr lang="zh-CN" altLang="en-US" sz="2000" i="1">
                              <a:latin typeface="Cambria Math" panose="02040503050406030204" pitchFamily="18" charset="0"/>
                              <a:cs typeface="Arial" panose="020B0604020202020204" pitchFamily="34" charset="0"/>
                            </a:rPr>
                            <m:t>𝛾</m:t>
                          </m:r>
                        </m:sub>
                        <m:sup>
                          <m:r>
                            <a:rPr lang="en-US" altLang="zh-CN" sz="2000" b="0" i="1" smtClean="0">
                              <a:latin typeface="Cambria Math" panose="02040503050406030204" pitchFamily="18" charset="0"/>
                              <a:cs typeface="Arial" panose="020B0604020202020204" pitchFamily="34" charset="0"/>
                            </a:rPr>
                            <m:t>+</m:t>
                          </m:r>
                        </m:sup>
                      </m:sSubSup>
                      <m:r>
                        <a:rPr lang="en-US" altLang="zh-CN" sz="2000" b="0" i="0" smtClean="0">
                          <a:latin typeface="Cambria Math" panose="02040503050406030204" pitchFamily="18" charset="0"/>
                          <a:cs typeface="Arial" panose="020B0604020202020204" pitchFamily="34" charset="0"/>
                        </a:rPr>
                        <m:t>=</m:t>
                      </m:r>
                      <m:sSubSup>
                        <m:sSubSupPr>
                          <m:ctrlPr>
                            <a:rPr lang="en-US" altLang="zh-CN" sz="2000" i="1">
                              <a:latin typeface="Cambria Math" panose="02040503050406030204" pitchFamily="18" charset="0"/>
                              <a:cs typeface="Arial" panose="020B0604020202020204" pitchFamily="34" charset="0"/>
                            </a:rPr>
                          </m:ctrlPr>
                        </m:sSubSupPr>
                        <m:e>
                          <m:acc>
                            <m:accPr>
                              <m:chr m:val="̂"/>
                              <m:ctrlPr>
                                <a:rPr lang="en-US" altLang="zh-CN" sz="2000" i="1">
                                  <a:latin typeface="Cambria Math" panose="02040503050406030204" pitchFamily="18" charset="0"/>
                                  <a:cs typeface="Arial" panose="020B0604020202020204" pitchFamily="34" charset="0"/>
                                </a:rPr>
                              </m:ctrlPr>
                            </m:accPr>
                            <m:e>
                              <m:r>
                                <a:rPr lang="en-US" altLang="zh-CN" sz="2000" i="1">
                                  <a:latin typeface="Cambria Math" panose="02040503050406030204" pitchFamily="18" charset="0"/>
                                  <a:cs typeface="Arial" panose="020B0604020202020204" pitchFamily="34" charset="0"/>
                                </a:rPr>
                                <m:t>𝑆</m:t>
                              </m:r>
                            </m:e>
                          </m:acc>
                        </m:e>
                        <m:sub>
                          <m:r>
                            <a:rPr lang="zh-CN" altLang="en-US" sz="2000" i="1">
                              <a:latin typeface="Cambria Math" panose="02040503050406030204" pitchFamily="18" charset="0"/>
                              <a:cs typeface="Arial" panose="020B0604020202020204" pitchFamily="34" charset="0"/>
                            </a:rPr>
                            <m:t>𝛾</m:t>
                          </m:r>
                        </m:sub>
                        <m:sup>
                          <m:r>
                            <a:rPr lang="en-US" altLang="zh-CN" sz="2000" b="0" i="1" smtClean="0">
                              <a:latin typeface="Cambria Math" panose="02040503050406030204" pitchFamily="18" charset="0"/>
                              <a:cs typeface="Arial" panose="020B0604020202020204" pitchFamily="34" charset="0"/>
                            </a:rPr>
                            <m:t>+</m:t>
                          </m:r>
                        </m:sup>
                      </m:sSubSup>
                      <m:r>
                        <a:rPr lang="en-US" altLang="zh-CN" sz="2000" b="0" i="1" smtClean="0">
                          <a:latin typeface="Cambria Math" panose="02040503050406030204" pitchFamily="18" charset="0"/>
                          <a:cs typeface="Arial" panose="020B0604020202020204" pitchFamily="34" charset="0"/>
                        </a:rPr>
                        <m:t>−</m:t>
                      </m:r>
                      <m:sSub>
                        <m:sSubPr>
                          <m:ctrlPr>
                            <a:rPr lang="en-US" altLang="zh-CN" sz="2000" i="1" dirty="0">
                              <a:latin typeface="Cambria Math" panose="02040503050406030204" pitchFamily="18" charset="0"/>
                              <a:cs typeface="Arial" panose="020B0604020202020204" pitchFamily="34" charset="0"/>
                            </a:rPr>
                          </m:ctrlPr>
                        </m:sSubPr>
                        <m:e>
                          <m:acc>
                            <m:accPr>
                              <m:chr m:val="̂"/>
                              <m:ctrlPr>
                                <a:rPr lang="en-US" altLang="zh-CN" sz="2000" i="1" dirty="0">
                                  <a:latin typeface="Cambria Math" panose="02040503050406030204" pitchFamily="18" charset="0"/>
                                  <a:cs typeface="Arial" panose="020B0604020202020204" pitchFamily="34" charset="0"/>
                                </a:rPr>
                              </m:ctrlPr>
                            </m:accPr>
                            <m:e>
                              <m:r>
                                <a:rPr lang="en-US" altLang="zh-CN" sz="2000" i="1" dirty="0">
                                  <a:latin typeface="Cambria Math" panose="02040503050406030204" pitchFamily="18" charset="0"/>
                                  <a:cs typeface="Arial" panose="020B0604020202020204" pitchFamily="34" charset="0"/>
                                </a:rPr>
                                <m:t>𝜋</m:t>
                              </m:r>
                            </m:e>
                          </m:acc>
                        </m:e>
                        <m:sub>
                          <m:r>
                            <a:rPr lang="en-US" altLang="zh-CN" sz="2000" i="1" dirty="0">
                              <a:latin typeface="Cambria Math" panose="02040503050406030204" pitchFamily="18" charset="0"/>
                              <a:cs typeface="Arial" panose="020B0604020202020204" pitchFamily="34" charset="0"/>
                            </a:rPr>
                            <m:t>0</m:t>
                          </m:r>
                        </m:sub>
                      </m:sSub>
                      <m:r>
                        <a:rPr lang="en-US" altLang="zh-CN" sz="2000" i="1" dirty="0">
                          <a:latin typeface="Cambria Math" panose="02040503050406030204" pitchFamily="18" charset="0"/>
                          <a:ea typeface="Cambria Math" panose="02040503050406030204" pitchFamily="18" charset="0"/>
                          <a:cs typeface="Arial" panose="020B0604020202020204" pitchFamily="34" charset="0"/>
                        </a:rPr>
                        <m:t>∙</m:t>
                      </m:r>
                      <m:r>
                        <a:rPr lang="zh-CN" altLang="en-US" sz="2000" i="1" dirty="0">
                          <a:latin typeface="Cambria Math" panose="02040503050406030204" pitchFamily="18" charset="0"/>
                          <a:ea typeface="Cambria Math" panose="02040503050406030204" pitchFamily="18" charset="0"/>
                          <a:cs typeface="Arial" panose="020B0604020202020204" pitchFamily="34" charset="0"/>
                        </a:rPr>
                        <m:t>𝛾</m:t>
                      </m:r>
                      <m:r>
                        <a:rPr lang="en-US" altLang="zh-CN" sz="2000" i="1" dirty="0">
                          <a:latin typeface="Cambria Math" panose="02040503050406030204" pitchFamily="18" charset="0"/>
                          <a:ea typeface="Cambria Math" panose="02040503050406030204" pitchFamily="18" charset="0"/>
                          <a:cs typeface="Arial" panose="020B0604020202020204" pitchFamily="34" charset="0"/>
                        </a:rPr>
                        <m:t>/2</m:t>
                      </m:r>
                    </m:oMath>
                  </m:oMathPara>
                </a14:m>
                <a:endParaRPr lang="en-US" altLang="zh-CN" sz="2000" dirty="0">
                  <a:latin typeface="Arial" panose="020B0604020202020204" pitchFamily="34" charset="0"/>
                  <a:cs typeface="Arial" panose="020B0604020202020204" pitchFamily="34" charset="0"/>
                </a:endParaRPr>
              </a:p>
            </p:txBody>
          </p:sp>
        </mc:Choice>
        <mc:Fallback xmlns="">
          <p:sp>
            <p:nvSpPr>
              <p:cNvPr id="8" name="内容占位符 2">
                <a:extLst>
                  <a:ext uri="{FF2B5EF4-FFF2-40B4-BE49-F238E27FC236}">
                    <a16:creationId xmlns:a16="http://schemas.microsoft.com/office/drawing/2014/main" id="{62BB2DDE-FA80-4CB0-8129-804C7171C4FD}"/>
                  </a:ext>
                </a:extLst>
              </p:cNvPr>
              <p:cNvSpPr>
                <a:spLocks noGrp="1" noRot="1" noChangeAspect="1" noMove="1" noResize="1" noEditPoints="1" noAdjustHandles="1" noChangeArrowheads="1" noChangeShapeType="1" noTextEdit="1"/>
              </p:cNvSpPr>
              <p:nvPr>
                <p:ph idx="1"/>
              </p:nvPr>
            </p:nvSpPr>
            <p:spPr>
              <a:xfrm>
                <a:off x="467361" y="1422400"/>
                <a:ext cx="8127999" cy="5090159"/>
              </a:xfrm>
              <a:blipFill>
                <a:blip r:embed="rId2"/>
                <a:stretch>
                  <a:fillRect l="-675" r="-2101"/>
                </a:stretch>
              </a:blipFill>
            </p:spPr>
            <p:txBody>
              <a:bodyPr/>
              <a:lstStyle/>
              <a:p>
                <a:r>
                  <a:rPr lang="zh-CN" altLang="en-US">
                    <a:noFill/>
                  </a:rPr>
                  <a:t> </a:t>
                </a:r>
              </a:p>
            </p:txBody>
          </p:sp>
        </mc:Fallback>
      </mc:AlternateContent>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5740257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7886700" cy="1325563"/>
          </a:xfrm>
        </p:spPr>
        <p:txBody>
          <a:bodyPr/>
          <a:lstStyle/>
          <a:p>
            <a:r>
              <a:rPr lang="en-US" altLang="zh-CN" dirty="0">
                <a:latin typeface="Arial" panose="020B0604020202020204" pitchFamily="34" charset="0"/>
                <a:cs typeface="Arial" panose="020B0604020202020204" pitchFamily="34" charset="0"/>
              </a:rPr>
              <a:t>Estimation Procedure</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3CE7D2D4-9265-4078-AE83-1B0F02C48138}"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53</a:t>
            </a:fld>
            <a:endParaRPr lang="zh-CN" altLang="en-US"/>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1" y="1422401"/>
                <a:ext cx="8127999" cy="4640104"/>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Finally, we estimate the proportions of unskilled and skilled funds in the entire population as</a:t>
                </a:r>
              </a:p>
              <a:p>
                <a:pPr marL="0" indent="0">
                  <a:lnSpc>
                    <a:spcPct val="150000"/>
                  </a:lnSpc>
                  <a:buNone/>
                </a:pPr>
                <a14:m>
                  <m:oMathPara xmlns:m="http://schemas.openxmlformats.org/officeDocument/2006/math">
                    <m:oMathParaPr>
                      <m:jc m:val="centerGroup"/>
                    </m:oMathParaPr>
                    <m:oMath xmlns:m="http://schemas.openxmlformats.org/officeDocument/2006/math">
                      <m:sSubSup>
                        <m:sSubSupPr>
                          <m:ctrlPr>
                            <a:rPr lang="en-US" altLang="zh-CN" sz="2000" i="1">
                              <a:latin typeface="Cambria Math" panose="02040503050406030204" pitchFamily="18" charset="0"/>
                              <a:cs typeface="Arial" panose="020B0604020202020204" pitchFamily="34" charset="0"/>
                            </a:rPr>
                          </m:ctrlPr>
                        </m:sSubSupPr>
                        <m:e>
                          <m:acc>
                            <m:accPr>
                              <m:chr m:val="̂"/>
                              <m:ctrlPr>
                                <a:rPr lang="en-US" altLang="zh-CN" sz="2000" i="1">
                                  <a:latin typeface="Cambria Math" panose="02040503050406030204" pitchFamily="18" charset="0"/>
                                  <a:cs typeface="Arial" panose="020B0604020202020204" pitchFamily="34" charset="0"/>
                                </a:rPr>
                              </m:ctrlPr>
                            </m:accPr>
                            <m:e>
                              <m:r>
                                <a:rPr lang="zh-CN" altLang="en-US" sz="2000" i="1">
                                  <a:latin typeface="Cambria Math" panose="02040503050406030204" pitchFamily="18" charset="0"/>
                                  <a:cs typeface="Arial" panose="020B0604020202020204" pitchFamily="34" charset="0"/>
                                </a:rPr>
                                <m:t>𝜋</m:t>
                              </m:r>
                            </m:e>
                          </m:acc>
                        </m:e>
                        <m:sub>
                          <m:r>
                            <a:rPr lang="en-US" altLang="zh-CN" sz="2000" i="1">
                              <a:latin typeface="Cambria Math" panose="02040503050406030204" pitchFamily="18" charset="0"/>
                              <a:cs typeface="Arial" panose="020B0604020202020204" pitchFamily="34" charset="0"/>
                            </a:rPr>
                            <m:t>𝐴</m:t>
                          </m:r>
                        </m:sub>
                        <m:sup>
                          <m:r>
                            <a:rPr lang="en-US" altLang="zh-CN" sz="2000" i="1">
                              <a:latin typeface="Cambria Math" panose="02040503050406030204" pitchFamily="18" charset="0"/>
                              <a:cs typeface="Arial" panose="020B0604020202020204" pitchFamily="34" charset="0"/>
                            </a:rPr>
                            <m:t>−</m:t>
                          </m:r>
                        </m:sup>
                      </m:sSubSup>
                      <m:r>
                        <a:rPr lang="en-US" altLang="zh-CN" sz="2000" b="0" i="1" smtClean="0">
                          <a:latin typeface="Cambria Math" panose="02040503050406030204" pitchFamily="18" charset="0"/>
                          <a:cs typeface="Arial" panose="020B0604020202020204" pitchFamily="34" charset="0"/>
                        </a:rPr>
                        <m:t>=</m:t>
                      </m:r>
                      <m:sSubSup>
                        <m:sSubSupPr>
                          <m:ctrlPr>
                            <a:rPr lang="en-US" altLang="zh-CN" sz="2000" b="0" i="1" smtClean="0">
                              <a:latin typeface="Cambria Math" panose="02040503050406030204" pitchFamily="18" charset="0"/>
                              <a:cs typeface="Arial" panose="020B0604020202020204" pitchFamily="34" charset="0"/>
                            </a:rPr>
                          </m:ctrlPr>
                        </m:sSubSupPr>
                        <m:e>
                          <m:acc>
                            <m:accPr>
                              <m:chr m:val="̂"/>
                              <m:ctrlPr>
                                <a:rPr lang="en-US" altLang="zh-CN" sz="2000" i="1" smtClean="0">
                                  <a:latin typeface="Cambria Math" panose="02040503050406030204" pitchFamily="18" charset="0"/>
                                  <a:cs typeface="Arial" panose="020B0604020202020204" pitchFamily="34" charset="0"/>
                                </a:rPr>
                              </m:ctrlPr>
                            </m:accPr>
                            <m:e>
                              <m:r>
                                <a:rPr lang="en-US" altLang="zh-CN" sz="2000" b="0" i="1" smtClean="0">
                                  <a:latin typeface="Cambria Math" panose="02040503050406030204" pitchFamily="18" charset="0"/>
                                  <a:cs typeface="Arial" panose="020B0604020202020204" pitchFamily="34" charset="0"/>
                                </a:rPr>
                                <m:t>𝑇</m:t>
                              </m:r>
                            </m:e>
                          </m:acc>
                        </m:e>
                        <m:sub>
                          <m:sSup>
                            <m:sSupPr>
                              <m:ctrlPr>
                                <a:rPr lang="en-US" altLang="zh-CN" sz="2000" b="0" i="1" smtClean="0">
                                  <a:latin typeface="Cambria Math" panose="02040503050406030204" pitchFamily="18" charset="0"/>
                                  <a:cs typeface="Arial" panose="020B0604020202020204" pitchFamily="34" charset="0"/>
                                </a:rPr>
                              </m:ctrlPr>
                            </m:sSupPr>
                            <m:e>
                              <m:r>
                                <a:rPr lang="zh-CN" altLang="en-US" sz="2000" b="0" i="1" smtClean="0">
                                  <a:latin typeface="Cambria Math" panose="02040503050406030204" pitchFamily="18" charset="0"/>
                                  <a:cs typeface="Arial" panose="020B0604020202020204" pitchFamily="34" charset="0"/>
                                </a:rPr>
                                <m:t>𝛾</m:t>
                              </m:r>
                            </m:e>
                            <m:sup>
                              <m:r>
                                <a:rPr lang="en-US" altLang="zh-CN" sz="2000" b="0" i="1" smtClean="0">
                                  <a:latin typeface="Cambria Math" panose="02040503050406030204" pitchFamily="18" charset="0"/>
                                  <a:cs typeface="Arial" panose="020B0604020202020204" pitchFamily="34" charset="0"/>
                                </a:rPr>
                                <m:t>∗</m:t>
                              </m:r>
                            </m:sup>
                          </m:sSup>
                        </m:sub>
                        <m:sup>
                          <m:r>
                            <a:rPr lang="en-US" altLang="zh-CN" sz="2000" b="0" i="1" smtClean="0">
                              <a:latin typeface="Cambria Math" panose="02040503050406030204" pitchFamily="18" charset="0"/>
                              <a:cs typeface="Arial" panose="020B0604020202020204" pitchFamily="34" charset="0"/>
                            </a:rPr>
                            <m:t>−</m:t>
                          </m:r>
                        </m:sup>
                      </m:sSubSup>
                      <m:r>
                        <a:rPr lang="en-US" altLang="zh-CN" sz="2000" b="0" i="0" smtClean="0">
                          <a:latin typeface="Cambria Math" panose="02040503050406030204" pitchFamily="18" charset="0"/>
                          <a:cs typeface="Arial" panose="020B0604020202020204" pitchFamily="34" charset="0"/>
                        </a:rPr>
                        <m:t>, </m:t>
                      </m:r>
                      <m:r>
                        <a:rPr lang="en-US" altLang="zh-CN" sz="2000" b="0" i="1" smtClean="0">
                          <a:latin typeface="Cambria Math" panose="02040503050406030204" pitchFamily="18" charset="0"/>
                          <a:cs typeface="Arial" panose="020B0604020202020204" pitchFamily="34" charset="0"/>
                        </a:rPr>
                        <m:t> </m:t>
                      </m:r>
                      <m:sSubSup>
                        <m:sSubSupPr>
                          <m:ctrlPr>
                            <a:rPr lang="en-US" altLang="zh-CN" sz="2000" i="1" smtClean="0">
                              <a:latin typeface="Cambria Math" panose="02040503050406030204" pitchFamily="18" charset="0"/>
                              <a:cs typeface="Arial" panose="020B0604020202020204" pitchFamily="34" charset="0"/>
                            </a:rPr>
                          </m:ctrlPr>
                        </m:sSubSupPr>
                        <m:e>
                          <m:acc>
                            <m:accPr>
                              <m:chr m:val="̂"/>
                              <m:ctrlPr>
                                <a:rPr lang="en-US" altLang="zh-CN" sz="2000" i="1">
                                  <a:latin typeface="Cambria Math" panose="02040503050406030204" pitchFamily="18" charset="0"/>
                                  <a:cs typeface="Arial" panose="020B0604020202020204" pitchFamily="34" charset="0"/>
                                </a:rPr>
                              </m:ctrlPr>
                            </m:accPr>
                            <m:e>
                              <m:r>
                                <a:rPr lang="zh-CN" altLang="en-US" sz="2000" i="1">
                                  <a:latin typeface="Cambria Math" panose="02040503050406030204" pitchFamily="18" charset="0"/>
                                  <a:cs typeface="Arial" panose="020B0604020202020204" pitchFamily="34" charset="0"/>
                                </a:rPr>
                                <m:t>𝜋</m:t>
                              </m:r>
                            </m:e>
                          </m:acc>
                        </m:e>
                        <m:sub>
                          <m:r>
                            <a:rPr lang="en-US" altLang="zh-CN" sz="2000" i="1">
                              <a:latin typeface="Cambria Math" panose="02040503050406030204" pitchFamily="18" charset="0"/>
                              <a:cs typeface="Arial" panose="020B0604020202020204" pitchFamily="34" charset="0"/>
                            </a:rPr>
                            <m:t>𝐴</m:t>
                          </m:r>
                        </m:sub>
                        <m:sup>
                          <m:r>
                            <a:rPr lang="en-US" altLang="zh-CN" sz="2000" b="0" i="1" smtClean="0">
                              <a:latin typeface="Cambria Math" panose="02040503050406030204" pitchFamily="18" charset="0"/>
                              <a:cs typeface="Arial" panose="020B0604020202020204" pitchFamily="34" charset="0"/>
                            </a:rPr>
                            <m:t>+</m:t>
                          </m:r>
                        </m:sup>
                      </m:sSubSup>
                      <m:r>
                        <a:rPr lang="en-US" altLang="zh-CN" sz="2000" b="0" i="1" smtClean="0">
                          <a:latin typeface="Cambria Math" panose="02040503050406030204" pitchFamily="18" charset="0"/>
                          <a:cs typeface="Arial" panose="020B0604020202020204" pitchFamily="34" charset="0"/>
                        </a:rPr>
                        <m:t>=</m:t>
                      </m:r>
                      <m:sSubSup>
                        <m:sSubSupPr>
                          <m:ctrlPr>
                            <a:rPr lang="en-US" altLang="zh-CN" sz="2000" b="0" i="1" smtClean="0">
                              <a:latin typeface="Cambria Math" panose="02040503050406030204" pitchFamily="18" charset="0"/>
                              <a:cs typeface="Arial" panose="020B0604020202020204" pitchFamily="34" charset="0"/>
                            </a:rPr>
                          </m:ctrlPr>
                        </m:sSubSupPr>
                        <m:e>
                          <m:acc>
                            <m:accPr>
                              <m:chr m:val="̂"/>
                              <m:ctrlPr>
                                <a:rPr lang="en-US" altLang="zh-CN" sz="2000" i="1" smtClean="0">
                                  <a:latin typeface="Cambria Math" panose="02040503050406030204" pitchFamily="18" charset="0"/>
                                  <a:cs typeface="Arial" panose="020B0604020202020204" pitchFamily="34" charset="0"/>
                                </a:rPr>
                              </m:ctrlPr>
                            </m:accPr>
                            <m:e>
                              <m:r>
                                <a:rPr lang="en-US" altLang="zh-CN" sz="2000" b="0" i="1" smtClean="0">
                                  <a:latin typeface="Cambria Math" panose="02040503050406030204" pitchFamily="18" charset="0"/>
                                  <a:cs typeface="Arial" panose="020B0604020202020204" pitchFamily="34" charset="0"/>
                                </a:rPr>
                                <m:t>𝑇</m:t>
                              </m:r>
                            </m:e>
                          </m:acc>
                        </m:e>
                        <m:sub>
                          <m:sSup>
                            <m:sSupPr>
                              <m:ctrlPr>
                                <a:rPr lang="en-US" altLang="zh-CN" sz="2000" b="0" i="1" smtClean="0">
                                  <a:latin typeface="Cambria Math" panose="02040503050406030204" pitchFamily="18" charset="0"/>
                                  <a:cs typeface="Arial" panose="020B0604020202020204" pitchFamily="34" charset="0"/>
                                </a:rPr>
                              </m:ctrlPr>
                            </m:sSupPr>
                            <m:e>
                              <m:r>
                                <a:rPr lang="zh-CN" altLang="en-US" sz="2000" b="0" i="1" smtClean="0">
                                  <a:latin typeface="Cambria Math" panose="02040503050406030204" pitchFamily="18" charset="0"/>
                                  <a:cs typeface="Arial" panose="020B0604020202020204" pitchFamily="34" charset="0"/>
                                </a:rPr>
                                <m:t>𝛾</m:t>
                              </m:r>
                            </m:e>
                            <m:sup>
                              <m:r>
                                <a:rPr lang="en-US" altLang="zh-CN" sz="2000" b="0" i="1" smtClean="0">
                                  <a:latin typeface="Cambria Math" panose="02040503050406030204" pitchFamily="18" charset="0"/>
                                  <a:cs typeface="Arial" panose="020B0604020202020204" pitchFamily="34" charset="0"/>
                                </a:rPr>
                                <m:t>∗</m:t>
                              </m:r>
                            </m:sup>
                          </m:sSup>
                        </m:sub>
                        <m:sup>
                          <m:r>
                            <a:rPr lang="en-US" altLang="zh-CN" sz="2000" b="0" i="1" smtClean="0">
                              <a:latin typeface="Cambria Math" panose="02040503050406030204" pitchFamily="18" charset="0"/>
                              <a:cs typeface="Arial" panose="020B0604020202020204" pitchFamily="34" charset="0"/>
                            </a:rPr>
                            <m:t>−</m:t>
                          </m:r>
                        </m:sup>
                      </m:sSubSup>
                    </m:oMath>
                  </m:oMathPara>
                </a14:m>
                <a:endParaRPr lang="en-US" altLang="zh-CN" sz="2000" b="0" dirty="0">
                  <a:latin typeface="Arial" panose="020B0604020202020204" pitchFamily="34" charset="0"/>
                  <a:cs typeface="Arial" panose="020B0604020202020204" pitchFamily="34" charset="0"/>
                </a:endParaRPr>
              </a:p>
              <a:p>
                <a:pPr>
                  <a:lnSpc>
                    <a:spcPct val="150000"/>
                  </a:lnSpc>
                </a:pPr>
                <a:r>
                  <a:rPr lang="en-US" altLang="zh-CN" sz="2000" dirty="0">
                    <a:latin typeface="Arial" panose="020B0604020202020204" pitchFamily="34" charset="0"/>
                    <a:cs typeface="Arial" panose="020B0604020202020204" pitchFamily="34" charset="0"/>
                  </a:rPr>
                  <a:t>Where </a:t>
                </a:r>
                <a14:m>
                  <m:oMath xmlns:m="http://schemas.openxmlformats.org/officeDocument/2006/math">
                    <m:sSup>
                      <m:sSupPr>
                        <m:ctrlPr>
                          <a:rPr lang="en-US" altLang="zh-CN" sz="2000" b="0" i="1" dirty="0" smtClean="0">
                            <a:latin typeface="Cambria Math" panose="02040503050406030204" pitchFamily="18" charset="0"/>
                            <a:cs typeface="Arial" panose="020B0604020202020204" pitchFamily="34" charset="0"/>
                          </a:rPr>
                        </m:ctrlPr>
                      </m:sSupPr>
                      <m:e>
                        <m:r>
                          <a:rPr lang="en-US" altLang="zh-CN" sz="2000" i="1" dirty="0" smtClean="0">
                            <a:latin typeface="Cambria Math" panose="02040503050406030204" pitchFamily="18" charset="0"/>
                            <a:cs typeface="Arial" panose="020B0604020202020204" pitchFamily="34" charset="0"/>
                          </a:rPr>
                          <m:t>𝛾</m:t>
                        </m:r>
                      </m:e>
                      <m:sup>
                        <m:r>
                          <a:rPr lang="en-US" altLang="zh-CN" sz="2000" i="1" dirty="0" smtClean="0">
                            <a:latin typeface="Cambria Math" panose="02040503050406030204" pitchFamily="18" charset="0"/>
                            <a:cs typeface="Arial" panose="020B0604020202020204" pitchFamily="34" charset="0"/>
                          </a:rPr>
                          <m:t>∗</m:t>
                        </m:r>
                      </m:sup>
                    </m:sSup>
                    <m:r>
                      <a:rPr lang="en-US" altLang="zh-CN" sz="2000" i="1" dirty="0" smtClean="0">
                        <a:latin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cs typeface="Arial" panose="020B0604020202020204" pitchFamily="34" charset="0"/>
                  </a:rPr>
                  <a:t>is a sufficiently high significance level—similar to the choice of </a:t>
                </a:r>
                <a14:m>
                  <m:oMath xmlns:m="http://schemas.openxmlformats.org/officeDocument/2006/math">
                    <m:sSup>
                      <m:sSupPr>
                        <m:ctrlPr>
                          <a:rPr lang="en-US" altLang="zh-CN" sz="2000" b="0" i="1" dirty="0" smtClean="0">
                            <a:latin typeface="Cambria Math" panose="02040503050406030204" pitchFamily="18" charset="0"/>
                            <a:cs typeface="Arial" panose="020B0604020202020204" pitchFamily="34" charset="0"/>
                          </a:rPr>
                        </m:ctrlPr>
                      </m:sSupPr>
                      <m:e>
                        <m:r>
                          <a:rPr lang="en-US" altLang="zh-CN" sz="2000" i="1" dirty="0" smtClean="0">
                            <a:latin typeface="Cambria Math" panose="02040503050406030204" pitchFamily="18" charset="0"/>
                            <a:cs typeface="Arial" panose="020B0604020202020204" pitchFamily="34" charset="0"/>
                          </a:rPr>
                          <m:t>𝜆</m:t>
                        </m:r>
                      </m:e>
                      <m:sup>
                        <m:r>
                          <a:rPr lang="en-US" altLang="zh-CN" sz="2000" i="1" dirty="0" smtClean="0">
                            <a:latin typeface="Cambria Math" panose="02040503050406030204" pitchFamily="18" charset="0"/>
                            <a:cs typeface="Arial" panose="020B0604020202020204" pitchFamily="34" charset="0"/>
                          </a:rPr>
                          <m:t>∗</m:t>
                        </m:r>
                      </m:sup>
                    </m:sSup>
                  </m:oMath>
                </a14:m>
                <a:r>
                  <a:rPr lang="en-US" altLang="zh-CN" sz="2000" dirty="0">
                    <a:latin typeface="Arial" panose="020B0604020202020204" pitchFamily="34" charset="0"/>
                    <a:cs typeface="Arial" panose="020B0604020202020204" pitchFamily="34" charset="0"/>
                  </a:rPr>
                  <a:t>, we select </a:t>
                </a:r>
                <a14:m>
                  <m:oMath xmlns:m="http://schemas.openxmlformats.org/officeDocument/2006/math">
                    <m:sSup>
                      <m:sSupPr>
                        <m:ctrlPr>
                          <a:rPr lang="en-US" altLang="zh-CN" sz="2000" i="1" dirty="0">
                            <a:latin typeface="Cambria Math" panose="02040503050406030204" pitchFamily="18" charset="0"/>
                            <a:cs typeface="Arial" panose="020B0604020202020204" pitchFamily="34" charset="0"/>
                          </a:rPr>
                        </m:ctrlPr>
                      </m:sSupPr>
                      <m:e>
                        <m:r>
                          <a:rPr lang="en-US" altLang="zh-CN" sz="2000" i="1" dirty="0">
                            <a:latin typeface="Cambria Math" panose="02040503050406030204" pitchFamily="18" charset="0"/>
                            <a:cs typeface="Arial" panose="020B0604020202020204" pitchFamily="34" charset="0"/>
                          </a:rPr>
                          <m:t>𝛾</m:t>
                        </m:r>
                      </m:e>
                      <m:sup>
                        <m:r>
                          <a:rPr lang="en-US" altLang="zh-CN" sz="2000" i="1" dirty="0">
                            <a:latin typeface="Cambria Math" panose="02040503050406030204" pitchFamily="18" charset="0"/>
                            <a:cs typeface="Arial" panose="020B0604020202020204" pitchFamily="34" charset="0"/>
                          </a:rPr>
                          <m:t>∗</m:t>
                        </m:r>
                      </m:sup>
                    </m:sSup>
                    <m:r>
                      <a:rPr lang="en-US" altLang="zh-CN" sz="2000" i="1" dirty="0">
                        <a:latin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cs typeface="Arial" panose="020B0604020202020204" pitchFamily="34" charset="0"/>
                  </a:rPr>
                  <a:t>with a bootstrap procedure that minimizes the estimated MSE of </a:t>
                </a:r>
                <a14:m>
                  <m:oMath xmlns:m="http://schemas.openxmlformats.org/officeDocument/2006/math">
                    <m:sSubSup>
                      <m:sSubSupPr>
                        <m:ctrlPr>
                          <a:rPr lang="en-US" altLang="zh-CN" sz="2000" b="0" i="1" smtClean="0">
                            <a:latin typeface="Cambria Math" panose="02040503050406030204" pitchFamily="18" charset="0"/>
                            <a:cs typeface="Arial" panose="020B0604020202020204" pitchFamily="34" charset="0"/>
                          </a:rPr>
                        </m:ctrlPr>
                      </m:sSubSupPr>
                      <m:e>
                        <m:acc>
                          <m:accPr>
                            <m:chr m:val="̂"/>
                            <m:ctrlPr>
                              <a:rPr lang="en-US" altLang="zh-CN" sz="2000" i="1" smtClean="0">
                                <a:latin typeface="Cambria Math" panose="02040503050406030204" pitchFamily="18" charset="0"/>
                                <a:cs typeface="Arial" panose="020B0604020202020204" pitchFamily="34" charset="0"/>
                              </a:rPr>
                            </m:ctrlPr>
                          </m:accPr>
                          <m:e>
                            <m:r>
                              <a:rPr lang="zh-CN" altLang="en-US" sz="2000" i="1" smtClean="0">
                                <a:latin typeface="Cambria Math" panose="02040503050406030204" pitchFamily="18" charset="0"/>
                                <a:cs typeface="Arial" panose="020B0604020202020204" pitchFamily="34" charset="0"/>
                              </a:rPr>
                              <m:t>𝜋</m:t>
                            </m:r>
                          </m:e>
                        </m:acc>
                      </m:e>
                      <m:sub>
                        <m:r>
                          <a:rPr lang="en-US" altLang="zh-CN" sz="2000" b="0" i="1" smtClean="0">
                            <a:latin typeface="Cambria Math" panose="02040503050406030204" pitchFamily="18" charset="0"/>
                            <a:cs typeface="Arial" panose="020B0604020202020204" pitchFamily="34" charset="0"/>
                          </a:rPr>
                          <m:t>𝐴</m:t>
                        </m:r>
                      </m:sub>
                      <m:sup>
                        <m:r>
                          <a:rPr lang="en-US" altLang="zh-CN" sz="2000" b="0" i="1" smtClean="0">
                            <a:latin typeface="Cambria Math" panose="02040503050406030204" pitchFamily="18" charset="0"/>
                            <a:cs typeface="Arial" panose="020B0604020202020204" pitchFamily="34" charset="0"/>
                          </a:rPr>
                          <m:t>−</m:t>
                        </m:r>
                      </m:sup>
                    </m:sSubSup>
                    <m:r>
                      <a:rPr lang="en-US" altLang="zh-CN" sz="2000" b="0" i="1" smtClean="0">
                        <a:latin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cs typeface="Arial" panose="020B0604020202020204" pitchFamily="34" charset="0"/>
                  </a:rPr>
                  <a:t>and </a:t>
                </a:r>
                <a14:m>
                  <m:oMath xmlns:m="http://schemas.openxmlformats.org/officeDocument/2006/math">
                    <m:sSubSup>
                      <m:sSubSupPr>
                        <m:ctrlPr>
                          <a:rPr lang="en-US" altLang="zh-CN" sz="2000" i="1">
                            <a:latin typeface="Cambria Math" panose="02040503050406030204" pitchFamily="18" charset="0"/>
                            <a:cs typeface="Arial" panose="020B0604020202020204" pitchFamily="34" charset="0"/>
                          </a:rPr>
                        </m:ctrlPr>
                      </m:sSubSupPr>
                      <m:e>
                        <m:acc>
                          <m:accPr>
                            <m:chr m:val="̂"/>
                            <m:ctrlPr>
                              <a:rPr lang="en-US" altLang="zh-CN" sz="2000" i="1">
                                <a:latin typeface="Cambria Math" panose="02040503050406030204" pitchFamily="18" charset="0"/>
                                <a:cs typeface="Arial" panose="020B0604020202020204" pitchFamily="34" charset="0"/>
                              </a:rPr>
                            </m:ctrlPr>
                          </m:accPr>
                          <m:e>
                            <m:r>
                              <a:rPr lang="zh-CN" altLang="en-US" sz="2000" i="1">
                                <a:latin typeface="Cambria Math" panose="02040503050406030204" pitchFamily="18" charset="0"/>
                                <a:cs typeface="Arial" panose="020B0604020202020204" pitchFamily="34" charset="0"/>
                              </a:rPr>
                              <m:t>𝜋</m:t>
                            </m:r>
                          </m:e>
                        </m:acc>
                      </m:e>
                      <m:sub>
                        <m:r>
                          <a:rPr lang="en-US" altLang="zh-CN" sz="2000" b="0" i="1" smtClean="0">
                            <a:latin typeface="Cambria Math" panose="02040503050406030204" pitchFamily="18" charset="0"/>
                            <a:cs typeface="Arial" panose="020B0604020202020204" pitchFamily="34" charset="0"/>
                          </a:rPr>
                          <m:t>𝐴</m:t>
                        </m:r>
                      </m:sub>
                      <m:sup>
                        <m:r>
                          <a:rPr lang="en-US" altLang="zh-CN" sz="2000" b="0" i="1" smtClean="0">
                            <a:latin typeface="Cambria Math" panose="02040503050406030204" pitchFamily="18" charset="0"/>
                            <a:cs typeface="Arial" panose="020B0604020202020204" pitchFamily="34" charset="0"/>
                          </a:rPr>
                          <m:t>+</m:t>
                        </m:r>
                      </m:sup>
                    </m:sSubSup>
                    <m:r>
                      <a:rPr lang="en-US" altLang="zh-CN" sz="2000" i="1">
                        <a:latin typeface="Cambria Math" panose="02040503050406030204" pitchFamily="18" charset="0"/>
                        <a:cs typeface="Arial" panose="020B0604020202020204" pitchFamily="34" charset="0"/>
                      </a:rPr>
                      <m:t> </m:t>
                    </m:r>
                  </m:oMath>
                </a14:m>
                <a:endParaRPr lang="en-US" altLang="zh-CN" sz="2000" dirty="0">
                  <a:latin typeface="Arial" panose="020B0604020202020204" pitchFamily="34" charset="0"/>
                  <a:cs typeface="Arial" panose="020B0604020202020204" pitchFamily="34" charset="0"/>
                </a:endParaRPr>
              </a:p>
              <a:p>
                <a:pPr>
                  <a:lnSpc>
                    <a:spcPct val="150000"/>
                  </a:lnSpc>
                </a:pPr>
                <a:r>
                  <a:rPr lang="en-US" altLang="zh-CN" sz="2000" dirty="0">
                    <a:latin typeface="Arial" panose="020B0604020202020204" pitchFamily="34" charset="0"/>
                    <a:cs typeface="Arial" panose="020B0604020202020204" pitchFamily="34" charset="0"/>
                  </a:rPr>
                  <a:t>Although this method is entirely data driven, there is some flexibility in the choice of </a:t>
                </a:r>
                <a14:m>
                  <m:oMath xmlns:m="http://schemas.openxmlformats.org/officeDocument/2006/math">
                    <m:sSup>
                      <m:sSupPr>
                        <m:ctrlPr>
                          <a:rPr lang="en-US" altLang="zh-CN" sz="2000" b="0" i="1" dirty="0" smtClean="0">
                            <a:latin typeface="Cambria Math" panose="02040503050406030204" pitchFamily="18" charset="0"/>
                            <a:cs typeface="Arial" panose="020B0604020202020204" pitchFamily="34" charset="0"/>
                          </a:rPr>
                        </m:ctrlPr>
                      </m:sSupPr>
                      <m:e>
                        <m:r>
                          <a:rPr lang="en-US" altLang="zh-CN" sz="2000" i="1" dirty="0" smtClean="0">
                            <a:latin typeface="Cambria Math" panose="02040503050406030204" pitchFamily="18" charset="0"/>
                            <a:cs typeface="Arial" panose="020B0604020202020204" pitchFamily="34" charset="0"/>
                          </a:rPr>
                          <m:t>𝛾</m:t>
                        </m:r>
                      </m:e>
                      <m:sup>
                        <m:r>
                          <a:rPr lang="en-US" altLang="zh-CN" sz="2000" i="1" dirty="0" smtClean="0">
                            <a:latin typeface="Cambria Math" panose="02040503050406030204" pitchFamily="18" charset="0"/>
                            <a:cs typeface="Arial" panose="020B0604020202020204" pitchFamily="34" charset="0"/>
                          </a:rPr>
                          <m:t>∗</m:t>
                        </m:r>
                      </m:sup>
                    </m:sSup>
                    <m:r>
                      <a:rPr lang="en-US" altLang="zh-CN" sz="2000" i="1" dirty="0" smtClean="0">
                        <a:latin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cs typeface="Arial" panose="020B0604020202020204" pitchFamily="34" charset="0"/>
                  </a:rPr>
                  <a:t>, as long as it is sufficiently high. </a:t>
                </a:r>
              </a:p>
            </p:txBody>
          </p:sp>
        </mc:Choice>
        <mc:Fallback xmlns="">
          <p:sp>
            <p:nvSpPr>
              <p:cNvPr id="8" name="内容占位符 2">
                <a:extLst>
                  <a:ext uri="{FF2B5EF4-FFF2-40B4-BE49-F238E27FC236}">
                    <a16:creationId xmlns:a16="http://schemas.microsoft.com/office/drawing/2014/main" id="{62BB2DDE-FA80-4CB0-8129-804C7171C4FD}"/>
                  </a:ext>
                </a:extLst>
              </p:cNvPr>
              <p:cNvSpPr>
                <a:spLocks noGrp="1" noRot="1" noChangeAspect="1" noMove="1" noResize="1" noEditPoints="1" noAdjustHandles="1" noChangeArrowheads="1" noChangeShapeType="1" noTextEdit="1"/>
              </p:cNvSpPr>
              <p:nvPr>
                <p:ph idx="1"/>
              </p:nvPr>
            </p:nvSpPr>
            <p:spPr>
              <a:xfrm>
                <a:off x="467361" y="1422401"/>
                <a:ext cx="8127999" cy="4640104"/>
              </a:xfrm>
              <a:blipFill>
                <a:blip r:embed="rId2"/>
                <a:stretch>
                  <a:fillRect l="-675"/>
                </a:stretch>
              </a:blipFill>
            </p:spPr>
            <p:txBody>
              <a:bodyPr/>
              <a:lstStyle/>
              <a:p>
                <a:r>
                  <a:rPr lang="zh-CN" altLang="en-US">
                    <a:noFill/>
                  </a:rPr>
                  <a:t> </a:t>
                </a:r>
              </a:p>
            </p:txBody>
          </p:sp>
        </mc:Fallback>
      </mc:AlternateContent>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19383676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0" y="243840"/>
            <a:ext cx="8047989" cy="1325563"/>
          </a:xfrm>
        </p:spPr>
        <p:txBody>
          <a:bodyPr/>
          <a:lstStyle/>
          <a:p>
            <a:r>
              <a:rPr lang="en-US" altLang="zh-CN" dirty="0">
                <a:latin typeface="Arial" panose="020B0604020202020204" pitchFamily="34" charset="0"/>
                <a:cs typeface="Arial" panose="020B0604020202020204" pitchFamily="34" charset="0"/>
              </a:rPr>
              <a:t>Compare with Existing Methods</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09F7C006-4CBB-426C-A603-524A273CCCB4}"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54</a:t>
            </a:fld>
            <a:endParaRPr lang="zh-CN" altLang="en-US"/>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1" y="1422401"/>
                <a:ext cx="8127999" cy="4640104"/>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The previous literature has followed two alternative approaches when estimating the proportions of unskilled and skilled funds. </a:t>
                </a:r>
              </a:p>
              <a:p>
                <a:pPr>
                  <a:lnSpc>
                    <a:spcPct val="150000"/>
                  </a:lnSpc>
                </a:pPr>
                <a:r>
                  <a:rPr lang="en-US" altLang="zh-CN" sz="2000" dirty="0">
                    <a:latin typeface="Arial" panose="020B0604020202020204" pitchFamily="34" charset="0"/>
                    <a:cs typeface="Arial" panose="020B0604020202020204" pitchFamily="34" charset="0"/>
                  </a:rPr>
                  <a:t>The “full luck” approach proposed by Jensen (1968) and </a:t>
                </a:r>
                <a:r>
                  <a:rPr lang="en-US" altLang="zh-CN" sz="2000" dirty="0" err="1">
                    <a:latin typeface="Arial" panose="020B0604020202020204" pitchFamily="34" charset="0"/>
                    <a:cs typeface="Arial" panose="020B0604020202020204" pitchFamily="34" charset="0"/>
                  </a:rPr>
                  <a:t>Ferson</a:t>
                </a:r>
                <a:r>
                  <a:rPr lang="en-US" altLang="zh-CN" sz="2000" dirty="0">
                    <a:latin typeface="Arial" panose="020B0604020202020204" pitchFamily="34" charset="0"/>
                    <a:cs typeface="Arial" panose="020B0604020202020204" pitchFamily="34" charset="0"/>
                  </a:rPr>
                  <a:t> and Qian (2004) assumes that all funds in the population have zero alphas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m:t>
                    </m:r>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𝜋</m:t>
                        </m:r>
                      </m:e>
                      <m:sub>
                        <m:r>
                          <a:rPr lang="en-US" altLang="zh-CN" sz="2000" i="1" dirty="0" smtClean="0">
                            <a:latin typeface="Cambria Math" panose="02040503050406030204" pitchFamily="18" charset="0"/>
                            <a:cs typeface="Arial" panose="020B0604020202020204" pitchFamily="34" charset="0"/>
                          </a:rPr>
                          <m:t>0</m:t>
                        </m:r>
                      </m:sub>
                    </m:sSub>
                    <m:r>
                      <a:rPr lang="en-US" altLang="zh-CN" sz="2000" i="1" dirty="0" smtClean="0">
                        <a:latin typeface="Cambria Math" panose="02040503050406030204" pitchFamily="18" charset="0"/>
                        <a:cs typeface="Arial" panose="020B0604020202020204" pitchFamily="34" charset="0"/>
                      </a:rPr>
                      <m:t> = 1).</m:t>
                    </m:r>
                  </m:oMath>
                </a14:m>
                <a:r>
                  <a:rPr lang="en-US" altLang="zh-CN" sz="2000" dirty="0">
                    <a:latin typeface="Arial" panose="020B0604020202020204" pitchFamily="34" charset="0"/>
                    <a:cs typeface="Arial" panose="020B0604020202020204" pitchFamily="34" charset="0"/>
                  </a:rPr>
                  <a:t>(The proportions of lucky funds equal to</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 </m:t>
                    </m:r>
                    <m:r>
                      <a:rPr lang="en-US" altLang="zh-CN" sz="2000" i="1" dirty="0" smtClean="0">
                        <a:latin typeface="Cambria Math" panose="02040503050406030204" pitchFamily="18" charset="0"/>
                        <a:cs typeface="Arial" panose="020B0604020202020204" pitchFamily="34" charset="0"/>
                      </a:rPr>
                      <m:t>𝛾</m:t>
                    </m:r>
                    <m:r>
                      <a:rPr lang="en-US" altLang="zh-CN" sz="2000" i="1" dirty="0" smtClean="0">
                        <a:latin typeface="Cambria Math" panose="02040503050406030204" pitchFamily="18" charset="0"/>
                        <a:cs typeface="Arial" panose="020B0604020202020204" pitchFamily="34" charset="0"/>
                      </a:rPr>
                      <m:t>/2</m:t>
                    </m:r>
                  </m:oMath>
                </a14:m>
                <a:r>
                  <a:rPr lang="en-US" altLang="zh-CN" sz="2000" dirty="0">
                    <a:latin typeface="Arial" panose="020B0604020202020204" pitchFamily="34" charset="0"/>
                    <a:cs typeface="Arial" panose="020B0604020202020204" pitchFamily="34" charset="0"/>
                  </a:rPr>
                  <a:t>)</a:t>
                </a:r>
              </a:p>
              <a:p>
                <a:pPr>
                  <a:lnSpc>
                    <a:spcPct val="150000"/>
                  </a:lnSpc>
                </a:pPr>
                <a:r>
                  <a:rPr lang="en-US" altLang="zh-CN" sz="2000" dirty="0">
                    <a:latin typeface="Arial" panose="020B0604020202020204" pitchFamily="34" charset="0"/>
                    <a:cs typeface="Arial" panose="020B0604020202020204" pitchFamily="34" charset="0"/>
                  </a:rPr>
                  <a:t>At the other extreme, the “no luck” approach reports the observed number of significant funds (for instance, </a:t>
                </a:r>
                <a:r>
                  <a:rPr lang="en-US" altLang="zh-CN" sz="2000" dirty="0" err="1">
                    <a:latin typeface="Arial" panose="020B0604020202020204" pitchFamily="34" charset="0"/>
                    <a:cs typeface="Arial" panose="020B0604020202020204" pitchFamily="34" charset="0"/>
                  </a:rPr>
                  <a:t>Ferson</a:t>
                </a:r>
                <a:r>
                  <a:rPr lang="en-US" altLang="zh-CN" sz="2000" dirty="0">
                    <a:latin typeface="Arial" panose="020B0604020202020204" pitchFamily="34" charset="0"/>
                    <a:cs typeface="Arial" panose="020B0604020202020204" pitchFamily="34" charset="0"/>
                  </a:rPr>
                  <a:t> and </a:t>
                </a:r>
                <a:r>
                  <a:rPr lang="en-US" altLang="zh-CN" sz="2000" dirty="0" err="1">
                    <a:latin typeface="Arial" panose="020B0604020202020204" pitchFamily="34" charset="0"/>
                    <a:cs typeface="Arial" panose="020B0604020202020204" pitchFamily="34" charset="0"/>
                  </a:rPr>
                  <a:t>Schadt</a:t>
                </a:r>
                <a:r>
                  <a:rPr lang="en-US" altLang="zh-CN" sz="2000" dirty="0">
                    <a:latin typeface="Arial" panose="020B0604020202020204" pitchFamily="34" charset="0"/>
                    <a:cs typeface="Arial" panose="020B0604020202020204" pitchFamily="34" charset="0"/>
                  </a:rPr>
                  <a:t> (1996)) without making a correction for luck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m:t>
                    </m:r>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𝜋</m:t>
                        </m:r>
                      </m:e>
                      <m:sub>
                        <m:r>
                          <a:rPr lang="en-US" altLang="zh-CN" sz="2000" i="1" dirty="0" smtClean="0">
                            <a:latin typeface="Cambria Math" panose="02040503050406030204" pitchFamily="18" charset="0"/>
                            <a:cs typeface="Arial" panose="020B0604020202020204" pitchFamily="34" charset="0"/>
                          </a:rPr>
                          <m:t>0</m:t>
                        </m:r>
                      </m:sub>
                    </m:sSub>
                    <m:r>
                      <a:rPr lang="en-US" altLang="zh-CN" sz="2000" i="1" dirty="0" smtClean="0">
                        <a:latin typeface="Cambria Math" panose="02040503050406030204" pitchFamily="18" charset="0"/>
                        <a:cs typeface="Arial" panose="020B0604020202020204" pitchFamily="34" charset="0"/>
                      </a:rPr>
                      <m:t> = 0).</m:t>
                    </m:r>
                  </m:oMath>
                </a14:m>
                <a:endParaRPr lang="en-US" altLang="zh-CN" sz="2000" dirty="0">
                  <a:latin typeface="Arial" panose="020B0604020202020204" pitchFamily="34" charset="0"/>
                  <a:cs typeface="Arial" panose="020B0604020202020204" pitchFamily="34" charset="0"/>
                </a:endParaRPr>
              </a:p>
            </p:txBody>
          </p:sp>
        </mc:Choice>
        <mc:Fallback xmlns="">
          <p:sp>
            <p:nvSpPr>
              <p:cNvPr id="8" name="内容占位符 2">
                <a:extLst>
                  <a:ext uri="{FF2B5EF4-FFF2-40B4-BE49-F238E27FC236}">
                    <a16:creationId xmlns:a16="http://schemas.microsoft.com/office/drawing/2014/main" id="{62BB2DDE-FA80-4CB0-8129-804C7171C4FD}"/>
                  </a:ext>
                </a:extLst>
              </p:cNvPr>
              <p:cNvSpPr>
                <a:spLocks noGrp="1" noRot="1" noChangeAspect="1" noMove="1" noResize="1" noEditPoints="1" noAdjustHandles="1" noChangeArrowheads="1" noChangeShapeType="1" noTextEdit="1"/>
              </p:cNvSpPr>
              <p:nvPr>
                <p:ph idx="1"/>
              </p:nvPr>
            </p:nvSpPr>
            <p:spPr>
              <a:xfrm>
                <a:off x="467361" y="1422401"/>
                <a:ext cx="8127999" cy="4640104"/>
              </a:xfrm>
              <a:blipFill>
                <a:blip r:embed="rId2"/>
                <a:stretch>
                  <a:fillRect l="-675" r="-1125"/>
                </a:stretch>
              </a:blipFill>
            </p:spPr>
            <p:txBody>
              <a:bodyPr/>
              <a:lstStyle/>
              <a:p>
                <a:r>
                  <a:rPr lang="zh-CN" altLang="en-US">
                    <a:noFill/>
                  </a:rPr>
                  <a:t> </a:t>
                </a:r>
              </a:p>
            </p:txBody>
          </p:sp>
        </mc:Fallback>
      </mc:AlternateContent>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31772102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0" y="243840"/>
            <a:ext cx="8047989" cy="1325563"/>
          </a:xfrm>
        </p:spPr>
        <p:txBody>
          <a:bodyPr/>
          <a:lstStyle/>
          <a:p>
            <a:r>
              <a:rPr lang="en-US" altLang="zh-CN" dirty="0">
                <a:latin typeface="Arial" panose="020B0604020202020204" pitchFamily="34" charset="0"/>
                <a:cs typeface="Arial" panose="020B0604020202020204" pitchFamily="34" charset="0"/>
              </a:rPr>
              <a:t>Compare with Existing Methods</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406A3FFB-6C98-45B8-812C-5DCDDF363E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55</a:t>
            </a:fld>
            <a:endParaRPr lang="zh-CN" altLang="en-US"/>
          </a:p>
        </p:txBody>
      </p:sp>
      <p:pic>
        <p:nvPicPr>
          <p:cNvPr id="3" name="内容占位符 2">
            <a:extLst>
              <a:ext uri="{FF2B5EF4-FFF2-40B4-BE49-F238E27FC236}">
                <a16:creationId xmlns:a16="http://schemas.microsoft.com/office/drawing/2014/main" id="{C6DA0653-7929-4192-A067-862E3421565B}"/>
              </a:ext>
            </a:extLst>
          </p:cNvPr>
          <p:cNvPicPr>
            <a:picLocks noGrp="1" noChangeAspect="1"/>
          </p:cNvPicPr>
          <p:nvPr>
            <p:ph idx="1"/>
          </p:nvPr>
        </p:nvPicPr>
        <p:blipFill>
          <a:blip r:embed="rId2"/>
          <a:stretch>
            <a:fillRect/>
          </a:stretch>
        </p:blipFill>
        <p:spPr>
          <a:xfrm>
            <a:off x="1735742" y="1449626"/>
            <a:ext cx="5511224" cy="5026503"/>
          </a:xfrm>
          <a:prstGeom prst="rect">
            <a:avLst/>
          </a:prstGeom>
        </p:spPr>
      </p:pic>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2951358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0" y="243840"/>
            <a:ext cx="8047989" cy="1325563"/>
          </a:xfrm>
        </p:spPr>
        <p:txBody>
          <a:bodyPr/>
          <a:lstStyle/>
          <a:p>
            <a:r>
              <a:rPr lang="en-US" altLang="zh-CN" dirty="0">
                <a:latin typeface="Arial" panose="020B0604020202020204" pitchFamily="34" charset="0"/>
                <a:cs typeface="Arial" panose="020B0604020202020204" pitchFamily="34" charset="0"/>
              </a:rPr>
              <a:t>Cross-sectional Dependence</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669B81B7-DE2C-4D1B-BA0B-76CE4922FF1E}"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56</a:t>
            </a:fld>
            <a:endParaRPr lang="zh-CN" altLang="en-US"/>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
        <p:nvSpPr>
          <p:cNvPr id="10" name="内容占位符 2">
            <a:extLst>
              <a:ext uri="{FF2B5EF4-FFF2-40B4-BE49-F238E27FC236}">
                <a16:creationId xmlns:a16="http://schemas.microsoft.com/office/drawing/2014/main" id="{0BBC02D2-A99D-46D7-81BA-A97BA78952A9}"/>
              </a:ext>
            </a:extLst>
          </p:cNvPr>
          <p:cNvSpPr>
            <a:spLocks noGrp="1"/>
          </p:cNvSpPr>
          <p:nvPr>
            <p:ph idx="1"/>
          </p:nvPr>
        </p:nvSpPr>
        <p:spPr>
          <a:xfrm>
            <a:off x="467361" y="1422400"/>
            <a:ext cx="8127999" cy="4933951"/>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Mutual funds can have correlated residuals if they “herd” in their stockholdings (</a:t>
            </a:r>
            <a:r>
              <a:rPr lang="en-US" altLang="zh-CN" sz="2000" dirty="0" err="1">
                <a:latin typeface="Arial" panose="020B0604020202020204" pitchFamily="34" charset="0"/>
                <a:cs typeface="Arial" panose="020B0604020202020204" pitchFamily="34" charset="0"/>
              </a:rPr>
              <a:t>Wermers</a:t>
            </a:r>
            <a:r>
              <a:rPr lang="en-US" altLang="zh-CN" sz="2000" dirty="0">
                <a:latin typeface="Arial" panose="020B0604020202020204" pitchFamily="34" charset="0"/>
                <a:cs typeface="Arial" panose="020B0604020202020204" pitchFamily="34" charset="0"/>
              </a:rPr>
              <a:t> (1999)) or hold similar industry allocations.</a:t>
            </a:r>
          </a:p>
          <a:p>
            <a:pPr>
              <a:lnSpc>
                <a:spcPct val="150000"/>
              </a:lnSpc>
            </a:pPr>
            <a:r>
              <a:rPr lang="en-US" altLang="zh-CN" sz="1800" dirty="0">
                <a:latin typeface="Arial" panose="020B0604020202020204" pitchFamily="34" charset="0"/>
                <a:cs typeface="Arial" panose="020B0604020202020204" pitchFamily="34" charset="0"/>
              </a:rPr>
              <a:t>An important advantage of our approach is that we estimate the p-value of each fund in isolation, avoiding the complications that arise because of the dependence structure of fund residuals. In our sample, we find that the average correlation between four-factor model residuals of pairs of funds is only 0.08. Further, many of our funds do not have highly overlapping return data, thus ruling out highly correlated residuals by construction.</a:t>
            </a:r>
          </a:p>
          <a:p>
            <a:pPr>
              <a:lnSpc>
                <a:spcPct val="150000"/>
              </a:lnSpc>
            </a:pPr>
            <a:r>
              <a:rPr lang="en-US" altLang="zh-CN" sz="1800" dirty="0">
                <a:latin typeface="Arial" panose="020B0604020202020204" pitchFamily="34" charset="0"/>
                <a:cs typeface="Arial" panose="020B0604020202020204" pitchFamily="34" charset="0"/>
              </a:rPr>
              <a:t>However, in order to explicitly verify the properties of our estimators, we run a Monte Carlo simulation, both that average estimates (for all of our estimators) are very close to their true values</a:t>
            </a:r>
          </a:p>
        </p:txBody>
      </p:sp>
    </p:spTree>
    <p:extLst>
      <p:ext uri="{BB962C8B-B14F-4D97-AF65-F5344CB8AC3E}">
        <p14:creationId xmlns:p14="http://schemas.microsoft.com/office/powerpoint/2010/main" val="32024552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0" y="243840"/>
            <a:ext cx="8047989" cy="1325563"/>
          </a:xfrm>
        </p:spPr>
        <p:txBody>
          <a:bodyPr/>
          <a:lstStyle/>
          <a:p>
            <a:r>
              <a:rPr lang="en-US" altLang="zh-CN" dirty="0">
                <a:latin typeface="Arial" panose="020B0604020202020204" pitchFamily="34" charset="0"/>
                <a:cs typeface="Arial" panose="020B0604020202020204" pitchFamily="34" charset="0"/>
              </a:rPr>
              <a:t>Asset Pricing Models</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669B81B7-DE2C-4D1B-BA0B-76CE4922FF1E}"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57</a:t>
            </a:fld>
            <a:endParaRPr lang="zh-CN" altLang="en-US"/>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mc:AlternateContent xmlns:mc="http://schemas.openxmlformats.org/markup-compatibility/2006" xmlns:a14="http://schemas.microsoft.com/office/drawing/2010/main">
        <mc:Choice Requires="a14">
          <p:sp>
            <p:nvSpPr>
              <p:cNvPr id="10" name="内容占位符 2">
                <a:extLst>
                  <a:ext uri="{FF2B5EF4-FFF2-40B4-BE49-F238E27FC236}">
                    <a16:creationId xmlns:a16="http://schemas.microsoft.com/office/drawing/2014/main" id="{0BBC02D2-A99D-46D7-81BA-A97BA78952A9}"/>
                  </a:ext>
                </a:extLst>
              </p:cNvPr>
              <p:cNvSpPr>
                <a:spLocks noGrp="1"/>
              </p:cNvSpPr>
              <p:nvPr>
                <p:ph idx="1"/>
              </p:nvPr>
            </p:nvSpPr>
            <p:spPr>
              <a:xfrm>
                <a:off x="467361" y="1422401"/>
                <a:ext cx="8127999" cy="4640104"/>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To compute fund performance, our baseline asset pricing model is the four factor model proposed by Carhart (1997):</a:t>
                </a: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𝑟</m:t>
                          </m:r>
                        </m:e>
                        <m:sub>
                          <m:r>
                            <a:rPr lang="en-US" altLang="zh-CN" sz="2000" b="0" i="1" smtClean="0">
                              <a:latin typeface="Cambria Math" panose="02040503050406030204" pitchFamily="18" charset="0"/>
                              <a:cs typeface="Arial" panose="020B0604020202020204" pitchFamily="34" charset="0"/>
                            </a:rPr>
                            <m:t>𝑖</m:t>
                          </m:r>
                          <m:r>
                            <a:rPr lang="en-US" altLang="zh-CN" sz="2000" b="0" i="1" smtClean="0">
                              <a:latin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cs typeface="Arial" panose="020B0604020202020204" pitchFamily="34" charset="0"/>
                            </a:rPr>
                            <m:t>𝑡</m:t>
                          </m:r>
                        </m:sub>
                      </m:sSub>
                      <m:r>
                        <a:rPr lang="en-US" altLang="zh-CN" sz="2000" b="0" i="1" smtClean="0">
                          <a:latin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cs typeface="Arial" panose="020B0604020202020204" pitchFamily="34" charset="0"/>
                            </a:rPr>
                          </m:ctrlPr>
                        </m:sSubPr>
                        <m:e>
                          <m:r>
                            <a:rPr lang="zh-CN" altLang="en-US" sz="2000" b="0" i="1" smtClean="0">
                              <a:latin typeface="Cambria Math" panose="02040503050406030204" pitchFamily="18" charset="0"/>
                              <a:cs typeface="Arial" panose="020B0604020202020204" pitchFamily="34" charset="0"/>
                            </a:rPr>
                            <m:t>𝛼</m:t>
                          </m:r>
                        </m:e>
                        <m:sub>
                          <m:r>
                            <a:rPr lang="en-US" altLang="zh-CN" sz="2000" b="0" i="1" smtClean="0">
                              <a:latin typeface="Cambria Math" panose="02040503050406030204" pitchFamily="18" charset="0"/>
                              <a:cs typeface="Arial" panose="020B0604020202020204" pitchFamily="34" charset="0"/>
                            </a:rPr>
                            <m:t>𝑖</m:t>
                          </m:r>
                        </m:sub>
                      </m:sSub>
                      <m:r>
                        <a:rPr lang="en-US" altLang="zh-CN" sz="2000" b="0" i="1" smtClean="0">
                          <a:latin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𝑏</m:t>
                          </m:r>
                        </m:e>
                        <m:sub>
                          <m:r>
                            <a:rPr lang="en-US" altLang="zh-CN" sz="2000" b="0" i="1" smtClean="0">
                              <a:latin typeface="Cambria Math" panose="02040503050406030204" pitchFamily="18" charset="0"/>
                              <a:cs typeface="Arial" panose="020B0604020202020204" pitchFamily="34" charset="0"/>
                            </a:rPr>
                            <m:t>𝑖</m:t>
                          </m:r>
                        </m:sub>
                      </m:s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𝑚</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𝑡</m:t>
                          </m:r>
                        </m:sub>
                      </m:s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𝑠</m:t>
                          </m:r>
                        </m:e>
                        <m: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𝑖</m:t>
                          </m:r>
                        </m:sub>
                      </m:s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𝑠𝑚𝑏</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𝑡</m:t>
                          </m:r>
                        </m:sub>
                      </m:s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h</m:t>
                          </m:r>
                        </m:e>
                        <m: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𝑖</m:t>
                          </m:r>
                        </m:sub>
                      </m:s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h𝑚𝑙</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𝑡</m:t>
                          </m:r>
                        </m:sub>
                      </m:s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𝑚</m:t>
                          </m:r>
                        </m:e>
                        <m: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𝑖</m:t>
                          </m:r>
                        </m:sub>
                      </m:s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𝑚𝑜𝑚</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𝑡</m:t>
                          </m:r>
                        </m:sub>
                      </m:s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zh-CN" altLang="en-US" sz="2000" b="0" i="1" smtClean="0">
                              <a:latin typeface="Cambria Math" panose="02040503050406030204" pitchFamily="18" charset="0"/>
                              <a:ea typeface="Cambria Math" panose="02040503050406030204" pitchFamily="18" charset="0"/>
                              <a:cs typeface="Arial" panose="020B0604020202020204" pitchFamily="34" charset="0"/>
                            </a:rPr>
                            <m:t>𝜀</m:t>
                          </m:r>
                        </m:e>
                        <m: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𝑖</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𝑡</m:t>
                          </m:r>
                        </m:sub>
                      </m:sSub>
                    </m:oMath>
                  </m:oMathPara>
                </a14:m>
                <a:endParaRPr lang="en-US" altLang="zh-CN" sz="2000" b="0" dirty="0">
                  <a:latin typeface="Arial" panose="020B0604020202020204" pitchFamily="34" charset="0"/>
                  <a:ea typeface="Cambria Math" panose="02040503050406030204" pitchFamily="18" charset="0"/>
                  <a:cs typeface="Arial" panose="020B0604020202020204" pitchFamily="34" charset="0"/>
                </a:endParaRPr>
              </a:p>
              <a:p>
                <a:pPr>
                  <a:lnSpc>
                    <a:spcPct val="150000"/>
                  </a:lnSpc>
                </a:pPr>
                <a:r>
                  <a:rPr lang="en-US" altLang="zh-CN" sz="2000" dirty="0">
                    <a:latin typeface="Arial" panose="020B0604020202020204" pitchFamily="34" charset="0"/>
                    <a:cs typeface="Arial" panose="020B0604020202020204" pitchFamily="34" charset="0"/>
                  </a:rPr>
                  <a:t>We implement a conditional four-factor model to account for time varying exposure to the market portfolio (</a:t>
                </a:r>
                <a:r>
                  <a:rPr lang="en-US" altLang="zh-CN" sz="2000" dirty="0" err="1">
                    <a:latin typeface="Arial" panose="020B0604020202020204" pitchFamily="34" charset="0"/>
                    <a:cs typeface="Arial" panose="020B0604020202020204" pitchFamily="34" charset="0"/>
                  </a:rPr>
                  <a:t>Ferson</a:t>
                </a:r>
                <a:r>
                  <a:rPr lang="en-US" altLang="zh-CN" sz="2000" dirty="0">
                    <a:latin typeface="Arial" panose="020B0604020202020204" pitchFamily="34" charset="0"/>
                    <a:cs typeface="Arial" panose="020B0604020202020204" pitchFamily="34" charset="0"/>
                  </a:rPr>
                  <a:t> and </a:t>
                </a:r>
                <a:r>
                  <a:rPr lang="en-US" altLang="zh-CN" sz="2000" dirty="0" err="1">
                    <a:latin typeface="Arial" panose="020B0604020202020204" pitchFamily="34" charset="0"/>
                    <a:cs typeface="Arial" panose="020B0604020202020204" pitchFamily="34" charset="0"/>
                  </a:rPr>
                  <a:t>Schadt</a:t>
                </a:r>
                <a:r>
                  <a:rPr lang="en-US" altLang="zh-CN" sz="2000" dirty="0">
                    <a:latin typeface="Arial" panose="020B0604020202020204" pitchFamily="34" charset="0"/>
                    <a:cs typeface="Arial" panose="020B0604020202020204" pitchFamily="34" charset="0"/>
                  </a:rPr>
                  <a:t> (1996))</a:t>
                </a: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US" altLang="zh-CN" sz="1800" b="0" i="1" smtClean="0">
                              <a:latin typeface="Cambria Math" panose="02040503050406030204" pitchFamily="18" charset="0"/>
                              <a:cs typeface="Arial" panose="020B0604020202020204" pitchFamily="34" charset="0"/>
                            </a:rPr>
                          </m:ctrlPr>
                        </m:sSubPr>
                        <m:e>
                          <m:r>
                            <a:rPr lang="en-US" altLang="zh-CN" sz="1800" b="0" i="1" smtClean="0">
                              <a:latin typeface="Cambria Math" panose="02040503050406030204" pitchFamily="18" charset="0"/>
                              <a:cs typeface="Arial" panose="020B0604020202020204" pitchFamily="34" charset="0"/>
                            </a:rPr>
                            <m:t>𝑟</m:t>
                          </m:r>
                        </m:e>
                        <m:sub>
                          <m:r>
                            <a:rPr lang="en-US" altLang="zh-CN" sz="1800" b="0" i="1" smtClean="0">
                              <a:latin typeface="Cambria Math" panose="02040503050406030204" pitchFamily="18" charset="0"/>
                              <a:cs typeface="Arial" panose="020B0604020202020204" pitchFamily="34" charset="0"/>
                            </a:rPr>
                            <m:t>𝑖</m:t>
                          </m:r>
                          <m:r>
                            <a:rPr lang="en-US" altLang="zh-CN" sz="1800" b="0" i="1" smtClean="0">
                              <a:latin typeface="Cambria Math" panose="02040503050406030204" pitchFamily="18" charset="0"/>
                              <a:cs typeface="Arial" panose="020B0604020202020204" pitchFamily="34" charset="0"/>
                            </a:rPr>
                            <m:t>,</m:t>
                          </m:r>
                          <m:r>
                            <a:rPr lang="en-US" altLang="zh-CN" sz="1800" b="0" i="1" smtClean="0">
                              <a:latin typeface="Cambria Math" panose="02040503050406030204" pitchFamily="18" charset="0"/>
                              <a:cs typeface="Arial" panose="020B0604020202020204" pitchFamily="34" charset="0"/>
                            </a:rPr>
                            <m:t>𝑡</m:t>
                          </m:r>
                        </m:sub>
                      </m:sSub>
                      <m:r>
                        <a:rPr lang="en-US" altLang="zh-CN" sz="1800" b="0" i="1" smtClean="0">
                          <a:latin typeface="Cambria Math" panose="02040503050406030204" pitchFamily="18" charset="0"/>
                          <a:cs typeface="Arial" panose="020B0604020202020204" pitchFamily="34" charset="0"/>
                        </a:rPr>
                        <m:t>=</m:t>
                      </m:r>
                      <m:sSub>
                        <m:sSubPr>
                          <m:ctrlPr>
                            <a:rPr lang="en-US" altLang="zh-CN" sz="1800" b="0" i="1" smtClean="0">
                              <a:latin typeface="Cambria Math" panose="02040503050406030204" pitchFamily="18" charset="0"/>
                              <a:cs typeface="Arial" panose="020B0604020202020204" pitchFamily="34" charset="0"/>
                            </a:rPr>
                          </m:ctrlPr>
                        </m:sSubPr>
                        <m:e>
                          <m:r>
                            <a:rPr lang="zh-CN" altLang="en-US" sz="1800" b="0" i="1" smtClean="0">
                              <a:latin typeface="Cambria Math" panose="02040503050406030204" pitchFamily="18" charset="0"/>
                              <a:cs typeface="Arial" panose="020B0604020202020204" pitchFamily="34" charset="0"/>
                            </a:rPr>
                            <m:t>𝛼</m:t>
                          </m:r>
                        </m:e>
                        <m:sub>
                          <m:r>
                            <a:rPr lang="en-US" altLang="zh-CN" sz="1800" b="0" i="1" smtClean="0">
                              <a:latin typeface="Cambria Math" panose="02040503050406030204" pitchFamily="18" charset="0"/>
                              <a:cs typeface="Arial" panose="020B0604020202020204" pitchFamily="34" charset="0"/>
                            </a:rPr>
                            <m:t>𝑖</m:t>
                          </m:r>
                        </m:sub>
                      </m:sSub>
                      <m:r>
                        <a:rPr lang="en-US" altLang="zh-CN" sz="1800" b="0" i="1" smtClean="0">
                          <a:latin typeface="Cambria Math" panose="02040503050406030204" pitchFamily="18" charset="0"/>
                          <a:cs typeface="Arial" panose="020B0604020202020204" pitchFamily="34" charset="0"/>
                        </a:rPr>
                        <m:t>+</m:t>
                      </m:r>
                      <m:sSub>
                        <m:sSubPr>
                          <m:ctrlPr>
                            <a:rPr lang="en-US" altLang="zh-CN" sz="1800" b="0" i="1" smtClean="0">
                              <a:latin typeface="Cambria Math" panose="02040503050406030204" pitchFamily="18" charset="0"/>
                              <a:cs typeface="Arial" panose="020B0604020202020204" pitchFamily="34" charset="0"/>
                            </a:rPr>
                          </m:ctrlPr>
                        </m:sSubPr>
                        <m:e>
                          <m:r>
                            <a:rPr lang="en-US" altLang="zh-CN" sz="1800" b="0" i="1" smtClean="0">
                              <a:latin typeface="Cambria Math" panose="02040503050406030204" pitchFamily="18" charset="0"/>
                              <a:cs typeface="Arial" panose="020B0604020202020204" pitchFamily="34" charset="0"/>
                            </a:rPr>
                            <m:t>𝑏</m:t>
                          </m:r>
                        </m:e>
                        <m:sub>
                          <m:r>
                            <a:rPr lang="en-US" altLang="zh-CN" sz="1800" b="0" i="1" smtClean="0">
                              <a:latin typeface="Cambria Math" panose="02040503050406030204" pitchFamily="18" charset="0"/>
                              <a:cs typeface="Arial" panose="020B0604020202020204" pitchFamily="34" charset="0"/>
                            </a:rPr>
                            <m:t>𝑖</m:t>
                          </m:r>
                        </m:sub>
                      </m:sSub>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𝑚</m:t>
                          </m:r>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m:t>
                          </m:r>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𝑡</m:t>
                          </m:r>
                        </m:sub>
                      </m:sSub>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𝑠</m:t>
                          </m:r>
                        </m:e>
                        <m:sub>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𝑖</m:t>
                          </m:r>
                        </m:sub>
                      </m:sSub>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𝑠𝑚𝑏</m:t>
                          </m:r>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m:t>
                          </m:r>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𝑡</m:t>
                          </m:r>
                        </m:sub>
                      </m:sSub>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h</m:t>
                          </m:r>
                        </m:e>
                        <m:sub>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𝑖</m:t>
                          </m:r>
                        </m:sub>
                      </m:sSub>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h𝑚𝑙</m:t>
                          </m:r>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m:t>
                          </m:r>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𝑡</m:t>
                          </m:r>
                        </m:sub>
                      </m:sSub>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𝑚</m:t>
                          </m:r>
                        </m:e>
                        <m:sub>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𝑖</m:t>
                          </m:r>
                        </m:sub>
                      </m:sSub>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𝑚𝑜𝑚</m:t>
                          </m:r>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m:t>
                          </m:r>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𝑡</m:t>
                          </m:r>
                        </m:sub>
                      </m:sSub>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altLang="zh-CN"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𝐵</m:t>
                          </m:r>
                        </m:e>
                        <m:sup>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𝑧</m:t>
                          </m:r>
                        </m:e>
                        <m:sub>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𝑡</m:t>
                          </m:r>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𝑚</m:t>
                          </m:r>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m:t>
                          </m:r>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𝑡</m:t>
                          </m:r>
                        </m:sub>
                      </m:sSub>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zh-CN" altLang="en-US" sz="1800" b="0" i="1" smtClean="0">
                              <a:latin typeface="Cambria Math" panose="02040503050406030204" pitchFamily="18" charset="0"/>
                              <a:ea typeface="Cambria Math" panose="02040503050406030204" pitchFamily="18" charset="0"/>
                              <a:cs typeface="Arial" panose="020B0604020202020204" pitchFamily="34" charset="0"/>
                            </a:rPr>
                            <m:t>𝜀</m:t>
                          </m:r>
                        </m:e>
                        <m:sub>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𝑖</m:t>
                          </m:r>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m:t>
                          </m:r>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𝑡</m:t>
                          </m:r>
                        </m:sub>
                      </m:sSub>
                    </m:oMath>
                  </m:oMathPara>
                </a14:m>
                <a:endParaRPr lang="en-US" altLang="zh-CN" sz="1800" dirty="0">
                  <a:latin typeface="Arial" panose="020B0604020202020204" pitchFamily="34" charset="0"/>
                  <a:cs typeface="Arial" panose="020B0604020202020204" pitchFamily="34" charset="0"/>
                </a:endParaRPr>
              </a:p>
              <a:p>
                <a:pPr>
                  <a:lnSpc>
                    <a:spcPct val="150000"/>
                  </a:lnSpc>
                </a:pPr>
                <a:r>
                  <a:rPr lang="en-US" altLang="zh-CN" sz="1800" dirty="0">
                    <a:latin typeface="Arial" panose="020B0604020202020204" pitchFamily="34" charset="0"/>
                    <a:cs typeface="Arial" panose="020B0604020202020204" pitchFamily="34" charset="0"/>
                  </a:rPr>
                  <a:t>where </a:t>
                </a:r>
                <a14:m>
                  <m:oMath xmlns:m="http://schemas.openxmlformats.org/officeDocument/2006/math">
                    <m:sSub>
                      <m:sSubPr>
                        <m:ctrlPr>
                          <a:rPr lang="en-US" altLang="zh-CN"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𝑧</m:t>
                        </m:r>
                      </m:e>
                      <m:sub>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𝑡</m:t>
                        </m:r>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 </m:t>
                    </m:r>
                  </m:oMath>
                </a14:m>
                <a:r>
                  <a:rPr lang="en-US" altLang="zh-CN" sz="1800" dirty="0">
                    <a:latin typeface="Arial" panose="020B0604020202020204" pitchFamily="34" charset="0"/>
                    <a:cs typeface="Arial" panose="020B0604020202020204" pitchFamily="34" charset="0"/>
                  </a:rPr>
                  <a:t>denotes the J × 1 vector of predictive variables:1-month </a:t>
                </a:r>
                <a:r>
                  <a:rPr lang="en-US" altLang="zh-CN" sz="1800" dirty="0" err="1">
                    <a:latin typeface="Arial" panose="020B0604020202020204" pitchFamily="34" charset="0"/>
                    <a:cs typeface="Arial" panose="020B0604020202020204" pitchFamily="34" charset="0"/>
                  </a:rPr>
                  <a:t>Tbill</a:t>
                </a:r>
                <a:r>
                  <a:rPr lang="en-US" altLang="zh-CN" sz="1800" dirty="0">
                    <a:latin typeface="Arial" panose="020B0604020202020204" pitchFamily="34" charset="0"/>
                    <a:cs typeface="Arial" panose="020B0604020202020204" pitchFamily="34" charset="0"/>
                  </a:rPr>
                  <a:t> yield; dividend yield; the term spread; default spread</a:t>
                </a:r>
              </a:p>
            </p:txBody>
          </p:sp>
        </mc:Choice>
        <mc:Fallback xmlns="">
          <p:sp>
            <p:nvSpPr>
              <p:cNvPr id="10" name="内容占位符 2">
                <a:extLst>
                  <a:ext uri="{FF2B5EF4-FFF2-40B4-BE49-F238E27FC236}">
                    <a16:creationId xmlns:a16="http://schemas.microsoft.com/office/drawing/2014/main" id="{0BBC02D2-A99D-46D7-81BA-A97BA78952A9}"/>
                  </a:ext>
                </a:extLst>
              </p:cNvPr>
              <p:cNvSpPr>
                <a:spLocks noGrp="1" noRot="1" noChangeAspect="1" noMove="1" noResize="1" noEditPoints="1" noAdjustHandles="1" noChangeArrowheads="1" noChangeShapeType="1" noTextEdit="1"/>
              </p:cNvSpPr>
              <p:nvPr>
                <p:ph idx="1"/>
              </p:nvPr>
            </p:nvSpPr>
            <p:spPr>
              <a:xfrm>
                <a:off x="467361" y="1422401"/>
                <a:ext cx="8127999" cy="4640104"/>
              </a:xfrm>
              <a:blipFill>
                <a:blip r:embed="rId2"/>
                <a:stretch>
                  <a:fillRect l="-6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60364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Data</a:t>
            </a:r>
          </a:p>
        </p:txBody>
      </p:sp>
      <p:sp>
        <p:nvSpPr>
          <p:cNvPr id="3" name="内容占位符 2">
            <a:extLst>
              <a:ext uri="{FF2B5EF4-FFF2-40B4-BE49-F238E27FC236}">
                <a16:creationId xmlns:a16="http://schemas.microsoft.com/office/drawing/2014/main" id="{DEDD48A4-7D44-414B-B868-7AB78D5B2A73}"/>
              </a:ext>
            </a:extLst>
          </p:cNvPr>
          <p:cNvSpPr>
            <a:spLocks noGrp="1"/>
          </p:cNvSpPr>
          <p:nvPr>
            <p:ph idx="1"/>
          </p:nvPr>
        </p:nvSpPr>
        <p:spPr>
          <a:xfrm>
            <a:off x="361174" y="1379985"/>
            <a:ext cx="8295146" cy="5117971"/>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We use monthly mutual fund return data provided by the CRSP between January 1975 and December 2006 to estimate fund alphas</a:t>
            </a:r>
          </a:p>
          <a:p>
            <a:pPr>
              <a:lnSpc>
                <a:spcPct val="150000"/>
              </a:lnSpc>
            </a:pPr>
            <a:r>
              <a:rPr lang="en-US" altLang="zh-CN" sz="2000" dirty="0">
                <a:latin typeface="Arial" panose="020B0604020202020204" pitchFamily="34" charset="0"/>
                <a:cs typeface="Arial" panose="020B0604020202020204" pitchFamily="34" charset="0"/>
              </a:rPr>
              <a:t>The CRSP database is matched with the Thomson/CDA database using the MFLINKs product of Wharton Research Data Services in order to use Thomson fund investment objective information.</a:t>
            </a:r>
          </a:p>
          <a:p>
            <a:pPr>
              <a:lnSpc>
                <a:spcPct val="150000"/>
              </a:lnSpc>
            </a:pPr>
            <a:r>
              <a:rPr lang="en-US" altLang="zh-CN" sz="2000" dirty="0">
                <a:latin typeface="Arial" panose="020B0604020202020204" pitchFamily="34" charset="0"/>
                <a:cs typeface="Arial" panose="020B0604020202020204" pitchFamily="34" charset="0"/>
              </a:rPr>
              <a:t>Our original sample is free of survivorship bias, but we further select only funds having at least 60 monthly return observations in order to obtain precise four factor alpha estimates.</a:t>
            </a:r>
          </a:p>
          <a:p>
            <a:pPr>
              <a:lnSpc>
                <a:spcPct val="150000"/>
              </a:lnSpc>
            </a:pPr>
            <a:r>
              <a:rPr lang="en-US" altLang="zh-CN" sz="2000" dirty="0">
                <a:latin typeface="Arial" panose="020B0604020202020204" pitchFamily="34" charset="0"/>
                <a:cs typeface="Arial" panose="020B0604020202020204" pitchFamily="34" charset="0"/>
              </a:rPr>
              <a:t>Our final universe has 2,076 open-end, domestic equity mutual funds existing for at least 60 months between 1975 and 2006</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CFDC5D43-CAD5-4EA5-80B0-1AD07350439D}" type="datetime1">
              <a:rPr lang="zh-CN" altLang="en-US" smtClean="0"/>
              <a:t>2020/11/7</a:t>
            </a:fld>
            <a:endParaRPr lang="zh-CN" altLang="en-US" dirty="0"/>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58</a:t>
            </a:fld>
            <a:endParaRPr lang="zh-CN" altLang="en-US"/>
          </a:p>
        </p:txBody>
      </p:sp>
      <p:sp>
        <p:nvSpPr>
          <p:cNvPr id="8" name="页脚占位符 5">
            <a:extLst>
              <a:ext uri="{FF2B5EF4-FFF2-40B4-BE49-F238E27FC236}">
                <a16:creationId xmlns:a16="http://schemas.microsoft.com/office/drawing/2014/main" id="{4F24729A-2C75-4AA5-A28B-7CF7E646AC4E}"/>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35137546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Data</a:t>
            </a:r>
          </a:p>
        </p:txBody>
      </p:sp>
      <p:sp>
        <p:nvSpPr>
          <p:cNvPr id="3" name="内容占位符 2">
            <a:extLst>
              <a:ext uri="{FF2B5EF4-FFF2-40B4-BE49-F238E27FC236}">
                <a16:creationId xmlns:a16="http://schemas.microsoft.com/office/drawing/2014/main" id="{DEDD48A4-7D44-414B-B868-7AB78D5B2A73}"/>
              </a:ext>
            </a:extLst>
          </p:cNvPr>
          <p:cNvSpPr>
            <a:spLocks noGrp="1"/>
          </p:cNvSpPr>
          <p:nvPr>
            <p:ph idx="1"/>
          </p:nvPr>
        </p:nvSpPr>
        <p:spPr>
          <a:xfrm>
            <a:off x="361174" y="1379985"/>
            <a:ext cx="8295146" cy="5117971"/>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W e find that the unconditional and conditional estimated alphas for each category are negative.</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5C997138-1ECC-4AA6-B4FE-6053CBA6AFA7}" type="datetime1">
              <a:rPr lang="zh-CN" altLang="en-US" smtClean="0"/>
              <a:t>2020/11/7</a:t>
            </a:fld>
            <a:endParaRPr lang="zh-CN" altLang="en-US" dirty="0"/>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59</a:t>
            </a:fld>
            <a:endParaRPr lang="zh-CN" altLang="en-US"/>
          </a:p>
        </p:txBody>
      </p:sp>
      <p:sp>
        <p:nvSpPr>
          <p:cNvPr id="8" name="页脚占位符 5">
            <a:extLst>
              <a:ext uri="{FF2B5EF4-FFF2-40B4-BE49-F238E27FC236}">
                <a16:creationId xmlns:a16="http://schemas.microsoft.com/office/drawing/2014/main" id="{4F24729A-2C75-4AA5-A28B-7CF7E646AC4E}"/>
              </a:ext>
            </a:extLst>
          </p:cNvPr>
          <p:cNvSpPr>
            <a:spLocks noGrp="1"/>
          </p:cNvSpPr>
          <p:nvPr>
            <p:ph type="ftr" sz="quarter" idx="11"/>
          </p:nvPr>
        </p:nvSpPr>
        <p:spPr>
          <a:xfrm>
            <a:off x="3028950" y="6356351"/>
            <a:ext cx="3086100" cy="365125"/>
          </a:xfrm>
        </p:spPr>
        <p:txBody>
          <a:bodyPr/>
          <a:lstStyle/>
          <a:p>
            <a:r>
              <a:rPr lang="zh-CN" altLang="en-US" dirty="0"/>
              <a:t>雷印如</a:t>
            </a:r>
          </a:p>
        </p:txBody>
      </p:sp>
      <p:pic>
        <p:nvPicPr>
          <p:cNvPr id="4" name="图片 3">
            <a:extLst>
              <a:ext uri="{FF2B5EF4-FFF2-40B4-BE49-F238E27FC236}">
                <a16:creationId xmlns:a16="http://schemas.microsoft.com/office/drawing/2014/main" id="{184EA3FC-7619-411C-9C02-BAA43339C12E}"/>
              </a:ext>
            </a:extLst>
          </p:cNvPr>
          <p:cNvPicPr>
            <a:picLocks noChangeAspect="1"/>
          </p:cNvPicPr>
          <p:nvPr/>
        </p:nvPicPr>
        <p:blipFill>
          <a:blip r:embed="rId3"/>
          <a:stretch>
            <a:fillRect/>
          </a:stretch>
        </p:blipFill>
        <p:spPr>
          <a:xfrm>
            <a:off x="1274127" y="2340423"/>
            <a:ext cx="6469239" cy="4015928"/>
          </a:xfrm>
          <a:prstGeom prst="rect">
            <a:avLst/>
          </a:prstGeom>
        </p:spPr>
      </p:pic>
    </p:spTree>
    <p:extLst>
      <p:ext uri="{BB962C8B-B14F-4D97-AF65-F5344CB8AC3E}">
        <p14:creationId xmlns:p14="http://schemas.microsoft.com/office/powerpoint/2010/main" val="16641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7886700" cy="1325563"/>
          </a:xfrm>
        </p:spPr>
        <p:txBody>
          <a:bodyPr/>
          <a:lstStyle/>
          <a:p>
            <a:r>
              <a:rPr lang="en-US" altLang="zh-CN" dirty="0">
                <a:latin typeface="Arial" panose="020B0604020202020204" pitchFamily="34" charset="0"/>
                <a:cs typeface="Arial" panose="020B0604020202020204" pitchFamily="34" charset="0"/>
              </a:rPr>
              <a:t>Bonferroni method</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7B8FF4B4-5B7A-45AA-A6E5-0920586A30FD}"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6</a:t>
            </a:fld>
            <a:endParaRPr lang="zh-CN" altLang="en-US"/>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mc:AlternateContent xmlns:mc="http://schemas.openxmlformats.org/markup-compatibility/2006" xmlns:a14="http://schemas.microsoft.com/office/drawing/2010/main">
        <mc:Choice Requires="a14">
          <p:sp>
            <p:nvSpPr>
              <p:cNvPr id="15" name="内容占位符 14">
                <a:extLst>
                  <a:ext uri="{FF2B5EF4-FFF2-40B4-BE49-F238E27FC236}">
                    <a16:creationId xmlns:a16="http://schemas.microsoft.com/office/drawing/2014/main" id="{694F0E88-305E-4590-A878-23B33C0F70CD}"/>
                  </a:ext>
                </a:extLst>
              </p:cNvPr>
              <p:cNvSpPr>
                <a:spLocks noGrp="1"/>
              </p:cNvSpPr>
              <p:nvPr>
                <p:ph idx="1"/>
              </p:nvPr>
            </p:nvSpPr>
            <p:spPr>
              <a:xfrm>
                <a:off x="467361" y="1384618"/>
                <a:ext cx="7886700" cy="5336858"/>
              </a:xfrm>
            </p:spPr>
            <p:txBody>
              <a:bodyPr>
                <a:normAutofit/>
              </a:bodyPr>
              <a:lstStyle/>
              <a:p>
                <a:pPr>
                  <a:lnSpc>
                    <a:spcPct val="150000"/>
                  </a:lnSpc>
                  <a:spcBef>
                    <a:spcPts val="0"/>
                  </a:spcBef>
                </a:pPr>
                <a:r>
                  <a:rPr lang="en-US" altLang="zh-CN" sz="2000" dirty="0">
                    <a:latin typeface="Arial" panose="020B0604020202020204" pitchFamily="34" charset="0"/>
                    <a:cs typeface="Arial" panose="020B0604020202020204" pitchFamily="34" charset="0"/>
                  </a:rPr>
                  <a:t>The Bonferroni method rejects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𝐻</m:t>
                        </m:r>
                      </m:e>
                      <m:sub>
                        <m:r>
                          <a:rPr lang="en-US" altLang="zh-CN" sz="2000" i="1" dirty="0" smtClean="0">
                            <a:latin typeface="Cambria Math" panose="02040503050406030204" pitchFamily="18" charset="0"/>
                            <a:cs typeface="Arial" panose="020B0604020202020204" pitchFamily="34" charset="0"/>
                          </a:rPr>
                          <m:t>𝑚</m:t>
                        </m:r>
                      </m:sub>
                    </m:sSub>
                    <m:r>
                      <a:rPr lang="en-US" altLang="zh-CN" sz="2000" b="0" i="0" dirty="0" smtClean="0">
                        <a:latin typeface="Cambria Math" panose="02040503050406030204" pitchFamily="18" charset="0"/>
                        <a:cs typeface="Arial" panose="020B0604020202020204" pitchFamily="34" charset="0"/>
                      </a:rPr>
                      <m:t> </m:t>
                    </m:r>
                    <m:r>
                      <m:rPr>
                        <m:sty m:val="p"/>
                      </m:rPr>
                      <a:rPr lang="en-US" altLang="zh-CN" sz="2000" b="0" i="0" dirty="0" smtClean="0">
                        <a:latin typeface="Cambria Math" panose="02040503050406030204" pitchFamily="18" charset="0"/>
                        <a:cs typeface="Arial" panose="020B0604020202020204" pitchFamily="34" charset="0"/>
                      </a:rPr>
                      <m:t>if</m:t>
                    </m:r>
                    <m:r>
                      <a:rPr lang="en-US" altLang="zh-CN" sz="2000" b="0" i="0" dirty="0" smtClean="0">
                        <a:latin typeface="Cambria Math" panose="02040503050406030204" pitchFamily="18" charset="0"/>
                        <a:cs typeface="Arial" panose="020B0604020202020204" pitchFamily="34" charset="0"/>
                      </a:rPr>
                      <m:t> </m:t>
                    </m:r>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𝑝</m:t>
                        </m:r>
                      </m:e>
                      <m:sub>
                        <m:r>
                          <a:rPr lang="en-US" altLang="zh-CN" sz="2000" i="1" dirty="0" smtClean="0">
                            <a:latin typeface="Cambria Math" panose="02040503050406030204" pitchFamily="18" charset="0"/>
                            <a:cs typeface="Arial" panose="020B0604020202020204" pitchFamily="34" charset="0"/>
                          </a:rPr>
                          <m:t>𝑚</m:t>
                        </m:r>
                      </m:sub>
                    </m:sSub>
                    <m:r>
                      <a:rPr lang="en-US" altLang="zh-CN" sz="2000" i="1" dirty="0" smtClean="0">
                        <a:latin typeface="Cambria Math" panose="02040503050406030204" pitchFamily="18" charset="0"/>
                        <a:cs typeface="Arial" panose="020B0604020202020204" pitchFamily="34" charset="0"/>
                      </a:rPr>
                      <m:t> </m:t>
                    </m:r>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pPr>
                      <m:e>
                        <m:r>
                          <a:rPr lang="zh-CN" altLang="en-US" sz="2000" i="1" dirty="0" smtClean="0">
                            <a:latin typeface="Cambria Math" panose="02040503050406030204" pitchFamily="18" charset="0"/>
                            <a:ea typeface="Cambria Math" panose="02040503050406030204" pitchFamily="18" charset="0"/>
                            <a:cs typeface="Arial" panose="020B0604020202020204" pitchFamily="34" charset="0"/>
                          </a:rPr>
                          <m:t>𝛼</m:t>
                        </m:r>
                      </m:e>
                      <m:sup>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m:t>
                        </m:r>
                      </m:sup>
                    </m:sSup>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m:t>
                    </m:r>
                    <m:r>
                      <a:rPr lang="zh-CN" altLang="en-US" sz="2000" b="0" i="1" dirty="0" smtClean="0">
                        <a:latin typeface="Cambria Math" panose="02040503050406030204" pitchFamily="18" charset="0"/>
                        <a:ea typeface="Cambria Math" panose="02040503050406030204" pitchFamily="18" charset="0"/>
                        <a:cs typeface="Arial" panose="020B0604020202020204" pitchFamily="34" charset="0"/>
                      </a:rPr>
                      <m:t>𝛼</m:t>
                    </m:r>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𝑀</m:t>
                    </m:r>
                  </m:oMath>
                </a14:m>
                <a:r>
                  <a:rPr lang="en-US" altLang="zh-CN" sz="2000" dirty="0">
                    <a:latin typeface="Arial" panose="020B0604020202020204" pitchFamily="34" charset="0"/>
                    <a:cs typeface="Arial" panose="020B0604020202020204" pitchFamily="34" charset="0"/>
                  </a:rPr>
                  <a:t>. Thus, the critical threshold for p-values is adjusted from a to a=M.</a:t>
                </a:r>
              </a:p>
              <a:p>
                <a:pPr marL="0" indent="0">
                  <a:lnSpc>
                    <a:spcPct val="150000"/>
                  </a:lnSpc>
                  <a:spcBef>
                    <a:spcPts val="0"/>
                  </a:spcBef>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cs typeface="Arial" panose="020B0604020202020204" pitchFamily="34" charset="0"/>
                        </a:rPr>
                        <m:t>𝐹𝑊𝐸𝑅</m:t>
                      </m:r>
                      <m:r>
                        <a:rPr lang="en-US" altLang="zh-CN" sz="2000" b="0" i="1" smtClean="0">
                          <a:latin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cs typeface="Arial" panose="020B0604020202020204" pitchFamily="34" charset="0"/>
                        </a:rPr>
                        <m:t>𝑃𝑟𝑜𝑏</m:t>
                      </m:r>
                      <m:d>
                        <m:dPr>
                          <m:ctrlPr>
                            <a:rPr lang="en-US" altLang="zh-CN" sz="2000" b="0" i="1" smtClean="0">
                              <a:latin typeface="Cambria Math" panose="02040503050406030204" pitchFamily="18" charset="0"/>
                              <a:cs typeface="Arial" panose="020B0604020202020204" pitchFamily="34" charset="0"/>
                            </a:rPr>
                          </m:ctrlPr>
                        </m:dPr>
                        <m:e>
                          <m:r>
                            <a:rPr lang="en-US" altLang="zh-CN" sz="2000" b="0" i="1" smtClean="0">
                              <a:latin typeface="Cambria Math" panose="02040503050406030204" pitchFamily="18" charset="0"/>
                              <a:cs typeface="Arial" panose="020B0604020202020204" pitchFamily="34" charset="0"/>
                            </a:rPr>
                            <m:t>𝐹𝑃</m:t>
                          </m:r>
                        </m:e>
                      </m:d>
                      <m:r>
                        <a:rPr lang="en-US" altLang="zh-CN" sz="2000">
                          <a:latin typeface="Cambria Math" panose="02040503050406030204" pitchFamily="18" charset="0"/>
                          <a:ea typeface="Cambria Math" panose="02040503050406030204" pitchFamily="18" charset="0"/>
                          <a:cs typeface="Arial" panose="020B0604020202020204" pitchFamily="34" charset="0"/>
                        </a:rPr>
                        <m:t>≤</m:t>
                      </m:r>
                      <m:r>
                        <m:rPr>
                          <m:sty m:val="p"/>
                        </m:rPr>
                        <a:rPr lang="el-GR" altLang="zh-CN" sz="2000" i="1" smtClean="0">
                          <a:latin typeface="Cambria Math" panose="02040503050406030204" pitchFamily="18" charset="0"/>
                          <a:ea typeface="Cambria Math" panose="02040503050406030204" pitchFamily="18" charset="0"/>
                          <a:cs typeface="Arial" panose="020B0604020202020204" pitchFamily="34" charset="0"/>
                        </a:rPr>
                        <m:t>α</m:t>
                      </m:r>
                    </m:oMath>
                  </m:oMathPara>
                </a14:m>
                <a:endParaRPr lang="en-US" altLang="zh-CN" sz="2000" dirty="0">
                  <a:latin typeface="Arial" panose="020B0604020202020204" pitchFamily="34" charset="0"/>
                  <a:cs typeface="Arial" panose="020B0604020202020204" pitchFamily="34" charset="0"/>
                </a:endParaRPr>
              </a:p>
              <a:p>
                <a:pPr>
                  <a:lnSpc>
                    <a:spcPct val="150000"/>
                  </a:lnSpc>
                  <a:spcBef>
                    <a:spcPts val="0"/>
                  </a:spcBef>
                </a:pPr>
                <a:r>
                  <a:rPr lang="en-US" altLang="zh-CN" sz="2000" dirty="0">
                    <a:latin typeface="Arial" panose="020B0604020202020204" pitchFamily="34" charset="0"/>
                    <a:cs typeface="Arial" panose="020B0604020202020204" pitchFamily="34" charset="0"/>
                  </a:rPr>
                  <a:t>Assume that each hypothesis is tested at some significance level </a:t>
                </a:r>
                <a14:m>
                  <m:oMath xmlns:m="http://schemas.openxmlformats.org/officeDocument/2006/math">
                    <m:sSup>
                      <m:sSupPr>
                        <m:ctrlPr>
                          <a:rPr lang="en-US" altLang="zh-CN" sz="2000" b="0" i="1" dirty="0" smtClean="0">
                            <a:latin typeface="Cambria Math" panose="02040503050406030204" pitchFamily="18" charset="0"/>
                            <a:cs typeface="Arial" panose="020B0604020202020204" pitchFamily="34" charset="0"/>
                          </a:rPr>
                        </m:ctrlPr>
                      </m:sSupPr>
                      <m:e>
                        <m:r>
                          <a:rPr lang="zh-CN" altLang="en-US" sz="2000" i="1" dirty="0" smtClean="0">
                            <a:latin typeface="Cambria Math" panose="02040503050406030204" pitchFamily="18" charset="0"/>
                            <a:cs typeface="Arial" panose="020B0604020202020204" pitchFamily="34" charset="0"/>
                          </a:rPr>
                          <m:t>𝛼</m:t>
                        </m:r>
                      </m:e>
                      <m:sup>
                        <m:r>
                          <a:rPr lang="en-US" altLang="zh-CN" sz="2000" b="0" i="1" dirty="0" smtClean="0">
                            <a:latin typeface="Cambria Math" panose="02040503050406030204" pitchFamily="18" charset="0"/>
                            <a:cs typeface="Arial" panose="020B0604020202020204" pitchFamily="34" charset="0"/>
                          </a:rPr>
                          <m:t>∗</m:t>
                        </m:r>
                      </m:sup>
                    </m:sSup>
                  </m:oMath>
                </a14:m>
                <a:r>
                  <a:rPr lang="en-US" altLang="zh-CN" sz="2000" dirty="0">
                    <a:latin typeface="Arial" panose="020B0604020202020204" pitchFamily="34" charset="0"/>
                    <a:cs typeface="Arial" panose="020B0604020202020204" pitchFamily="34" charset="0"/>
                  </a:rPr>
                  <a:t>. For the entire family of M hypotheses, the expected number of rejections is </a:t>
                </a:r>
                <a14:m>
                  <m:oMath xmlns:m="http://schemas.openxmlformats.org/officeDocument/2006/math">
                    <m:r>
                      <a:rPr lang="en-US" altLang="zh-CN" sz="2000" b="0" i="1" smtClean="0">
                        <a:latin typeface="Cambria Math" panose="02040503050406030204" pitchFamily="18" charset="0"/>
                        <a:cs typeface="Arial" panose="020B0604020202020204" pitchFamily="34" charset="0"/>
                      </a:rPr>
                      <m:t>𝐸</m:t>
                    </m:r>
                    <m:d>
                      <m:dPr>
                        <m:ctrlPr>
                          <a:rPr lang="en-US" altLang="zh-CN" sz="2000" b="0" i="1" smtClean="0">
                            <a:latin typeface="Cambria Math" panose="02040503050406030204" pitchFamily="18" charset="0"/>
                            <a:cs typeface="Arial" panose="020B0604020202020204" pitchFamily="34" charset="0"/>
                          </a:rPr>
                        </m:ctrlPr>
                      </m:dPr>
                      <m:e>
                        <m:r>
                          <a:rPr lang="en-US" altLang="zh-CN" sz="2000" b="0" i="1" smtClean="0">
                            <a:latin typeface="Cambria Math" panose="02040503050406030204" pitchFamily="18" charset="0"/>
                            <a:cs typeface="Arial" panose="020B0604020202020204" pitchFamily="34" charset="0"/>
                          </a:rPr>
                          <m:t>𝐹𝑃</m:t>
                        </m:r>
                      </m:e>
                    </m:d>
                    <m:r>
                      <a:rPr lang="en-US" altLang="zh-CN" sz="2000" b="0" i="0" smtClean="0">
                        <a:latin typeface="Cambria Math" panose="02040503050406030204" pitchFamily="18" charset="0"/>
                        <a:cs typeface="Arial" panose="020B0604020202020204" pitchFamily="34" charset="0"/>
                      </a:rPr>
                      <m:t>=</m:t>
                    </m:r>
                    <m:r>
                      <m:rPr>
                        <m:sty m:val="p"/>
                      </m:rPr>
                      <a:rPr lang="en-US" altLang="zh-CN" sz="2000" b="0" i="0" smtClean="0">
                        <a:latin typeface="Cambria Math" panose="02040503050406030204" pitchFamily="18" charset="0"/>
                        <a:cs typeface="Arial" panose="020B0604020202020204" pitchFamily="34" charset="0"/>
                      </a:rPr>
                      <m:t>M</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zh-CN" altLang="en-US" sz="2000" b="0" i="1" smtClean="0">
                            <a:latin typeface="Cambria Math" panose="02040503050406030204" pitchFamily="18" charset="0"/>
                            <a:ea typeface="Cambria Math" panose="02040503050406030204" pitchFamily="18" charset="0"/>
                            <a:cs typeface="Arial" panose="020B0604020202020204" pitchFamily="34" charset="0"/>
                          </a:rPr>
                          <m:t>𝛼</m:t>
                        </m:r>
                      </m:e>
                      <m:sup>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sup>
                    </m:sSup>
                  </m:oMath>
                </a14:m>
                <a:r>
                  <a:rPr lang="en-US" altLang="zh-CN" sz="2000" dirty="0">
                    <a:latin typeface="Arial" panose="020B0604020202020204" pitchFamily="34" charset="0"/>
                    <a:cs typeface="Arial" panose="020B0604020202020204" pitchFamily="34" charset="0"/>
                  </a:rPr>
                  <a:t>. Because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𝑃𝑟𝑜𝑏</m:t>
                    </m:r>
                    <m:r>
                      <a:rPr lang="en-US" altLang="zh-CN" sz="2000" b="0" i="1" dirty="0" smtClean="0">
                        <a:latin typeface="Cambria Math" panose="02040503050406030204" pitchFamily="18" charset="0"/>
                        <a:cs typeface="Arial" panose="020B0604020202020204" pitchFamily="34" charset="0"/>
                      </a:rPr>
                      <m:t>(</m:t>
                    </m:r>
                    <m:r>
                      <a:rPr lang="en-US" altLang="zh-CN" sz="2000" i="1" dirty="0" smtClean="0">
                        <a:latin typeface="Cambria Math" panose="02040503050406030204" pitchFamily="18" charset="0"/>
                        <a:cs typeface="Arial" panose="020B0604020202020204" pitchFamily="34" charset="0"/>
                      </a:rPr>
                      <m:t>𝐹𝑃</m:t>
                    </m:r>
                    <m:r>
                      <a:rPr lang="en-US" altLang="zh-CN" sz="2000" i="1" dirty="0" smtClean="0">
                        <a:latin typeface="Cambria Math" panose="02040503050406030204" pitchFamily="18" charset="0"/>
                        <a:cs typeface="Arial" panose="020B0604020202020204" pitchFamily="34" charset="0"/>
                      </a:rPr>
                      <m:t> ≥ 1)≤</m:t>
                    </m:r>
                    <m:r>
                      <a:rPr lang="en-US" altLang="zh-CN" sz="2000" i="1" dirty="0">
                        <a:latin typeface="Cambria Math" panose="02040503050406030204" pitchFamily="18" charset="0"/>
                        <a:cs typeface="Arial" panose="020B0604020202020204" pitchFamily="34" charset="0"/>
                      </a:rPr>
                      <m:t>𝐸</m:t>
                    </m:r>
                    <m:r>
                      <a:rPr lang="en-US" altLang="zh-CN" sz="2000" b="0" i="1" dirty="0" smtClean="0">
                        <a:latin typeface="Cambria Math" panose="02040503050406030204" pitchFamily="18" charset="0"/>
                        <a:cs typeface="Arial" panose="020B0604020202020204" pitchFamily="34" charset="0"/>
                      </a:rPr>
                      <m:t>(</m:t>
                    </m:r>
                    <m:r>
                      <a:rPr lang="en-US" altLang="zh-CN" sz="2000" i="1" dirty="0">
                        <a:latin typeface="Cambria Math" panose="02040503050406030204" pitchFamily="18" charset="0"/>
                        <a:cs typeface="Arial" panose="020B0604020202020204" pitchFamily="34" charset="0"/>
                      </a:rPr>
                      <m:t>𝐹𝑃</m:t>
                    </m:r>
                    <m:r>
                      <a:rPr lang="en-US" altLang="zh-CN" sz="2000" b="0" i="1" dirty="0" smtClean="0">
                        <a:latin typeface="Cambria Math" panose="02040503050406030204" pitchFamily="18" charset="0"/>
                        <a:cs typeface="Arial" panose="020B0604020202020204" pitchFamily="34" charset="0"/>
                      </a:rPr>
                      <m:t>)</m:t>
                    </m:r>
                  </m:oMath>
                </a14:m>
                <a:r>
                  <a:rPr lang="en-US" altLang="zh-CN" sz="2000" dirty="0">
                    <a:latin typeface="Arial" panose="020B0604020202020204" pitchFamily="34" charset="0"/>
                    <a:cs typeface="Arial" panose="020B0604020202020204" pitchFamily="34" charset="0"/>
                  </a:rPr>
                  <a:t>, FWER control at level </a:t>
                </a:r>
                <a14:m>
                  <m:oMath xmlns:m="http://schemas.openxmlformats.org/officeDocument/2006/math">
                    <m:r>
                      <a:rPr lang="zh-CN" altLang="en-US" sz="2000" i="1" dirty="0" smtClean="0">
                        <a:latin typeface="Cambria Math" panose="02040503050406030204" pitchFamily="18" charset="0"/>
                        <a:cs typeface="Arial" panose="020B0604020202020204" pitchFamily="34" charset="0"/>
                      </a:rPr>
                      <m:t>𝛼</m:t>
                    </m:r>
                  </m:oMath>
                </a14:m>
                <a:r>
                  <a:rPr lang="en-US" altLang="zh-CN" sz="2000" dirty="0">
                    <a:latin typeface="Arial" panose="020B0604020202020204" pitchFamily="34" charset="0"/>
                    <a:cs typeface="Arial" panose="020B0604020202020204" pitchFamily="34" charset="0"/>
                  </a:rPr>
                  <a:t> is guaranteed in Bonferroni if one sets </a:t>
                </a:r>
                <a14:m>
                  <m:oMath xmlns:m="http://schemas.openxmlformats.org/officeDocument/2006/math">
                    <m:sSup>
                      <m:sSupPr>
                        <m:ctrlPr>
                          <a:rPr lang="en-US" altLang="zh-CN" sz="2000" b="0" i="1" dirty="0" smtClean="0">
                            <a:latin typeface="Cambria Math" panose="02040503050406030204" pitchFamily="18" charset="0"/>
                            <a:cs typeface="Arial" panose="020B0604020202020204" pitchFamily="34" charset="0"/>
                          </a:rPr>
                        </m:ctrlPr>
                      </m:sSupPr>
                      <m:e>
                        <m:r>
                          <a:rPr lang="zh-CN" altLang="en-US" sz="2000" i="1" dirty="0" smtClean="0">
                            <a:latin typeface="Cambria Math" panose="02040503050406030204" pitchFamily="18" charset="0"/>
                            <a:cs typeface="Arial" panose="020B0604020202020204" pitchFamily="34" charset="0"/>
                          </a:rPr>
                          <m:t>𝛼</m:t>
                        </m:r>
                      </m:e>
                      <m:sup>
                        <m:r>
                          <a:rPr lang="en-US" altLang="zh-CN" sz="2000" b="0" i="1" dirty="0" smtClean="0">
                            <a:latin typeface="Cambria Math" panose="02040503050406030204" pitchFamily="18" charset="0"/>
                            <a:cs typeface="Arial" panose="020B0604020202020204" pitchFamily="34" charset="0"/>
                          </a:rPr>
                          <m:t>∗</m:t>
                        </m:r>
                      </m:sup>
                    </m:sSup>
                    <m:r>
                      <a:rPr lang="en-US" altLang="zh-CN" sz="2000" i="1" dirty="0" smtClean="0">
                        <a:latin typeface="Cambria Math" panose="02040503050406030204" pitchFamily="18" charset="0"/>
                        <a:cs typeface="Arial" panose="020B0604020202020204" pitchFamily="34" charset="0"/>
                      </a:rPr>
                      <m:t>=</m:t>
                    </m:r>
                    <m:r>
                      <a:rPr lang="zh-CN" altLang="en-US" sz="2000" i="1" dirty="0" smtClean="0">
                        <a:latin typeface="Cambria Math" panose="02040503050406030204" pitchFamily="18" charset="0"/>
                        <a:cs typeface="Arial" panose="020B0604020202020204" pitchFamily="34" charset="0"/>
                      </a:rPr>
                      <m:t>𝛼</m:t>
                    </m:r>
                    <m:r>
                      <a:rPr lang="en-US" altLang="zh-CN" sz="2000" b="0" i="1" dirty="0" smtClean="0">
                        <a:latin typeface="Cambria Math" panose="02040503050406030204" pitchFamily="18" charset="0"/>
                        <a:cs typeface="Arial" panose="020B0604020202020204" pitchFamily="34" charset="0"/>
                      </a:rPr>
                      <m:t>/</m:t>
                    </m:r>
                    <m:r>
                      <a:rPr lang="en-US" altLang="zh-CN" sz="2000" i="1" dirty="0" smtClean="0">
                        <a:latin typeface="Cambria Math" panose="02040503050406030204" pitchFamily="18" charset="0"/>
                        <a:cs typeface="Arial" panose="020B0604020202020204" pitchFamily="34" charset="0"/>
                      </a:rPr>
                      <m:t>𝑀</m:t>
                    </m:r>
                  </m:oMath>
                </a14:m>
                <a:endParaRPr lang="en-US" altLang="zh-CN" sz="1600" dirty="0">
                  <a:latin typeface="Arial" panose="020B0604020202020204" pitchFamily="34" charset="0"/>
                  <a:cs typeface="Arial" panose="020B0604020202020204" pitchFamily="34" charset="0"/>
                </a:endParaRPr>
              </a:p>
            </p:txBody>
          </p:sp>
        </mc:Choice>
        <mc:Fallback xmlns="">
          <p:sp>
            <p:nvSpPr>
              <p:cNvPr id="15" name="内容占位符 14">
                <a:extLst>
                  <a:ext uri="{FF2B5EF4-FFF2-40B4-BE49-F238E27FC236}">
                    <a16:creationId xmlns:a16="http://schemas.microsoft.com/office/drawing/2014/main" id="{694F0E88-305E-4590-A878-23B33C0F70CD}"/>
                  </a:ext>
                </a:extLst>
              </p:cNvPr>
              <p:cNvSpPr>
                <a:spLocks noGrp="1" noRot="1" noChangeAspect="1" noMove="1" noResize="1" noEditPoints="1" noAdjustHandles="1" noChangeArrowheads="1" noChangeShapeType="1" noTextEdit="1"/>
              </p:cNvSpPr>
              <p:nvPr>
                <p:ph idx="1"/>
              </p:nvPr>
            </p:nvSpPr>
            <p:spPr>
              <a:xfrm>
                <a:off x="467361" y="1384618"/>
                <a:ext cx="7886700" cy="5336858"/>
              </a:xfrm>
              <a:blipFill>
                <a:blip r:embed="rId2"/>
                <a:stretch>
                  <a:fillRect l="-696" r="-54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F4589BE5-1D50-4E5B-9BF7-E2593671EBB5}"/>
              </a:ext>
            </a:extLst>
          </p:cNvPr>
          <p:cNvPicPr>
            <a:picLocks noChangeAspect="1"/>
          </p:cNvPicPr>
          <p:nvPr/>
        </p:nvPicPr>
        <p:blipFill>
          <a:blip r:embed="rId3"/>
          <a:stretch>
            <a:fillRect/>
          </a:stretch>
        </p:blipFill>
        <p:spPr>
          <a:xfrm>
            <a:off x="759459" y="5158568"/>
            <a:ext cx="7459981" cy="941067"/>
          </a:xfrm>
          <a:prstGeom prst="rect">
            <a:avLst/>
          </a:prstGeom>
        </p:spPr>
      </p:pic>
    </p:spTree>
    <p:extLst>
      <p:ext uri="{BB962C8B-B14F-4D97-AF65-F5344CB8AC3E}">
        <p14:creationId xmlns:p14="http://schemas.microsoft.com/office/powerpoint/2010/main" val="34485756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Long-Term Performance</a:t>
            </a:r>
          </a:p>
        </p:txBody>
      </p:sp>
      <p:sp>
        <p:nvSpPr>
          <p:cNvPr id="3" name="内容占位符 2">
            <a:extLst>
              <a:ext uri="{FF2B5EF4-FFF2-40B4-BE49-F238E27FC236}">
                <a16:creationId xmlns:a16="http://schemas.microsoft.com/office/drawing/2014/main" id="{DEDD48A4-7D44-414B-B868-7AB78D5B2A73}"/>
              </a:ext>
            </a:extLst>
          </p:cNvPr>
          <p:cNvSpPr>
            <a:spLocks noGrp="1"/>
          </p:cNvSpPr>
          <p:nvPr>
            <p:ph idx="1"/>
          </p:nvPr>
        </p:nvSpPr>
        <p:spPr>
          <a:xfrm>
            <a:off x="361174" y="1379985"/>
            <a:ext cx="8295146" cy="5117971"/>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We begin our empirical analysis by measuring the impact of luck on long-term mutual fund performance, measured as the lifetime performance of each fund (over the period 1975 to 2006)</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D4599AC0-8E18-4C7E-BF8F-7ABEE2638091}" type="datetime1">
              <a:rPr lang="zh-CN" altLang="en-US" smtClean="0"/>
              <a:t>2020/11/7</a:t>
            </a:fld>
            <a:endParaRPr lang="zh-CN" altLang="en-US" dirty="0"/>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60</a:t>
            </a:fld>
            <a:endParaRPr lang="zh-CN" altLang="en-US"/>
          </a:p>
        </p:txBody>
      </p:sp>
      <p:sp>
        <p:nvSpPr>
          <p:cNvPr id="8" name="页脚占位符 5">
            <a:extLst>
              <a:ext uri="{FF2B5EF4-FFF2-40B4-BE49-F238E27FC236}">
                <a16:creationId xmlns:a16="http://schemas.microsoft.com/office/drawing/2014/main" id="{4F24729A-2C75-4AA5-A28B-7CF7E646AC4E}"/>
              </a:ext>
            </a:extLst>
          </p:cNvPr>
          <p:cNvSpPr>
            <a:spLocks noGrp="1"/>
          </p:cNvSpPr>
          <p:nvPr>
            <p:ph type="ftr" sz="quarter" idx="11"/>
          </p:nvPr>
        </p:nvSpPr>
        <p:spPr>
          <a:xfrm>
            <a:off x="3028950" y="6356351"/>
            <a:ext cx="3086100" cy="365125"/>
          </a:xfrm>
        </p:spPr>
        <p:txBody>
          <a:bodyPr/>
          <a:lstStyle/>
          <a:p>
            <a:r>
              <a:rPr lang="zh-CN" altLang="en-US" dirty="0"/>
              <a:t>雷印如</a:t>
            </a:r>
          </a:p>
        </p:txBody>
      </p:sp>
      <p:pic>
        <p:nvPicPr>
          <p:cNvPr id="6" name="图片 5">
            <a:extLst>
              <a:ext uri="{FF2B5EF4-FFF2-40B4-BE49-F238E27FC236}">
                <a16:creationId xmlns:a16="http://schemas.microsoft.com/office/drawing/2014/main" id="{9DCF5E32-4662-4331-B268-2E44ED2F7486}"/>
              </a:ext>
            </a:extLst>
          </p:cNvPr>
          <p:cNvPicPr>
            <a:picLocks noChangeAspect="1"/>
          </p:cNvPicPr>
          <p:nvPr/>
        </p:nvPicPr>
        <p:blipFill>
          <a:blip r:embed="rId3"/>
          <a:stretch>
            <a:fillRect/>
          </a:stretch>
        </p:blipFill>
        <p:spPr>
          <a:xfrm>
            <a:off x="180587" y="2829361"/>
            <a:ext cx="8782826" cy="3553578"/>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9DD18B06-7FD7-4ABA-AA49-B252B2FB2E96}"/>
                  </a:ext>
                </a:extLst>
              </p:cNvPr>
              <p:cNvSpPr txBox="1"/>
              <p:nvPr/>
            </p:nvSpPr>
            <p:spPr>
              <a:xfrm>
                <a:off x="6369826" y="3015489"/>
                <a:ext cx="2593587" cy="827021"/>
              </a:xfrm>
              <a:prstGeom prst="rect">
                <a:avLst/>
              </a:prstGeom>
              <a:noFill/>
              <a:ln>
                <a:solidFill>
                  <a:srgbClr val="FF0000"/>
                </a:solidFill>
              </a:ln>
            </p:spPr>
            <p:txBody>
              <a:bodyPr wrap="square">
                <a:spAutoFit/>
              </a:bodyPr>
              <a:lstStyle/>
              <a:p>
                <a:pPr marL="0" indent="0">
                  <a:lnSpc>
                    <a:spcPct val="150000"/>
                  </a:lnSpc>
                  <a:buNone/>
                </a:pPr>
                <a14:m>
                  <m:oMathPara xmlns:m="http://schemas.openxmlformats.org/officeDocument/2006/math">
                    <m:oMathParaPr>
                      <m:jc m:val="centerGroup"/>
                    </m:oMathParaPr>
                    <m:oMath xmlns:m="http://schemas.openxmlformats.org/officeDocument/2006/math">
                      <m:sSubSup>
                        <m:sSubSupPr>
                          <m:ctrlPr>
                            <a:rPr lang="en-US" altLang="zh-CN" sz="1400" b="0" i="1" smtClean="0">
                              <a:latin typeface="Cambria Math" panose="02040503050406030204" pitchFamily="18" charset="0"/>
                              <a:cs typeface="Arial" panose="020B0604020202020204" pitchFamily="34" charset="0"/>
                            </a:rPr>
                          </m:ctrlPr>
                        </m:sSubSupPr>
                        <m:e>
                          <m:acc>
                            <m:accPr>
                              <m:chr m:val="̂"/>
                              <m:ctrlPr>
                                <a:rPr lang="en-US" altLang="zh-CN" sz="1400" i="1" smtClean="0">
                                  <a:latin typeface="Cambria Math" panose="02040503050406030204" pitchFamily="18" charset="0"/>
                                  <a:cs typeface="Arial" panose="020B0604020202020204" pitchFamily="34" charset="0"/>
                                </a:rPr>
                              </m:ctrlPr>
                            </m:accPr>
                            <m:e>
                              <m:r>
                                <a:rPr lang="en-US" altLang="zh-CN" sz="1400" b="0" i="1" smtClean="0">
                                  <a:latin typeface="Cambria Math" panose="02040503050406030204" pitchFamily="18" charset="0"/>
                                  <a:cs typeface="Arial" panose="020B0604020202020204" pitchFamily="34" charset="0"/>
                                </a:rPr>
                                <m:t>𝑇</m:t>
                              </m:r>
                            </m:e>
                          </m:acc>
                        </m:e>
                        <m:sub>
                          <m:r>
                            <a:rPr lang="zh-CN" altLang="en-US" sz="1400" b="0" i="1" smtClean="0">
                              <a:latin typeface="Cambria Math" panose="02040503050406030204" pitchFamily="18" charset="0"/>
                              <a:cs typeface="Arial" panose="020B0604020202020204" pitchFamily="34" charset="0"/>
                            </a:rPr>
                            <m:t>𝛾</m:t>
                          </m:r>
                        </m:sub>
                        <m:sup>
                          <m:r>
                            <a:rPr lang="en-US" altLang="zh-CN" sz="1400" b="0" i="1" smtClean="0">
                              <a:latin typeface="Cambria Math" panose="02040503050406030204" pitchFamily="18" charset="0"/>
                              <a:cs typeface="Arial" panose="020B0604020202020204" pitchFamily="34" charset="0"/>
                            </a:rPr>
                            <m:t>−</m:t>
                          </m:r>
                        </m:sup>
                      </m:sSubSup>
                      <m:r>
                        <a:rPr lang="en-US" altLang="zh-CN" sz="1400" b="0" i="1" smtClean="0">
                          <a:latin typeface="Cambria Math" panose="02040503050406030204" pitchFamily="18" charset="0"/>
                          <a:cs typeface="Arial" panose="020B0604020202020204" pitchFamily="34" charset="0"/>
                        </a:rPr>
                        <m:t>=</m:t>
                      </m:r>
                      <m:sSubSup>
                        <m:sSubSupPr>
                          <m:ctrlPr>
                            <a:rPr lang="en-US" altLang="zh-CN" sz="1400" i="1">
                              <a:latin typeface="Cambria Math" panose="02040503050406030204" pitchFamily="18" charset="0"/>
                              <a:cs typeface="Arial" panose="020B0604020202020204" pitchFamily="34" charset="0"/>
                            </a:rPr>
                          </m:ctrlPr>
                        </m:sSubSupPr>
                        <m:e>
                          <m:acc>
                            <m:accPr>
                              <m:chr m:val="̂"/>
                              <m:ctrlPr>
                                <a:rPr lang="en-US" altLang="zh-CN" sz="1400" i="1">
                                  <a:latin typeface="Cambria Math" panose="02040503050406030204" pitchFamily="18" charset="0"/>
                                  <a:cs typeface="Arial" panose="020B0604020202020204" pitchFamily="34" charset="0"/>
                                </a:rPr>
                              </m:ctrlPr>
                            </m:accPr>
                            <m:e>
                              <m:r>
                                <a:rPr lang="en-US" altLang="zh-CN" sz="1400" b="0" i="1" smtClean="0">
                                  <a:latin typeface="Cambria Math" panose="02040503050406030204" pitchFamily="18" charset="0"/>
                                  <a:cs typeface="Arial" panose="020B0604020202020204" pitchFamily="34" charset="0"/>
                                </a:rPr>
                                <m:t>𝑆</m:t>
                              </m:r>
                            </m:e>
                          </m:acc>
                        </m:e>
                        <m:sub>
                          <m:r>
                            <a:rPr lang="zh-CN" altLang="en-US" sz="1400" i="1">
                              <a:latin typeface="Cambria Math" panose="02040503050406030204" pitchFamily="18" charset="0"/>
                              <a:cs typeface="Arial" panose="020B0604020202020204" pitchFamily="34" charset="0"/>
                            </a:rPr>
                            <m:t>𝛾</m:t>
                          </m:r>
                        </m:sub>
                        <m:sup>
                          <m:r>
                            <a:rPr lang="en-US" altLang="zh-CN" sz="1400" i="1">
                              <a:latin typeface="Cambria Math" panose="02040503050406030204" pitchFamily="18" charset="0"/>
                              <a:cs typeface="Arial" panose="020B0604020202020204" pitchFamily="34" charset="0"/>
                            </a:rPr>
                            <m:t>−</m:t>
                          </m:r>
                        </m:sup>
                      </m:sSubSup>
                      <m:r>
                        <a:rPr lang="en-US" altLang="zh-CN" sz="1400" b="0" i="0" smtClean="0">
                          <a:latin typeface="Cambria Math" panose="02040503050406030204" pitchFamily="18" charset="0"/>
                          <a:cs typeface="Arial" panose="020B0604020202020204" pitchFamily="34" charset="0"/>
                        </a:rPr>
                        <m:t>−</m:t>
                      </m:r>
                      <m:sSubSup>
                        <m:sSubSupPr>
                          <m:ctrlPr>
                            <a:rPr lang="en-US" altLang="zh-CN" sz="1400" i="1">
                              <a:latin typeface="Cambria Math" panose="02040503050406030204" pitchFamily="18" charset="0"/>
                              <a:cs typeface="Arial" panose="020B0604020202020204" pitchFamily="34" charset="0"/>
                            </a:rPr>
                          </m:ctrlPr>
                        </m:sSubSupPr>
                        <m:e>
                          <m:acc>
                            <m:accPr>
                              <m:chr m:val="̂"/>
                              <m:ctrlPr>
                                <a:rPr lang="en-US" altLang="zh-CN" sz="1400" i="1">
                                  <a:latin typeface="Cambria Math" panose="02040503050406030204" pitchFamily="18" charset="0"/>
                                  <a:cs typeface="Arial" panose="020B0604020202020204" pitchFamily="34" charset="0"/>
                                </a:rPr>
                              </m:ctrlPr>
                            </m:accPr>
                            <m:e>
                              <m:r>
                                <a:rPr lang="en-US" altLang="zh-CN" sz="1400" b="0" i="1" smtClean="0">
                                  <a:latin typeface="Cambria Math" panose="02040503050406030204" pitchFamily="18" charset="0"/>
                                  <a:cs typeface="Arial" panose="020B0604020202020204" pitchFamily="34" charset="0"/>
                                </a:rPr>
                                <m:t>𝐹</m:t>
                              </m:r>
                            </m:e>
                          </m:acc>
                        </m:e>
                        <m:sub>
                          <m:r>
                            <a:rPr lang="zh-CN" altLang="en-US" sz="1400" i="1">
                              <a:latin typeface="Cambria Math" panose="02040503050406030204" pitchFamily="18" charset="0"/>
                              <a:cs typeface="Arial" panose="020B0604020202020204" pitchFamily="34" charset="0"/>
                            </a:rPr>
                            <m:t>𝛾</m:t>
                          </m:r>
                        </m:sub>
                        <m:sup>
                          <m:r>
                            <a:rPr lang="en-US" altLang="zh-CN" sz="1400" i="1">
                              <a:latin typeface="Cambria Math" panose="02040503050406030204" pitchFamily="18" charset="0"/>
                              <a:cs typeface="Arial" panose="020B0604020202020204" pitchFamily="34" charset="0"/>
                            </a:rPr>
                            <m:t>−</m:t>
                          </m:r>
                        </m:sup>
                      </m:sSubSup>
                      <m:r>
                        <a:rPr lang="en-US" altLang="zh-CN" sz="1400" b="0" i="0" smtClean="0">
                          <a:latin typeface="Cambria Math" panose="02040503050406030204" pitchFamily="18" charset="0"/>
                          <a:cs typeface="Arial" panose="020B0604020202020204" pitchFamily="34" charset="0"/>
                        </a:rPr>
                        <m:t>=</m:t>
                      </m:r>
                      <m:sSubSup>
                        <m:sSubSupPr>
                          <m:ctrlPr>
                            <a:rPr lang="en-US" altLang="zh-CN" sz="1400" i="1">
                              <a:latin typeface="Cambria Math" panose="02040503050406030204" pitchFamily="18" charset="0"/>
                              <a:cs typeface="Arial" panose="020B0604020202020204" pitchFamily="34" charset="0"/>
                            </a:rPr>
                          </m:ctrlPr>
                        </m:sSubSupPr>
                        <m:e>
                          <m:acc>
                            <m:accPr>
                              <m:chr m:val="̂"/>
                              <m:ctrlPr>
                                <a:rPr lang="en-US" altLang="zh-CN" sz="1400" i="1">
                                  <a:latin typeface="Cambria Math" panose="02040503050406030204" pitchFamily="18" charset="0"/>
                                  <a:cs typeface="Arial" panose="020B0604020202020204" pitchFamily="34" charset="0"/>
                                </a:rPr>
                              </m:ctrlPr>
                            </m:accPr>
                            <m:e>
                              <m:r>
                                <a:rPr lang="en-US" altLang="zh-CN" sz="1400" i="1">
                                  <a:latin typeface="Cambria Math" panose="02040503050406030204" pitchFamily="18" charset="0"/>
                                  <a:cs typeface="Arial" panose="020B0604020202020204" pitchFamily="34" charset="0"/>
                                </a:rPr>
                                <m:t>𝑆</m:t>
                              </m:r>
                            </m:e>
                          </m:acc>
                        </m:e>
                        <m:sub>
                          <m:r>
                            <a:rPr lang="zh-CN" altLang="en-US" sz="1400" i="1">
                              <a:latin typeface="Cambria Math" panose="02040503050406030204" pitchFamily="18" charset="0"/>
                              <a:cs typeface="Arial" panose="020B0604020202020204" pitchFamily="34" charset="0"/>
                            </a:rPr>
                            <m:t>𝛾</m:t>
                          </m:r>
                        </m:sub>
                        <m:sup>
                          <m:r>
                            <a:rPr lang="en-US" altLang="zh-CN" sz="1400" i="1">
                              <a:latin typeface="Cambria Math" panose="02040503050406030204" pitchFamily="18" charset="0"/>
                              <a:cs typeface="Arial" panose="020B0604020202020204" pitchFamily="34" charset="0"/>
                            </a:rPr>
                            <m:t>−</m:t>
                          </m:r>
                        </m:sup>
                      </m:sSubSup>
                      <m:r>
                        <a:rPr lang="en-US" altLang="zh-CN" sz="1400" b="0" i="1" smtClean="0">
                          <a:latin typeface="Cambria Math" panose="02040503050406030204" pitchFamily="18" charset="0"/>
                          <a:cs typeface="Arial" panose="020B0604020202020204" pitchFamily="34" charset="0"/>
                        </a:rPr>
                        <m:t>−</m:t>
                      </m:r>
                      <m:sSub>
                        <m:sSubPr>
                          <m:ctrlPr>
                            <a:rPr lang="en-US" altLang="zh-CN" sz="1400" i="1" dirty="0">
                              <a:latin typeface="Cambria Math" panose="02040503050406030204" pitchFamily="18" charset="0"/>
                              <a:cs typeface="Arial" panose="020B0604020202020204" pitchFamily="34" charset="0"/>
                            </a:rPr>
                          </m:ctrlPr>
                        </m:sSubPr>
                        <m:e>
                          <m:acc>
                            <m:accPr>
                              <m:chr m:val="̂"/>
                              <m:ctrlPr>
                                <a:rPr lang="en-US" altLang="zh-CN" sz="1400" i="1" dirty="0">
                                  <a:latin typeface="Cambria Math" panose="02040503050406030204" pitchFamily="18" charset="0"/>
                                  <a:cs typeface="Arial" panose="020B0604020202020204" pitchFamily="34" charset="0"/>
                                </a:rPr>
                              </m:ctrlPr>
                            </m:accPr>
                            <m:e>
                              <m:r>
                                <a:rPr lang="en-US" altLang="zh-CN" sz="1400" i="1" dirty="0">
                                  <a:latin typeface="Cambria Math" panose="02040503050406030204" pitchFamily="18" charset="0"/>
                                  <a:cs typeface="Arial" panose="020B0604020202020204" pitchFamily="34" charset="0"/>
                                </a:rPr>
                                <m:t>𝜋</m:t>
                              </m:r>
                            </m:e>
                          </m:acc>
                        </m:e>
                        <m:sub>
                          <m:r>
                            <a:rPr lang="en-US" altLang="zh-CN" sz="1400" i="1" dirty="0">
                              <a:latin typeface="Cambria Math" panose="02040503050406030204" pitchFamily="18" charset="0"/>
                              <a:cs typeface="Arial" panose="020B0604020202020204" pitchFamily="34" charset="0"/>
                            </a:rPr>
                            <m:t>0</m:t>
                          </m:r>
                        </m:sub>
                      </m:sSub>
                      <m:r>
                        <a:rPr lang="en-US" altLang="zh-CN" sz="1400" i="1" dirty="0" smtClean="0">
                          <a:latin typeface="Cambria Math" panose="02040503050406030204" pitchFamily="18" charset="0"/>
                          <a:ea typeface="Cambria Math" panose="02040503050406030204" pitchFamily="18" charset="0"/>
                          <a:cs typeface="Arial" panose="020B0604020202020204" pitchFamily="34" charset="0"/>
                        </a:rPr>
                        <m:t>∙</m:t>
                      </m:r>
                      <m:r>
                        <a:rPr lang="zh-CN" altLang="en-US" sz="1400" i="1" dirty="0" smtClean="0">
                          <a:latin typeface="Cambria Math" panose="02040503050406030204" pitchFamily="18" charset="0"/>
                          <a:ea typeface="Cambria Math" panose="02040503050406030204" pitchFamily="18" charset="0"/>
                          <a:cs typeface="Arial" panose="020B0604020202020204" pitchFamily="34" charset="0"/>
                        </a:rPr>
                        <m:t>𝛾</m:t>
                      </m:r>
                      <m:r>
                        <a:rPr lang="en-US" altLang="zh-CN" sz="1400" b="0" i="1" dirty="0" smtClean="0">
                          <a:latin typeface="Cambria Math" panose="02040503050406030204" pitchFamily="18" charset="0"/>
                          <a:ea typeface="Cambria Math" panose="02040503050406030204" pitchFamily="18" charset="0"/>
                          <a:cs typeface="Arial" panose="020B0604020202020204" pitchFamily="34" charset="0"/>
                        </a:rPr>
                        <m:t>/2</m:t>
                      </m:r>
                    </m:oMath>
                  </m:oMathPara>
                </a14:m>
                <a:endParaRPr lang="en-US" altLang="zh-CN" sz="1400" dirty="0">
                  <a:latin typeface="Arial" panose="020B0604020202020204" pitchFamily="34" charset="0"/>
                  <a:cs typeface="Arial" panose="020B0604020202020204" pitchFamily="34" charset="0"/>
                </a:endParaRPr>
              </a:p>
              <a:p>
                <a:pPr marL="0" indent="0">
                  <a:lnSpc>
                    <a:spcPct val="150000"/>
                  </a:lnSpc>
                  <a:buNone/>
                </a:pPr>
                <a14:m>
                  <m:oMathPara xmlns:m="http://schemas.openxmlformats.org/officeDocument/2006/math">
                    <m:oMathParaPr>
                      <m:jc m:val="centerGroup"/>
                    </m:oMathParaPr>
                    <m:oMath xmlns:m="http://schemas.openxmlformats.org/officeDocument/2006/math">
                      <m:sSubSup>
                        <m:sSubSupPr>
                          <m:ctrlPr>
                            <a:rPr lang="en-US" altLang="zh-CN" sz="1400" b="0" i="1" smtClean="0">
                              <a:latin typeface="Cambria Math" panose="02040503050406030204" pitchFamily="18" charset="0"/>
                              <a:cs typeface="Arial" panose="020B0604020202020204" pitchFamily="34" charset="0"/>
                            </a:rPr>
                          </m:ctrlPr>
                        </m:sSubSupPr>
                        <m:e>
                          <m:acc>
                            <m:accPr>
                              <m:chr m:val="̂"/>
                              <m:ctrlPr>
                                <a:rPr lang="en-US" altLang="zh-CN" sz="1400" i="1" smtClean="0">
                                  <a:latin typeface="Cambria Math" panose="02040503050406030204" pitchFamily="18" charset="0"/>
                                  <a:cs typeface="Arial" panose="020B0604020202020204" pitchFamily="34" charset="0"/>
                                </a:rPr>
                              </m:ctrlPr>
                            </m:accPr>
                            <m:e>
                              <m:r>
                                <a:rPr lang="en-US" altLang="zh-CN" sz="1400" b="0" i="1" smtClean="0">
                                  <a:latin typeface="Cambria Math" panose="02040503050406030204" pitchFamily="18" charset="0"/>
                                  <a:cs typeface="Arial" panose="020B0604020202020204" pitchFamily="34" charset="0"/>
                                </a:rPr>
                                <m:t>𝑇</m:t>
                              </m:r>
                            </m:e>
                          </m:acc>
                        </m:e>
                        <m:sub>
                          <m:r>
                            <a:rPr lang="zh-CN" altLang="en-US" sz="1400" b="0" i="1" smtClean="0">
                              <a:latin typeface="Cambria Math" panose="02040503050406030204" pitchFamily="18" charset="0"/>
                              <a:cs typeface="Arial" panose="020B0604020202020204" pitchFamily="34" charset="0"/>
                            </a:rPr>
                            <m:t>𝛾</m:t>
                          </m:r>
                        </m:sub>
                        <m:sup>
                          <m:r>
                            <a:rPr lang="en-US" altLang="zh-CN" sz="1400" b="0" i="1" smtClean="0">
                              <a:latin typeface="Cambria Math" panose="02040503050406030204" pitchFamily="18" charset="0"/>
                              <a:cs typeface="Arial" panose="020B0604020202020204" pitchFamily="34" charset="0"/>
                            </a:rPr>
                            <m:t>+</m:t>
                          </m:r>
                        </m:sup>
                      </m:sSubSup>
                      <m:r>
                        <a:rPr lang="en-US" altLang="zh-CN" sz="1400" b="0" i="1" smtClean="0">
                          <a:latin typeface="Cambria Math" panose="02040503050406030204" pitchFamily="18" charset="0"/>
                          <a:cs typeface="Arial" panose="020B0604020202020204" pitchFamily="34" charset="0"/>
                        </a:rPr>
                        <m:t>=</m:t>
                      </m:r>
                      <m:sSubSup>
                        <m:sSubSupPr>
                          <m:ctrlPr>
                            <a:rPr lang="en-US" altLang="zh-CN" sz="1400" i="1">
                              <a:latin typeface="Cambria Math" panose="02040503050406030204" pitchFamily="18" charset="0"/>
                              <a:cs typeface="Arial" panose="020B0604020202020204" pitchFamily="34" charset="0"/>
                            </a:rPr>
                          </m:ctrlPr>
                        </m:sSubSupPr>
                        <m:e>
                          <m:acc>
                            <m:accPr>
                              <m:chr m:val="̂"/>
                              <m:ctrlPr>
                                <a:rPr lang="en-US" altLang="zh-CN" sz="1400" i="1">
                                  <a:latin typeface="Cambria Math" panose="02040503050406030204" pitchFamily="18" charset="0"/>
                                  <a:cs typeface="Arial" panose="020B0604020202020204" pitchFamily="34" charset="0"/>
                                </a:rPr>
                              </m:ctrlPr>
                            </m:accPr>
                            <m:e>
                              <m:r>
                                <a:rPr lang="en-US" altLang="zh-CN" sz="1400" b="0" i="1" smtClean="0">
                                  <a:latin typeface="Cambria Math" panose="02040503050406030204" pitchFamily="18" charset="0"/>
                                  <a:cs typeface="Arial" panose="020B0604020202020204" pitchFamily="34" charset="0"/>
                                </a:rPr>
                                <m:t>𝑆</m:t>
                              </m:r>
                            </m:e>
                          </m:acc>
                        </m:e>
                        <m:sub>
                          <m:r>
                            <a:rPr lang="zh-CN" altLang="en-US" sz="1400" i="1">
                              <a:latin typeface="Cambria Math" panose="02040503050406030204" pitchFamily="18" charset="0"/>
                              <a:cs typeface="Arial" panose="020B0604020202020204" pitchFamily="34" charset="0"/>
                            </a:rPr>
                            <m:t>𝛾</m:t>
                          </m:r>
                        </m:sub>
                        <m:sup>
                          <m:r>
                            <a:rPr lang="en-US" altLang="zh-CN" sz="1400" b="0" i="1" smtClean="0">
                              <a:latin typeface="Cambria Math" panose="02040503050406030204" pitchFamily="18" charset="0"/>
                              <a:cs typeface="Arial" panose="020B0604020202020204" pitchFamily="34" charset="0"/>
                            </a:rPr>
                            <m:t>+</m:t>
                          </m:r>
                        </m:sup>
                      </m:sSubSup>
                      <m:r>
                        <a:rPr lang="en-US" altLang="zh-CN" sz="1400" b="0" i="0" smtClean="0">
                          <a:latin typeface="Cambria Math" panose="02040503050406030204" pitchFamily="18" charset="0"/>
                          <a:cs typeface="Arial" panose="020B0604020202020204" pitchFamily="34" charset="0"/>
                        </a:rPr>
                        <m:t>−</m:t>
                      </m:r>
                      <m:sSubSup>
                        <m:sSubSupPr>
                          <m:ctrlPr>
                            <a:rPr lang="en-US" altLang="zh-CN" sz="1400" i="1">
                              <a:latin typeface="Cambria Math" panose="02040503050406030204" pitchFamily="18" charset="0"/>
                              <a:cs typeface="Arial" panose="020B0604020202020204" pitchFamily="34" charset="0"/>
                            </a:rPr>
                          </m:ctrlPr>
                        </m:sSubSupPr>
                        <m:e>
                          <m:acc>
                            <m:accPr>
                              <m:chr m:val="̂"/>
                              <m:ctrlPr>
                                <a:rPr lang="en-US" altLang="zh-CN" sz="1400" i="1">
                                  <a:latin typeface="Cambria Math" panose="02040503050406030204" pitchFamily="18" charset="0"/>
                                  <a:cs typeface="Arial" panose="020B0604020202020204" pitchFamily="34" charset="0"/>
                                </a:rPr>
                              </m:ctrlPr>
                            </m:accPr>
                            <m:e>
                              <m:r>
                                <a:rPr lang="en-US" altLang="zh-CN" sz="1400" b="0" i="1" smtClean="0">
                                  <a:latin typeface="Cambria Math" panose="02040503050406030204" pitchFamily="18" charset="0"/>
                                  <a:cs typeface="Arial" panose="020B0604020202020204" pitchFamily="34" charset="0"/>
                                </a:rPr>
                                <m:t>𝐹</m:t>
                              </m:r>
                            </m:e>
                          </m:acc>
                        </m:e>
                        <m:sub>
                          <m:r>
                            <a:rPr lang="zh-CN" altLang="en-US" sz="1400" i="1">
                              <a:latin typeface="Cambria Math" panose="02040503050406030204" pitchFamily="18" charset="0"/>
                              <a:cs typeface="Arial" panose="020B0604020202020204" pitchFamily="34" charset="0"/>
                            </a:rPr>
                            <m:t>𝛾</m:t>
                          </m:r>
                        </m:sub>
                        <m:sup>
                          <m:r>
                            <a:rPr lang="en-US" altLang="zh-CN" sz="1400" b="0" i="1" smtClean="0">
                              <a:latin typeface="Cambria Math" panose="02040503050406030204" pitchFamily="18" charset="0"/>
                              <a:cs typeface="Arial" panose="020B0604020202020204" pitchFamily="34" charset="0"/>
                            </a:rPr>
                            <m:t>+</m:t>
                          </m:r>
                        </m:sup>
                      </m:sSubSup>
                      <m:r>
                        <a:rPr lang="en-US" altLang="zh-CN" sz="1400" b="0" i="0" smtClean="0">
                          <a:latin typeface="Cambria Math" panose="02040503050406030204" pitchFamily="18" charset="0"/>
                          <a:cs typeface="Arial" panose="020B0604020202020204" pitchFamily="34" charset="0"/>
                        </a:rPr>
                        <m:t>=</m:t>
                      </m:r>
                      <m:sSubSup>
                        <m:sSubSupPr>
                          <m:ctrlPr>
                            <a:rPr lang="en-US" altLang="zh-CN" sz="1400" i="1">
                              <a:latin typeface="Cambria Math" panose="02040503050406030204" pitchFamily="18" charset="0"/>
                              <a:cs typeface="Arial" panose="020B0604020202020204" pitchFamily="34" charset="0"/>
                            </a:rPr>
                          </m:ctrlPr>
                        </m:sSubSupPr>
                        <m:e>
                          <m:acc>
                            <m:accPr>
                              <m:chr m:val="̂"/>
                              <m:ctrlPr>
                                <a:rPr lang="en-US" altLang="zh-CN" sz="1400" i="1">
                                  <a:latin typeface="Cambria Math" panose="02040503050406030204" pitchFamily="18" charset="0"/>
                                  <a:cs typeface="Arial" panose="020B0604020202020204" pitchFamily="34" charset="0"/>
                                </a:rPr>
                              </m:ctrlPr>
                            </m:accPr>
                            <m:e>
                              <m:r>
                                <a:rPr lang="en-US" altLang="zh-CN" sz="1400" i="1">
                                  <a:latin typeface="Cambria Math" panose="02040503050406030204" pitchFamily="18" charset="0"/>
                                  <a:cs typeface="Arial" panose="020B0604020202020204" pitchFamily="34" charset="0"/>
                                </a:rPr>
                                <m:t>𝑆</m:t>
                              </m:r>
                            </m:e>
                          </m:acc>
                        </m:e>
                        <m:sub>
                          <m:r>
                            <a:rPr lang="zh-CN" altLang="en-US" sz="1400" i="1">
                              <a:latin typeface="Cambria Math" panose="02040503050406030204" pitchFamily="18" charset="0"/>
                              <a:cs typeface="Arial" panose="020B0604020202020204" pitchFamily="34" charset="0"/>
                            </a:rPr>
                            <m:t>𝛾</m:t>
                          </m:r>
                        </m:sub>
                        <m:sup>
                          <m:r>
                            <a:rPr lang="en-US" altLang="zh-CN" sz="1400" b="0" i="1" smtClean="0">
                              <a:latin typeface="Cambria Math" panose="02040503050406030204" pitchFamily="18" charset="0"/>
                              <a:cs typeface="Arial" panose="020B0604020202020204" pitchFamily="34" charset="0"/>
                            </a:rPr>
                            <m:t>+</m:t>
                          </m:r>
                        </m:sup>
                      </m:sSubSup>
                      <m:r>
                        <a:rPr lang="en-US" altLang="zh-CN" sz="1400" b="0" i="1" smtClean="0">
                          <a:latin typeface="Cambria Math" panose="02040503050406030204" pitchFamily="18" charset="0"/>
                          <a:cs typeface="Arial" panose="020B0604020202020204" pitchFamily="34" charset="0"/>
                        </a:rPr>
                        <m:t>−</m:t>
                      </m:r>
                      <m:sSub>
                        <m:sSubPr>
                          <m:ctrlPr>
                            <a:rPr lang="en-US" altLang="zh-CN" sz="1400" i="1" dirty="0">
                              <a:latin typeface="Cambria Math" panose="02040503050406030204" pitchFamily="18" charset="0"/>
                              <a:cs typeface="Arial" panose="020B0604020202020204" pitchFamily="34" charset="0"/>
                            </a:rPr>
                          </m:ctrlPr>
                        </m:sSubPr>
                        <m:e>
                          <m:acc>
                            <m:accPr>
                              <m:chr m:val="̂"/>
                              <m:ctrlPr>
                                <a:rPr lang="en-US" altLang="zh-CN" sz="1400" i="1" dirty="0">
                                  <a:latin typeface="Cambria Math" panose="02040503050406030204" pitchFamily="18" charset="0"/>
                                  <a:cs typeface="Arial" panose="020B0604020202020204" pitchFamily="34" charset="0"/>
                                </a:rPr>
                              </m:ctrlPr>
                            </m:accPr>
                            <m:e>
                              <m:r>
                                <a:rPr lang="en-US" altLang="zh-CN" sz="1400" i="1" dirty="0">
                                  <a:latin typeface="Cambria Math" panose="02040503050406030204" pitchFamily="18" charset="0"/>
                                  <a:cs typeface="Arial" panose="020B0604020202020204" pitchFamily="34" charset="0"/>
                                </a:rPr>
                                <m:t>𝜋</m:t>
                              </m:r>
                            </m:e>
                          </m:acc>
                        </m:e>
                        <m:sub>
                          <m:r>
                            <a:rPr lang="en-US" altLang="zh-CN" sz="1400" i="1" dirty="0">
                              <a:latin typeface="Cambria Math" panose="02040503050406030204" pitchFamily="18" charset="0"/>
                              <a:cs typeface="Arial" panose="020B0604020202020204" pitchFamily="34" charset="0"/>
                            </a:rPr>
                            <m:t>0</m:t>
                          </m:r>
                        </m:sub>
                      </m:sSub>
                      <m:r>
                        <a:rPr lang="en-US" altLang="zh-CN" sz="1400" i="1" dirty="0">
                          <a:latin typeface="Cambria Math" panose="02040503050406030204" pitchFamily="18" charset="0"/>
                          <a:ea typeface="Cambria Math" panose="02040503050406030204" pitchFamily="18" charset="0"/>
                          <a:cs typeface="Arial" panose="020B0604020202020204" pitchFamily="34" charset="0"/>
                        </a:rPr>
                        <m:t>∙</m:t>
                      </m:r>
                      <m:r>
                        <a:rPr lang="zh-CN" altLang="en-US" sz="1400" i="1" dirty="0">
                          <a:latin typeface="Cambria Math" panose="02040503050406030204" pitchFamily="18" charset="0"/>
                          <a:ea typeface="Cambria Math" panose="02040503050406030204" pitchFamily="18" charset="0"/>
                          <a:cs typeface="Arial" panose="020B0604020202020204" pitchFamily="34" charset="0"/>
                        </a:rPr>
                        <m:t>𝛾</m:t>
                      </m:r>
                      <m:r>
                        <a:rPr lang="en-US" altLang="zh-CN" sz="1400" i="1" dirty="0">
                          <a:latin typeface="Cambria Math" panose="02040503050406030204" pitchFamily="18" charset="0"/>
                          <a:ea typeface="Cambria Math" panose="02040503050406030204" pitchFamily="18" charset="0"/>
                          <a:cs typeface="Arial" panose="020B0604020202020204" pitchFamily="34" charset="0"/>
                        </a:rPr>
                        <m:t>/2</m:t>
                      </m:r>
                    </m:oMath>
                  </m:oMathPara>
                </a14:m>
                <a:endParaRPr lang="en-US" altLang="zh-CN" sz="1400" dirty="0">
                  <a:latin typeface="Arial" panose="020B0604020202020204" pitchFamily="34" charset="0"/>
                  <a:cs typeface="Arial" panose="020B0604020202020204" pitchFamily="34" charset="0"/>
                </a:endParaRPr>
              </a:p>
            </p:txBody>
          </p:sp>
        </mc:Choice>
        <mc:Fallback xmlns="">
          <p:sp>
            <p:nvSpPr>
              <p:cNvPr id="10" name="文本框 9">
                <a:extLst>
                  <a:ext uri="{FF2B5EF4-FFF2-40B4-BE49-F238E27FC236}">
                    <a16:creationId xmlns:a16="http://schemas.microsoft.com/office/drawing/2014/main" id="{9DD18B06-7FD7-4ABA-AA49-B252B2FB2E96}"/>
                  </a:ext>
                </a:extLst>
              </p:cNvPr>
              <p:cNvSpPr txBox="1">
                <a:spLocks noRot="1" noChangeAspect="1" noMove="1" noResize="1" noEditPoints="1" noAdjustHandles="1" noChangeArrowheads="1" noChangeShapeType="1" noTextEdit="1"/>
              </p:cNvSpPr>
              <p:nvPr/>
            </p:nvSpPr>
            <p:spPr>
              <a:xfrm>
                <a:off x="6369826" y="3015489"/>
                <a:ext cx="2593587" cy="827021"/>
              </a:xfrm>
              <a:prstGeom prst="rect">
                <a:avLst/>
              </a:prstGeom>
              <a:blipFill>
                <a:blip r:embed="rId4"/>
                <a:stretch>
                  <a:fillRect/>
                </a:stretch>
              </a:blipFill>
              <a:ln>
                <a:solidFill>
                  <a:srgbClr val="FF0000"/>
                </a:solidFill>
              </a:ln>
            </p:spPr>
            <p:txBody>
              <a:bodyPr/>
              <a:lstStyle/>
              <a:p>
                <a:r>
                  <a:rPr lang="zh-CN" altLang="en-US">
                    <a:noFill/>
                  </a:rPr>
                  <a:t> </a:t>
                </a:r>
              </a:p>
            </p:txBody>
          </p:sp>
        </mc:Fallback>
      </mc:AlternateContent>
    </p:spTree>
    <p:extLst>
      <p:ext uri="{BB962C8B-B14F-4D97-AF65-F5344CB8AC3E}">
        <p14:creationId xmlns:p14="http://schemas.microsoft.com/office/powerpoint/2010/main" val="7699067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Long-Term Performance</a:t>
            </a:r>
          </a:p>
        </p:txBody>
      </p:sp>
      <p:sp>
        <p:nvSpPr>
          <p:cNvPr id="3" name="内容占位符 2">
            <a:extLst>
              <a:ext uri="{FF2B5EF4-FFF2-40B4-BE49-F238E27FC236}">
                <a16:creationId xmlns:a16="http://schemas.microsoft.com/office/drawing/2014/main" id="{DEDD48A4-7D44-414B-B868-7AB78D5B2A73}"/>
              </a:ext>
            </a:extLst>
          </p:cNvPr>
          <p:cNvSpPr>
            <a:spLocks noGrp="1"/>
          </p:cNvSpPr>
          <p:nvPr>
            <p:ph idx="1"/>
          </p:nvPr>
        </p:nvSpPr>
        <p:spPr>
          <a:xfrm>
            <a:off x="361174" y="1379985"/>
            <a:ext cx="8295146" cy="5117971"/>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we next examine the evolution of the long-term proportions of unskilled and skilled funds over time</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978D2859-BE56-4735-8A7E-6669FC12BBAB}" type="datetime1">
              <a:rPr lang="zh-CN" altLang="en-US" smtClean="0"/>
              <a:t>2020/11/7</a:t>
            </a:fld>
            <a:endParaRPr lang="zh-CN" altLang="en-US" dirty="0"/>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61</a:t>
            </a:fld>
            <a:endParaRPr lang="zh-CN" altLang="en-US"/>
          </a:p>
        </p:txBody>
      </p:sp>
      <p:sp>
        <p:nvSpPr>
          <p:cNvPr id="8" name="页脚占位符 5">
            <a:extLst>
              <a:ext uri="{FF2B5EF4-FFF2-40B4-BE49-F238E27FC236}">
                <a16:creationId xmlns:a16="http://schemas.microsoft.com/office/drawing/2014/main" id="{4F24729A-2C75-4AA5-A28B-7CF7E646AC4E}"/>
              </a:ext>
            </a:extLst>
          </p:cNvPr>
          <p:cNvSpPr>
            <a:spLocks noGrp="1"/>
          </p:cNvSpPr>
          <p:nvPr>
            <p:ph type="ftr" sz="quarter" idx="11"/>
          </p:nvPr>
        </p:nvSpPr>
        <p:spPr>
          <a:xfrm>
            <a:off x="3028950" y="6356351"/>
            <a:ext cx="3086100" cy="365125"/>
          </a:xfrm>
        </p:spPr>
        <p:txBody>
          <a:bodyPr/>
          <a:lstStyle/>
          <a:p>
            <a:r>
              <a:rPr lang="zh-CN" altLang="en-US" dirty="0"/>
              <a:t>雷印如</a:t>
            </a:r>
          </a:p>
        </p:txBody>
      </p:sp>
      <p:pic>
        <p:nvPicPr>
          <p:cNvPr id="4" name="图片 3">
            <a:extLst>
              <a:ext uri="{FF2B5EF4-FFF2-40B4-BE49-F238E27FC236}">
                <a16:creationId xmlns:a16="http://schemas.microsoft.com/office/drawing/2014/main" id="{7E29F300-9B89-4B57-8F1D-369A065CDDA3}"/>
              </a:ext>
            </a:extLst>
          </p:cNvPr>
          <p:cNvPicPr>
            <a:picLocks noChangeAspect="1"/>
          </p:cNvPicPr>
          <p:nvPr/>
        </p:nvPicPr>
        <p:blipFill>
          <a:blip r:embed="rId3"/>
          <a:stretch>
            <a:fillRect/>
          </a:stretch>
        </p:blipFill>
        <p:spPr>
          <a:xfrm>
            <a:off x="1345970" y="2351944"/>
            <a:ext cx="6325553" cy="4288252"/>
          </a:xfrm>
          <a:prstGeom prst="rect">
            <a:avLst/>
          </a:prstGeom>
        </p:spPr>
      </p:pic>
    </p:spTree>
    <p:extLst>
      <p:ext uri="{BB962C8B-B14F-4D97-AF65-F5344CB8AC3E}">
        <p14:creationId xmlns:p14="http://schemas.microsoft.com/office/powerpoint/2010/main" val="27333183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Long-Term Performance</a:t>
            </a:r>
          </a:p>
        </p:txBody>
      </p:sp>
      <p:sp>
        <p:nvSpPr>
          <p:cNvPr id="3" name="内容占位符 2">
            <a:extLst>
              <a:ext uri="{FF2B5EF4-FFF2-40B4-BE49-F238E27FC236}">
                <a16:creationId xmlns:a16="http://schemas.microsoft.com/office/drawing/2014/main" id="{DEDD48A4-7D44-414B-B868-7AB78D5B2A73}"/>
              </a:ext>
            </a:extLst>
          </p:cNvPr>
          <p:cNvSpPr>
            <a:spLocks noGrp="1"/>
          </p:cNvSpPr>
          <p:nvPr>
            <p:ph idx="1"/>
          </p:nvPr>
        </p:nvSpPr>
        <p:spPr>
          <a:xfrm>
            <a:off x="361174" y="1379985"/>
            <a:ext cx="8295146" cy="5117971"/>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The proportion of funds with non-zero alphas (equal to the sum of the proportions of skilled and unskilled funds) remains fairly constant over time.</a:t>
            </a:r>
          </a:p>
          <a:p>
            <a:pPr>
              <a:lnSpc>
                <a:spcPct val="150000"/>
              </a:lnSpc>
            </a:pPr>
            <a:r>
              <a:rPr lang="en-US" altLang="zh-CN" sz="2000" dirty="0">
                <a:latin typeface="Arial" panose="020B0604020202020204" pitchFamily="34" charset="0"/>
                <a:cs typeface="Arial" panose="020B0604020202020204" pitchFamily="34" charset="0"/>
              </a:rPr>
              <a:t>The proportion of skilled funds declines from 14.4% to 0.6%, while that of unskilled funds rises from 9.2% to 24.0% of the funds universe.</a:t>
            </a:r>
          </a:p>
          <a:p>
            <a:pPr>
              <a:lnSpc>
                <a:spcPct val="150000"/>
              </a:lnSpc>
            </a:pPr>
            <a:r>
              <a:rPr lang="en-US" altLang="zh-CN" sz="2000" dirty="0">
                <a:latin typeface="Arial" panose="020B0604020202020204" pitchFamily="34" charset="0"/>
                <a:cs typeface="Arial" panose="020B0604020202020204" pitchFamily="34" charset="0"/>
              </a:rPr>
              <a:t>The growth of the fund industry has coincided with greater levels of </a:t>
            </a:r>
            <a:r>
              <a:rPr lang="en-US" altLang="zh-CN" sz="2000" dirty="0">
                <a:solidFill>
                  <a:srgbClr val="FF0000"/>
                </a:solidFill>
                <a:latin typeface="Arial" panose="020B0604020202020204" pitchFamily="34" charset="0"/>
                <a:cs typeface="Arial" panose="020B0604020202020204" pitchFamily="34" charset="0"/>
              </a:rPr>
              <a:t>stock market efficiency</a:t>
            </a:r>
            <a:r>
              <a:rPr lang="en-US" altLang="zh-CN" sz="2000" dirty="0">
                <a:latin typeface="Arial" panose="020B0604020202020204" pitchFamily="34" charset="0"/>
                <a:cs typeface="Arial" panose="020B0604020202020204" pitchFamily="34" charset="0"/>
              </a:rPr>
              <a:t>, making stock-picking more difficult and costly, or the large number of </a:t>
            </a:r>
            <a:r>
              <a:rPr lang="en-US" altLang="zh-CN" sz="2000" dirty="0">
                <a:solidFill>
                  <a:srgbClr val="FF0000"/>
                </a:solidFill>
                <a:latin typeface="Arial" panose="020B0604020202020204" pitchFamily="34" charset="0"/>
                <a:cs typeface="Arial" panose="020B0604020202020204" pitchFamily="34" charset="0"/>
              </a:rPr>
              <a:t>new managers </a:t>
            </a:r>
            <a:r>
              <a:rPr lang="en-US" altLang="zh-CN" sz="2000" dirty="0">
                <a:latin typeface="Arial" panose="020B0604020202020204" pitchFamily="34" charset="0"/>
                <a:cs typeface="Arial" panose="020B0604020202020204" pitchFamily="34" charset="0"/>
              </a:rPr>
              <a:t>simply have inadequate skills.</a:t>
            </a:r>
          </a:p>
          <a:p>
            <a:pPr>
              <a:lnSpc>
                <a:spcPct val="150000"/>
              </a:lnSpc>
            </a:pPr>
            <a:endParaRPr lang="en-US" altLang="zh-CN" sz="2000" dirty="0">
              <a:latin typeface="Arial" panose="020B0604020202020204" pitchFamily="34" charset="0"/>
              <a:cs typeface="Arial" panose="020B0604020202020204" pitchFamily="34" charset="0"/>
            </a:endParaRP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062FA83E-16EB-45F8-9BB2-70A521D96746}" type="datetime1">
              <a:rPr lang="zh-CN" altLang="en-US" smtClean="0"/>
              <a:t>2020/11/7</a:t>
            </a:fld>
            <a:endParaRPr lang="zh-CN" altLang="en-US" dirty="0"/>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62</a:t>
            </a:fld>
            <a:endParaRPr lang="zh-CN" altLang="en-US"/>
          </a:p>
        </p:txBody>
      </p:sp>
      <p:sp>
        <p:nvSpPr>
          <p:cNvPr id="8" name="页脚占位符 5">
            <a:extLst>
              <a:ext uri="{FF2B5EF4-FFF2-40B4-BE49-F238E27FC236}">
                <a16:creationId xmlns:a16="http://schemas.microsoft.com/office/drawing/2014/main" id="{4F24729A-2C75-4AA5-A28B-7CF7E646AC4E}"/>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3123697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Short-Term Performance</a:t>
            </a:r>
          </a:p>
        </p:txBody>
      </p:sp>
      <p:sp>
        <p:nvSpPr>
          <p:cNvPr id="3" name="内容占位符 2">
            <a:extLst>
              <a:ext uri="{FF2B5EF4-FFF2-40B4-BE49-F238E27FC236}">
                <a16:creationId xmlns:a16="http://schemas.microsoft.com/office/drawing/2014/main" id="{DEDD48A4-7D44-414B-B868-7AB78D5B2A73}"/>
              </a:ext>
            </a:extLst>
          </p:cNvPr>
          <p:cNvSpPr>
            <a:spLocks noGrp="1"/>
          </p:cNvSpPr>
          <p:nvPr>
            <p:ph idx="1"/>
          </p:nvPr>
        </p:nvSpPr>
        <p:spPr>
          <a:xfrm>
            <a:off x="361174" y="1379985"/>
            <a:ext cx="8295146" cy="5117971"/>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To test for short run mutual fund performance, we partition our data into six non-overlapping subperiods of 5 years, beginning with 1977 to 1981 and ending with 2002 to 2006.</a:t>
            </a:r>
          </a:p>
          <a:p>
            <a:pPr>
              <a:lnSpc>
                <a:spcPct val="150000"/>
              </a:lnSpc>
            </a:pPr>
            <a:endParaRPr lang="en-US" altLang="zh-CN" sz="2000" dirty="0">
              <a:latin typeface="Arial" panose="020B0604020202020204" pitchFamily="34" charset="0"/>
              <a:cs typeface="Arial" panose="020B0604020202020204" pitchFamily="34" charset="0"/>
            </a:endParaRP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5351805A-A4D8-4F49-B2D2-306DE2EEDDA7}" type="datetime1">
              <a:rPr lang="zh-CN" altLang="en-US" smtClean="0"/>
              <a:t>2020/11/7</a:t>
            </a:fld>
            <a:endParaRPr lang="zh-CN" altLang="en-US" dirty="0"/>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63</a:t>
            </a:fld>
            <a:endParaRPr lang="zh-CN" altLang="en-US"/>
          </a:p>
        </p:txBody>
      </p:sp>
      <p:sp>
        <p:nvSpPr>
          <p:cNvPr id="8" name="页脚占位符 5">
            <a:extLst>
              <a:ext uri="{FF2B5EF4-FFF2-40B4-BE49-F238E27FC236}">
                <a16:creationId xmlns:a16="http://schemas.microsoft.com/office/drawing/2014/main" id="{4F24729A-2C75-4AA5-A28B-7CF7E646AC4E}"/>
              </a:ext>
            </a:extLst>
          </p:cNvPr>
          <p:cNvSpPr>
            <a:spLocks noGrp="1"/>
          </p:cNvSpPr>
          <p:nvPr>
            <p:ph type="ftr" sz="quarter" idx="11"/>
          </p:nvPr>
        </p:nvSpPr>
        <p:spPr>
          <a:xfrm>
            <a:off x="3028950" y="6356351"/>
            <a:ext cx="3086100" cy="365125"/>
          </a:xfrm>
        </p:spPr>
        <p:txBody>
          <a:bodyPr/>
          <a:lstStyle/>
          <a:p>
            <a:r>
              <a:rPr lang="zh-CN" altLang="en-US" dirty="0"/>
              <a:t>雷印如</a:t>
            </a:r>
          </a:p>
        </p:txBody>
      </p:sp>
      <p:pic>
        <p:nvPicPr>
          <p:cNvPr id="4" name="图片 3">
            <a:extLst>
              <a:ext uri="{FF2B5EF4-FFF2-40B4-BE49-F238E27FC236}">
                <a16:creationId xmlns:a16="http://schemas.microsoft.com/office/drawing/2014/main" id="{88E442B4-B51E-45C7-BD26-7D5370E56DAC}"/>
              </a:ext>
            </a:extLst>
          </p:cNvPr>
          <p:cNvPicPr>
            <a:picLocks noChangeAspect="1"/>
          </p:cNvPicPr>
          <p:nvPr/>
        </p:nvPicPr>
        <p:blipFill>
          <a:blip r:embed="rId3"/>
          <a:stretch>
            <a:fillRect/>
          </a:stretch>
        </p:blipFill>
        <p:spPr>
          <a:xfrm>
            <a:off x="229445" y="2833819"/>
            <a:ext cx="8685110" cy="3522532"/>
          </a:xfrm>
          <a:prstGeom prst="rect">
            <a:avLst/>
          </a:prstGeom>
        </p:spPr>
      </p:pic>
      <p:sp>
        <p:nvSpPr>
          <p:cNvPr id="6" name="文本框 5">
            <a:extLst>
              <a:ext uri="{FF2B5EF4-FFF2-40B4-BE49-F238E27FC236}">
                <a16:creationId xmlns:a16="http://schemas.microsoft.com/office/drawing/2014/main" id="{FF09B1D7-B8B1-4E67-8324-3DF00DE7ADEE}"/>
              </a:ext>
            </a:extLst>
          </p:cNvPr>
          <p:cNvSpPr txBox="1"/>
          <p:nvPr/>
        </p:nvSpPr>
        <p:spPr>
          <a:xfrm>
            <a:off x="4826000" y="5262880"/>
            <a:ext cx="4064000" cy="369332"/>
          </a:xfrm>
          <a:prstGeom prst="rect">
            <a:avLst/>
          </a:prstGeom>
          <a:noFill/>
          <a:ln w="19050">
            <a:solidFill>
              <a:srgbClr val="FF0000"/>
            </a:solidFill>
          </a:ln>
        </p:spPr>
        <p:txBody>
          <a:bodyPr wrap="square" rtlCol="0">
            <a:spAutoFit/>
          </a:bodyPr>
          <a:lstStyle/>
          <a:p>
            <a:endParaRPr lang="zh-CN" altLang="en-US" dirty="0"/>
          </a:p>
        </p:txBody>
      </p:sp>
    </p:spTree>
    <p:extLst>
      <p:ext uri="{BB962C8B-B14F-4D97-AF65-F5344CB8AC3E}">
        <p14:creationId xmlns:p14="http://schemas.microsoft.com/office/powerpoint/2010/main" val="27398799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Short-Term Performance</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EDD48A4-7D44-414B-B868-7AB78D5B2A73}"/>
                  </a:ext>
                </a:extLst>
              </p:cNvPr>
              <p:cNvSpPr>
                <a:spLocks noGrp="1"/>
              </p:cNvSpPr>
              <p:nvPr>
                <p:ph idx="1"/>
              </p:nvPr>
            </p:nvSpPr>
            <p:spPr>
              <a:xfrm>
                <a:off x="361174" y="1379985"/>
                <a:ext cx="8295146" cy="5117971"/>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Short-term superior performance is rare, but does exist, as opposed to long-term performance.</a:t>
                </a:r>
              </a:p>
              <a:p>
                <a:pPr>
                  <a:lnSpc>
                    <a:spcPct val="150000"/>
                  </a:lnSpc>
                </a:pPr>
                <a:r>
                  <a:rPr lang="en-US" altLang="zh-CN" sz="2000" dirty="0">
                    <a:latin typeface="Arial" panose="020B0604020202020204" pitchFamily="34" charset="0"/>
                    <a:cs typeface="Arial" panose="020B0604020202020204" pitchFamily="34" charset="0"/>
                  </a:rPr>
                  <a:t>The short-term results are similar to the prior-discussed long-term results: the great majority of left tail funds are truly unskilled.</a:t>
                </a:r>
              </a:p>
              <a:p>
                <a:pPr>
                  <a:lnSpc>
                    <a:spcPct val="150000"/>
                  </a:lnSpc>
                </a:pPr>
                <a:r>
                  <a:rPr lang="en-US" altLang="zh-CN" sz="2000" dirty="0">
                    <a:latin typeface="Arial" panose="020B0604020202020204" pitchFamily="34" charset="0"/>
                    <a:cs typeface="Arial" panose="020B0604020202020204" pitchFamily="34" charset="0"/>
                  </a:rPr>
                  <a:t> Proceeding toward the center of the distribution (by increasing γ to 0.10 and 0.20) produces almost no additional skilled funds, and almost entirely additional zero-alpha funds that are lucky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m:t>
                    </m:r>
                    <m:sSubSup>
                      <m:sSubSupPr>
                        <m:ctrlPr>
                          <a:rPr lang="en-US" altLang="zh-CN" sz="2000" b="0" i="1" dirty="0" smtClean="0">
                            <a:latin typeface="Cambria Math" panose="02040503050406030204" pitchFamily="18" charset="0"/>
                            <a:cs typeface="Arial" panose="020B0604020202020204" pitchFamily="34" charset="0"/>
                          </a:rPr>
                        </m:ctrlPr>
                      </m:sSubSupPr>
                      <m:e>
                        <m:acc>
                          <m:accPr>
                            <m:chr m:val="̂"/>
                            <m:ctrlPr>
                              <a:rPr lang="en-US" altLang="zh-CN" sz="2000" i="1" dirty="0" smtClean="0">
                                <a:latin typeface="Cambria Math" panose="02040503050406030204" pitchFamily="18" charset="0"/>
                                <a:cs typeface="Arial" panose="020B0604020202020204" pitchFamily="34" charset="0"/>
                              </a:rPr>
                            </m:ctrlPr>
                          </m:accPr>
                          <m:e>
                            <m:r>
                              <a:rPr lang="en-US" altLang="zh-CN" sz="2000" i="1" dirty="0">
                                <a:latin typeface="Cambria Math" panose="02040503050406030204" pitchFamily="18" charset="0"/>
                                <a:cs typeface="Arial" panose="020B0604020202020204" pitchFamily="34" charset="0"/>
                              </a:rPr>
                              <m:t>𝐹</m:t>
                            </m:r>
                          </m:e>
                        </m:acc>
                      </m:e>
                      <m:sub>
                        <m:r>
                          <a:rPr lang="en-US" altLang="zh-CN" sz="2000" i="1" dirty="0" smtClean="0">
                            <a:latin typeface="Cambria Math" panose="02040503050406030204" pitchFamily="18" charset="0"/>
                            <a:cs typeface="Arial" panose="020B0604020202020204" pitchFamily="34" charset="0"/>
                          </a:rPr>
                          <m:t>𝛾</m:t>
                        </m:r>
                      </m:sub>
                      <m:sup>
                        <m:r>
                          <a:rPr lang="en-US" altLang="zh-CN" sz="2000" i="1" dirty="0" smtClean="0">
                            <a:latin typeface="Cambria Math" panose="02040503050406030204" pitchFamily="18" charset="0"/>
                            <a:cs typeface="Arial" panose="020B0604020202020204" pitchFamily="34" charset="0"/>
                          </a:rPr>
                          <m:t>+</m:t>
                        </m:r>
                      </m:sup>
                    </m:sSubSup>
                    <m:r>
                      <a:rPr lang="en-US" altLang="zh-CN" sz="2000" i="1" dirty="0" smtClean="0">
                        <a:latin typeface="Cambria Math" panose="02040503050406030204" pitchFamily="18" charset="0"/>
                        <a:cs typeface="Arial" panose="020B0604020202020204" pitchFamily="34" charset="0"/>
                      </a:rPr>
                      <m:t> )</m:t>
                    </m:r>
                  </m:oMath>
                </a14:m>
                <a:endParaRPr lang="en-US" altLang="zh-CN" sz="2000" dirty="0">
                  <a:latin typeface="Arial" panose="020B0604020202020204" pitchFamily="34" charset="0"/>
                  <a:cs typeface="Arial" panose="020B0604020202020204" pitchFamily="34" charset="0"/>
                </a:endParaRPr>
              </a:p>
            </p:txBody>
          </p:sp>
        </mc:Choice>
        <mc:Fallback xmlns="">
          <p:sp>
            <p:nvSpPr>
              <p:cNvPr id="3" name="内容占位符 2">
                <a:extLst>
                  <a:ext uri="{FF2B5EF4-FFF2-40B4-BE49-F238E27FC236}">
                    <a16:creationId xmlns:a16="http://schemas.microsoft.com/office/drawing/2014/main" id="{DEDD48A4-7D44-414B-B868-7AB78D5B2A73}"/>
                  </a:ext>
                </a:extLst>
              </p:cNvPr>
              <p:cNvSpPr>
                <a:spLocks noGrp="1" noRot="1" noChangeAspect="1" noMove="1" noResize="1" noEditPoints="1" noAdjustHandles="1" noChangeArrowheads="1" noChangeShapeType="1" noTextEdit="1"/>
              </p:cNvSpPr>
              <p:nvPr>
                <p:ph idx="1"/>
              </p:nvPr>
            </p:nvSpPr>
            <p:spPr>
              <a:xfrm>
                <a:off x="361174" y="1379985"/>
                <a:ext cx="8295146" cy="5117971"/>
              </a:xfrm>
              <a:blipFill>
                <a:blip r:embed="rId3"/>
                <a:stretch>
                  <a:fillRect l="-661"/>
                </a:stretch>
              </a:blipFill>
            </p:spPr>
            <p:txBody>
              <a:bodyPr/>
              <a:lstStyle/>
              <a:p>
                <a:r>
                  <a:rPr lang="zh-CN" altLang="en-US">
                    <a:noFill/>
                  </a:rPr>
                  <a:t> </a:t>
                </a:r>
              </a:p>
            </p:txBody>
          </p:sp>
        </mc:Fallback>
      </mc:AlternateContent>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2A0C8F90-BF8A-4EC5-9DCC-FF2D911107EF}" type="datetime1">
              <a:rPr lang="zh-CN" altLang="en-US" smtClean="0"/>
              <a:t>2020/11/7</a:t>
            </a:fld>
            <a:endParaRPr lang="zh-CN" altLang="en-US" dirty="0"/>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64</a:t>
            </a:fld>
            <a:endParaRPr lang="zh-CN" altLang="en-US"/>
          </a:p>
        </p:txBody>
      </p:sp>
      <p:sp>
        <p:nvSpPr>
          <p:cNvPr id="8" name="页脚占位符 5">
            <a:extLst>
              <a:ext uri="{FF2B5EF4-FFF2-40B4-BE49-F238E27FC236}">
                <a16:creationId xmlns:a16="http://schemas.microsoft.com/office/drawing/2014/main" id="{4F24729A-2C75-4AA5-A28B-7CF7E646AC4E}"/>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33767272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BG Model</a:t>
            </a:r>
          </a:p>
        </p:txBody>
      </p:sp>
      <p:sp>
        <p:nvSpPr>
          <p:cNvPr id="3" name="内容占位符 2">
            <a:extLst>
              <a:ext uri="{FF2B5EF4-FFF2-40B4-BE49-F238E27FC236}">
                <a16:creationId xmlns:a16="http://schemas.microsoft.com/office/drawing/2014/main" id="{DEDD48A4-7D44-414B-B868-7AB78D5B2A73}"/>
              </a:ext>
            </a:extLst>
          </p:cNvPr>
          <p:cNvSpPr>
            <a:spLocks noGrp="1"/>
          </p:cNvSpPr>
          <p:nvPr>
            <p:ph idx="1"/>
          </p:nvPr>
        </p:nvSpPr>
        <p:spPr>
          <a:xfrm>
            <a:off x="361174" y="1379985"/>
            <a:ext cx="8295146" cy="5117971"/>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We find evidence of short-term fund manager skills that disappear in the long term, it is interesting to further </a:t>
            </a:r>
            <a:r>
              <a:rPr lang="en-US" altLang="zh-CN" sz="2000" dirty="0">
                <a:solidFill>
                  <a:srgbClr val="FF0000"/>
                </a:solidFill>
                <a:latin typeface="Arial" panose="020B0604020202020204" pitchFamily="34" charset="0"/>
                <a:cs typeface="Arial" panose="020B0604020202020204" pitchFamily="34" charset="0"/>
              </a:rPr>
              <a:t>examine the mechanism </a:t>
            </a:r>
            <a:r>
              <a:rPr lang="en-US" altLang="zh-CN" sz="2000" dirty="0">
                <a:latin typeface="Arial" panose="020B0604020202020204" pitchFamily="34" charset="0"/>
                <a:cs typeface="Arial" panose="020B0604020202020204" pitchFamily="34" charset="0"/>
              </a:rPr>
              <a:t>through which skills disappear.</a:t>
            </a:r>
          </a:p>
          <a:p>
            <a:pPr>
              <a:lnSpc>
                <a:spcPct val="150000"/>
              </a:lnSpc>
            </a:pPr>
            <a:r>
              <a:rPr lang="en-US" altLang="zh-CN" sz="2000" dirty="0">
                <a:latin typeface="Arial" panose="020B0604020202020204" pitchFamily="34" charset="0"/>
                <a:cs typeface="Arial" panose="020B0604020202020204" pitchFamily="34" charset="0"/>
              </a:rPr>
              <a:t>At the beginning of each (non-overlapping) 5-year period from 1977 to 2006, we rank funds into quintiles based on their </a:t>
            </a:r>
          </a:p>
          <a:p>
            <a:pPr>
              <a:lnSpc>
                <a:spcPct val="150000"/>
              </a:lnSpc>
            </a:pPr>
            <a:r>
              <a:rPr lang="en-US" altLang="zh-CN" sz="2000" dirty="0">
                <a:latin typeface="Arial" panose="020B0604020202020204" pitchFamily="34" charset="0"/>
                <a:cs typeface="Arial" panose="020B0604020202020204" pitchFamily="34" charset="0"/>
              </a:rPr>
              <a:t>(1) size (total net assets under management)</a:t>
            </a:r>
          </a:p>
          <a:p>
            <a:pPr>
              <a:lnSpc>
                <a:spcPct val="150000"/>
              </a:lnSpc>
            </a:pPr>
            <a:r>
              <a:rPr lang="en-US" altLang="zh-CN" sz="2000" dirty="0">
                <a:latin typeface="Arial" panose="020B0604020202020204" pitchFamily="34" charset="0"/>
                <a:cs typeface="Arial" panose="020B0604020202020204" pitchFamily="34" charset="0"/>
              </a:rPr>
              <a:t>(2) age (since first offered to the public)</a:t>
            </a:r>
          </a:p>
          <a:p>
            <a:pPr>
              <a:lnSpc>
                <a:spcPct val="150000"/>
              </a:lnSpc>
            </a:pPr>
            <a:r>
              <a:rPr lang="en-US" altLang="zh-CN" sz="2000" dirty="0">
                <a:latin typeface="Arial" panose="020B0604020202020204" pitchFamily="34" charset="0"/>
                <a:cs typeface="Arial" panose="020B0604020202020204" pitchFamily="34" charset="0"/>
              </a:rPr>
              <a:t>(3) prior-year flows, as a percentage of total net assets.</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9E4B2D91-F409-4EDC-BBC1-EF6E6CCB581F}" type="datetime1">
              <a:rPr lang="zh-CN" altLang="en-US" smtClean="0"/>
              <a:t>2020/11/7</a:t>
            </a:fld>
            <a:endParaRPr lang="zh-CN" altLang="en-US" dirty="0"/>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65</a:t>
            </a:fld>
            <a:endParaRPr lang="zh-CN" altLang="en-US"/>
          </a:p>
        </p:txBody>
      </p:sp>
      <p:sp>
        <p:nvSpPr>
          <p:cNvPr id="8" name="页脚占位符 5">
            <a:extLst>
              <a:ext uri="{FF2B5EF4-FFF2-40B4-BE49-F238E27FC236}">
                <a16:creationId xmlns:a16="http://schemas.microsoft.com/office/drawing/2014/main" id="{4F24729A-2C75-4AA5-A28B-7CF7E646AC4E}"/>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12777529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BG Model</a:t>
            </a:r>
          </a:p>
        </p:txBody>
      </p:sp>
      <p:pic>
        <p:nvPicPr>
          <p:cNvPr id="4" name="内容占位符 3">
            <a:extLst>
              <a:ext uri="{FF2B5EF4-FFF2-40B4-BE49-F238E27FC236}">
                <a16:creationId xmlns:a16="http://schemas.microsoft.com/office/drawing/2014/main" id="{FAF06E4B-C30F-44E0-956D-48FFC26FA594}"/>
              </a:ext>
            </a:extLst>
          </p:cNvPr>
          <p:cNvPicPr>
            <a:picLocks noGrp="1" noChangeAspect="1"/>
          </p:cNvPicPr>
          <p:nvPr>
            <p:ph idx="1"/>
          </p:nvPr>
        </p:nvPicPr>
        <p:blipFill>
          <a:blip r:embed="rId3"/>
          <a:stretch>
            <a:fillRect/>
          </a:stretch>
        </p:blipFill>
        <p:spPr>
          <a:xfrm>
            <a:off x="1463329" y="1379538"/>
            <a:ext cx="6091930" cy="5118100"/>
          </a:xfrm>
          <a:prstGeom prst="rect">
            <a:avLst/>
          </a:prstGeom>
        </p:spPr>
      </p:pic>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8B2F9972-7A45-4AA7-B1F2-96298222B347}" type="datetime1">
              <a:rPr lang="zh-CN" altLang="en-US" smtClean="0"/>
              <a:t>2020/11/7</a:t>
            </a:fld>
            <a:endParaRPr lang="zh-CN" altLang="en-US" dirty="0"/>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66</a:t>
            </a:fld>
            <a:endParaRPr lang="zh-CN" altLang="en-US"/>
          </a:p>
        </p:txBody>
      </p:sp>
      <p:sp>
        <p:nvSpPr>
          <p:cNvPr id="8" name="页脚占位符 5">
            <a:extLst>
              <a:ext uri="{FF2B5EF4-FFF2-40B4-BE49-F238E27FC236}">
                <a16:creationId xmlns:a16="http://schemas.microsoft.com/office/drawing/2014/main" id="{4F24729A-2C75-4AA5-A28B-7CF7E646AC4E}"/>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2586418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BG Model</a:t>
            </a:r>
          </a:p>
        </p:txBody>
      </p:sp>
      <p:sp>
        <p:nvSpPr>
          <p:cNvPr id="3" name="内容占位符 2">
            <a:extLst>
              <a:ext uri="{FF2B5EF4-FFF2-40B4-BE49-F238E27FC236}">
                <a16:creationId xmlns:a16="http://schemas.microsoft.com/office/drawing/2014/main" id="{DEDD48A4-7D44-414B-B868-7AB78D5B2A73}"/>
              </a:ext>
            </a:extLst>
          </p:cNvPr>
          <p:cNvSpPr>
            <a:spLocks noGrp="1"/>
          </p:cNvSpPr>
          <p:nvPr>
            <p:ph idx="1"/>
          </p:nvPr>
        </p:nvSpPr>
        <p:spPr>
          <a:xfrm>
            <a:off x="361174" y="1379985"/>
            <a:ext cx="8345946" cy="5117971"/>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The BG model implies that </a:t>
            </a:r>
            <a:r>
              <a:rPr lang="en-US" altLang="zh-CN" sz="2000" dirty="0">
                <a:solidFill>
                  <a:srgbClr val="FF0000"/>
                </a:solidFill>
                <a:latin typeface="Arial" panose="020B0604020202020204" pitchFamily="34" charset="0"/>
                <a:cs typeface="Arial" panose="020B0604020202020204" pitchFamily="34" charset="0"/>
              </a:rPr>
              <a:t>larger and older funds </a:t>
            </a:r>
            <a:r>
              <a:rPr lang="en-US" altLang="zh-CN" sz="2000" dirty="0">
                <a:latin typeface="Arial" panose="020B0604020202020204" pitchFamily="34" charset="0"/>
                <a:cs typeface="Arial" panose="020B0604020202020204" pitchFamily="34" charset="0"/>
              </a:rPr>
              <a:t>should exhibit lower alphas because they have presumably grown (or survived) to the point where they provide no superior alphas, net of fees—partly due to flows that followed past superior performance</a:t>
            </a:r>
          </a:p>
          <a:p>
            <a:pPr>
              <a:lnSpc>
                <a:spcPct val="150000"/>
              </a:lnSpc>
            </a:pPr>
            <a:r>
              <a:rPr lang="en-US" altLang="zh-CN" sz="2000" dirty="0">
                <a:latin typeface="Arial" panose="020B0604020202020204" pitchFamily="34" charset="0"/>
                <a:cs typeface="Arial" panose="020B0604020202020204" pitchFamily="34" charset="0"/>
              </a:rPr>
              <a:t>Smaller and newer funds, on the other hand, may exhibit some skills before investors learn about their superior abilities</a:t>
            </a:r>
          </a:p>
          <a:p>
            <a:pPr>
              <a:lnSpc>
                <a:spcPct val="150000"/>
              </a:lnSpc>
            </a:pPr>
            <a:r>
              <a:rPr lang="en-US" altLang="zh-CN" sz="2000" dirty="0">
                <a:latin typeface="Arial" panose="020B0604020202020204" pitchFamily="34" charset="0"/>
                <a:cs typeface="Arial" panose="020B0604020202020204" pitchFamily="34" charset="0"/>
              </a:rPr>
              <a:t>The highest flow quintile exhibits the highest proportion of skilled funds during the 5 years </a:t>
            </a:r>
            <a:r>
              <a:rPr lang="en-US" altLang="zh-CN" sz="2000" dirty="0">
                <a:solidFill>
                  <a:srgbClr val="FF0000"/>
                </a:solidFill>
                <a:latin typeface="Arial" panose="020B0604020202020204" pitchFamily="34" charset="0"/>
                <a:cs typeface="Arial" panose="020B0604020202020204" pitchFamily="34" charset="0"/>
              </a:rPr>
              <a:t>prior to the flow </a:t>
            </a:r>
            <a:r>
              <a:rPr lang="en-US" altLang="zh-CN" sz="2000" dirty="0">
                <a:latin typeface="Arial" panose="020B0604020202020204" pitchFamily="34" charset="0"/>
                <a:cs typeface="Arial" panose="020B0604020202020204" pitchFamily="34" charset="0"/>
              </a:rPr>
              <a:t>year, and the largest reduction in skilled funds during the 5 years subsequent to the flow year</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35D28EF9-715D-4BC2-B2D0-C8FC8280F31B}" type="datetime1">
              <a:rPr lang="zh-CN" altLang="en-US" smtClean="0"/>
              <a:t>2020/11/7</a:t>
            </a:fld>
            <a:endParaRPr lang="zh-CN" altLang="en-US" dirty="0"/>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67</a:t>
            </a:fld>
            <a:endParaRPr lang="zh-CN" altLang="en-US"/>
          </a:p>
        </p:txBody>
      </p:sp>
      <p:sp>
        <p:nvSpPr>
          <p:cNvPr id="8" name="页脚占位符 5">
            <a:extLst>
              <a:ext uri="{FF2B5EF4-FFF2-40B4-BE49-F238E27FC236}">
                <a16:creationId xmlns:a16="http://schemas.microsoft.com/office/drawing/2014/main" id="{4F24729A-2C75-4AA5-A28B-7CF7E646AC4E}"/>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36473584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Performance Persistence</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EDD48A4-7D44-414B-B868-7AB78D5B2A73}"/>
                  </a:ext>
                </a:extLst>
              </p:cNvPr>
              <p:cNvSpPr>
                <a:spLocks noGrp="1"/>
              </p:cNvSpPr>
              <p:nvPr>
                <p:ph idx="1"/>
              </p:nvPr>
            </p:nvSpPr>
            <p:spPr>
              <a:xfrm>
                <a:off x="361174" y="1379985"/>
                <a:ext cx="8295146" cy="5117971"/>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Can we detect these skilled funds over time, in order to capture their superior alphas? Ideally, we would like to form a portfolio containing only the truly skilled funds in the right tail.</a:t>
                </a:r>
              </a:p>
              <a:p>
                <a:pPr>
                  <a:lnSpc>
                    <a:spcPct val="150000"/>
                  </a:lnSpc>
                </a:pPr>
                <a:r>
                  <a:rPr lang="en-US" altLang="zh-CN" sz="2000" dirty="0">
                    <a:latin typeface="Arial" panose="020B0604020202020204" pitchFamily="34" charset="0"/>
                    <a:cs typeface="Arial" panose="020B0604020202020204" pitchFamily="34" charset="0"/>
                  </a:rPr>
                  <a:t>We explicitly account for the location of the skilled funds by using the False Discovery Rate in the right tail,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𝐹𝐷</m:t>
                    </m:r>
                    <m:sSup>
                      <m:sSupPr>
                        <m:ctrlPr>
                          <a:rPr lang="en-US" altLang="zh-CN" sz="2000" b="0" i="1" dirty="0" smtClean="0">
                            <a:latin typeface="Cambria Math" panose="02040503050406030204" pitchFamily="18" charset="0"/>
                            <a:cs typeface="Arial" panose="020B0604020202020204" pitchFamily="34" charset="0"/>
                          </a:rPr>
                        </m:ctrlPr>
                      </m:sSupPr>
                      <m:e>
                        <m:r>
                          <a:rPr lang="en-US" altLang="zh-CN" sz="2000" i="1" dirty="0" smtClean="0">
                            <a:latin typeface="Cambria Math" panose="02040503050406030204" pitchFamily="18" charset="0"/>
                            <a:cs typeface="Arial" panose="020B0604020202020204" pitchFamily="34" charset="0"/>
                          </a:rPr>
                          <m:t>𝑅</m:t>
                        </m:r>
                      </m:e>
                      <m:sup>
                        <m:r>
                          <a:rPr lang="en-US" altLang="zh-CN" sz="2000" i="1" dirty="0" smtClean="0">
                            <a:latin typeface="Cambria Math" panose="02040503050406030204" pitchFamily="18" charset="0"/>
                            <a:cs typeface="Arial" panose="020B0604020202020204" pitchFamily="34" charset="0"/>
                          </a:rPr>
                          <m:t>+</m:t>
                        </m:r>
                      </m:sup>
                    </m:sSup>
                    <m:r>
                      <a:rPr lang="en-US" altLang="zh-CN" sz="2000" i="1" dirty="0" smtClean="0">
                        <a:latin typeface="Cambria Math" panose="02040503050406030204" pitchFamily="18" charset="0"/>
                        <a:cs typeface="Arial" panose="020B0604020202020204" pitchFamily="34" charset="0"/>
                      </a:rPr>
                      <m:t>.</m:t>
                    </m:r>
                  </m:oMath>
                </a14:m>
                <a:endParaRPr lang="en-US" altLang="zh-CN" sz="2000" dirty="0">
                  <a:latin typeface="Arial" panose="020B0604020202020204" pitchFamily="34" charset="0"/>
                  <a:cs typeface="Arial" panose="020B0604020202020204" pitchFamily="34" charset="0"/>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cs typeface="Arial" panose="020B0604020202020204" pitchFamily="34" charset="0"/>
                        </a:rPr>
                        <m:t>𝐹𝐷</m:t>
                      </m:r>
                      <m:sSup>
                        <m:sSupPr>
                          <m:ctrlPr>
                            <a:rPr lang="en-US" altLang="zh-CN" sz="2000" b="0" i="1" smtClean="0">
                              <a:latin typeface="Cambria Math" panose="02040503050406030204" pitchFamily="18" charset="0"/>
                              <a:cs typeface="Arial" panose="020B0604020202020204" pitchFamily="34" charset="0"/>
                            </a:rPr>
                          </m:ctrlPr>
                        </m:sSupPr>
                        <m:e>
                          <m:r>
                            <a:rPr lang="en-US" altLang="zh-CN" sz="2000" b="0" i="1" smtClean="0">
                              <a:latin typeface="Cambria Math" panose="02040503050406030204" pitchFamily="18" charset="0"/>
                              <a:cs typeface="Arial" panose="020B0604020202020204" pitchFamily="34" charset="0"/>
                            </a:rPr>
                            <m:t>𝑅</m:t>
                          </m:r>
                        </m:e>
                        <m:sup>
                          <m:r>
                            <a:rPr lang="en-US" altLang="zh-CN" sz="2000" b="0" i="1" smtClean="0">
                              <a:latin typeface="Cambria Math" panose="02040503050406030204" pitchFamily="18" charset="0"/>
                              <a:cs typeface="Arial" panose="020B0604020202020204" pitchFamily="34" charset="0"/>
                            </a:rPr>
                            <m:t>+</m:t>
                          </m:r>
                        </m:sup>
                      </m:sSup>
                      <m:r>
                        <a:rPr lang="en-US" altLang="zh-CN" sz="2000" b="0" i="1" smtClean="0">
                          <a:latin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cs typeface="Arial" panose="020B0604020202020204" pitchFamily="34" charset="0"/>
                        </a:rPr>
                        <m:t>𝐸</m:t>
                      </m:r>
                      <m:d>
                        <m:dPr>
                          <m:ctrlPr>
                            <a:rPr lang="en-US" altLang="zh-CN" sz="2000" b="0" i="1" smtClean="0">
                              <a:latin typeface="Cambria Math" panose="02040503050406030204" pitchFamily="18" charset="0"/>
                              <a:cs typeface="Arial" panose="020B0604020202020204" pitchFamily="34" charset="0"/>
                            </a:rPr>
                          </m:ctrlPr>
                        </m:dPr>
                        <m:e>
                          <m:f>
                            <m:fPr>
                              <m:ctrlPr>
                                <a:rPr lang="en-US" altLang="zh-CN" sz="2000" b="0" i="1" smtClean="0">
                                  <a:latin typeface="Cambria Math" panose="02040503050406030204" pitchFamily="18" charset="0"/>
                                  <a:cs typeface="Arial" panose="020B0604020202020204" pitchFamily="34" charset="0"/>
                                </a:rPr>
                              </m:ctrlPr>
                            </m:fPr>
                            <m:num>
                              <m:sSubSup>
                                <m:sSubSupPr>
                                  <m:ctrlPr>
                                    <a:rPr lang="en-US" altLang="zh-CN" sz="2000" i="1">
                                      <a:latin typeface="Cambria Math" panose="02040503050406030204" pitchFamily="18" charset="0"/>
                                      <a:cs typeface="Arial" panose="020B0604020202020204" pitchFamily="34" charset="0"/>
                                    </a:rPr>
                                  </m:ctrlPr>
                                </m:sSubSupPr>
                                <m:e>
                                  <m:r>
                                    <a:rPr lang="en-US" altLang="zh-CN" sz="2000" i="1">
                                      <a:latin typeface="Cambria Math" panose="02040503050406030204" pitchFamily="18" charset="0"/>
                                      <a:cs typeface="Arial" panose="020B0604020202020204" pitchFamily="34" charset="0"/>
                                    </a:rPr>
                                    <m:t>𝐹</m:t>
                                  </m:r>
                                </m:e>
                                <m:sub>
                                  <m:r>
                                    <a:rPr lang="zh-CN" altLang="en-US" sz="2000" i="1">
                                      <a:latin typeface="Cambria Math" panose="02040503050406030204" pitchFamily="18" charset="0"/>
                                      <a:cs typeface="Arial" panose="020B0604020202020204" pitchFamily="34" charset="0"/>
                                    </a:rPr>
                                    <m:t>𝛾</m:t>
                                  </m:r>
                                </m:sub>
                                <m:sup>
                                  <m:r>
                                    <a:rPr lang="en-US" altLang="zh-CN" sz="2000" i="1">
                                      <a:latin typeface="Cambria Math" panose="02040503050406030204" pitchFamily="18" charset="0"/>
                                      <a:cs typeface="Arial" panose="020B0604020202020204" pitchFamily="34" charset="0"/>
                                    </a:rPr>
                                    <m:t>+</m:t>
                                  </m:r>
                                </m:sup>
                              </m:sSubSup>
                            </m:num>
                            <m:den>
                              <m:sSubSup>
                                <m:sSubSupPr>
                                  <m:ctrlPr>
                                    <a:rPr lang="en-US" altLang="zh-CN" sz="2000" i="1">
                                      <a:latin typeface="Cambria Math" panose="02040503050406030204" pitchFamily="18" charset="0"/>
                                      <a:cs typeface="Arial" panose="020B0604020202020204" pitchFamily="34" charset="0"/>
                                    </a:rPr>
                                  </m:ctrlPr>
                                </m:sSubSupPr>
                                <m:e>
                                  <m:r>
                                    <a:rPr lang="en-US" altLang="zh-CN" sz="2000" i="1">
                                      <a:latin typeface="Cambria Math" panose="02040503050406030204" pitchFamily="18" charset="0"/>
                                      <a:cs typeface="Arial" panose="020B0604020202020204" pitchFamily="34" charset="0"/>
                                    </a:rPr>
                                    <m:t>𝑆</m:t>
                                  </m:r>
                                </m:e>
                                <m:sub>
                                  <m:r>
                                    <a:rPr lang="zh-CN" altLang="en-US" sz="2000" i="1">
                                      <a:latin typeface="Cambria Math" panose="02040503050406030204" pitchFamily="18" charset="0"/>
                                      <a:cs typeface="Arial" panose="020B0604020202020204" pitchFamily="34" charset="0"/>
                                    </a:rPr>
                                    <m:t>𝛾</m:t>
                                  </m:r>
                                </m:sub>
                                <m:sup>
                                  <m:r>
                                    <a:rPr lang="en-US" altLang="zh-CN" sz="2000" i="1">
                                      <a:latin typeface="Cambria Math" panose="02040503050406030204" pitchFamily="18" charset="0"/>
                                      <a:cs typeface="Arial" panose="020B0604020202020204" pitchFamily="34" charset="0"/>
                                    </a:rPr>
                                    <m:t>+</m:t>
                                  </m:r>
                                </m:sup>
                              </m:sSubSup>
                            </m:den>
                          </m:f>
                        </m:e>
                      </m:d>
                    </m:oMath>
                  </m:oMathPara>
                </a14:m>
                <a:endParaRPr lang="en-US" altLang="zh-CN" sz="2000" dirty="0">
                  <a:latin typeface="Arial" panose="020B0604020202020204" pitchFamily="34" charset="0"/>
                  <a:cs typeface="Arial" panose="020B0604020202020204" pitchFamily="34" charset="0"/>
                </a:endParaRPr>
              </a:p>
              <a:p>
                <a:pPr>
                  <a:lnSpc>
                    <a:spcPct val="150000"/>
                  </a:lnSpc>
                </a:pPr>
                <a:r>
                  <a:rPr lang="en-US" altLang="zh-CN" sz="2000" dirty="0">
                    <a:latin typeface="Arial" panose="020B0604020202020204" pitchFamily="34" charset="0"/>
                    <a:cs typeface="Arial" panose="020B0604020202020204" pitchFamily="34" charset="0"/>
                  </a:rPr>
                  <a:t>Specifically, we set a sufficiently low significance level,</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 </m:t>
                    </m:r>
                    <m:r>
                      <a:rPr lang="en-US" altLang="zh-CN" sz="2000" b="0" i="1" dirty="0" smtClean="0">
                        <a:latin typeface="Cambria Math" panose="02040503050406030204" pitchFamily="18" charset="0"/>
                        <a:cs typeface="Arial" panose="020B0604020202020204" pitchFamily="34" charset="0"/>
                      </a:rPr>
                      <m:t> </m:t>
                    </m:r>
                    <m:r>
                      <a:rPr lang="en-US" altLang="zh-CN" sz="2000" i="1" dirty="0" smtClean="0">
                        <a:latin typeface="Cambria Math" panose="02040503050406030204" pitchFamily="18" charset="0"/>
                        <a:cs typeface="Arial" panose="020B0604020202020204" pitchFamily="34" charset="0"/>
                      </a:rPr>
                      <m:t>𝛾</m:t>
                    </m:r>
                  </m:oMath>
                </a14:m>
                <a:r>
                  <a:rPr lang="en-US" altLang="zh-CN" sz="2000" dirty="0">
                    <a:latin typeface="Arial" panose="020B0604020202020204" pitchFamily="34" charset="0"/>
                    <a:cs typeface="Arial" panose="020B0604020202020204" pitchFamily="34" charset="0"/>
                  </a:rPr>
                  <a:t>, so as to include skilled funds along with a small number of zero-alpha funds that are extremely lucky.</a:t>
                </a:r>
              </a:p>
            </p:txBody>
          </p:sp>
        </mc:Choice>
        <mc:Fallback xmlns="">
          <p:sp>
            <p:nvSpPr>
              <p:cNvPr id="3" name="内容占位符 2">
                <a:extLst>
                  <a:ext uri="{FF2B5EF4-FFF2-40B4-BE49-F238E27FC236}">
                    <a16:creationId xmlns:a16="http://schemas.microsoft.com/office/drawing/2014/main" id="{DEDD48A4-7D44-414B-B868-7AB78D5B2A73}"/>
                  </a:ext>
                </a:extLst>
              </p:cNvPr>
              <p:cNvSpPr>
                <a:spLocks noGrp="1" noRot="1" noChangeAspect="1" noMove="1" noResize="1" noEditPoints="1" noAdjustHandles="1" noChangeArrowheads="1" noChangeShapeType="1" noTextEdit="1"/>
              </p:cNvSpPr>
              <p:nvPr>
                <p:ph idx="1"/>
              </p:nvPr>
            </p:nvSpPr>
            <p:spPr>
              <a:xfrm>
                <a:off x="361174" y="1379985"/>
                <a:ext cx="8295146" cy="5117971"/>
              </a:xfrm>
              <a:blipFill>
                <a:blip r:embed="rId3"/>
                <a:stretch>
                  <a:fillRect l="-661"/>
                </a:stretch>
              </a:blipFill>
            </p:spPr>
            <p:txBody>
              <a:bodyPr/>
              <a:lstStyle/>
              <a:p>
                <a:r>
                  <a:rPr lang="zh-CN" altLang="en-US">
                    <a:noFill/>
                  </a:rPr>
                  <a:t> </a:t>
                </a:r>
              </a:p>
            </p:txBody>
          </p:sp>
        </mc:Fallback>
      </mc:AlternateContent>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4192700D-233E-4096-ADD4-0A6A9D0CB5A3}" type="datetime1">
              <a:rPr lang="zh-CN" altLang="en-US" smtClean="0"/>
              <a:t>2020/11/7</a:t>
            </a:fld>
            <a:endParaRPr lang="zh-CN" altLang="en-US" dirty="0"/>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68</a:t>
            </a:fld>
            <a:endParaRPr lang="zh-CN" altLang="en-US"/>
          </a:p>
        </p:txBody>
      </p:sp>
      <p:sp>
        <p:nvSpPr>
          <p:cNvPr id="8" name="页脚占位符 5">
            <a:extLst>
              <a:ext uri="{FF2B5EF4-FFF2-40B4-BE49-F238E27FC236}">
                <a16:creationId xmlns:a16="http://schemas.microsoft.com/office/drawing/2014/main" id="{4F24729A-2C75-4AA5-A28B-7CF7E646AC4E}"/>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22505677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Performance Persistence</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EDD48A4-7D44-414B-B868-7AB78D5B2A73}"/>
                  </a:ext>
                </a:extLst>
              </p:cNvPr>
              <p:cNvSpPr>
                <a:spLocks noGrp="1"/>
              </p:cNvSpPr>
              <p:nvPr>
                <p:ph idx="1"/>
              </p:nvPr>
            </p:nvSpPr>
            <p:spPr>
              <a:xfrm>
                <a:off x="361174" y="1379985"/>
                <a:ext cx="8295146" cy="5117971"/>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Accordingly, we examine five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𝐹𝐷</m:t>
                    </m:r>
                    <m:sSup>
                      <m:sSupPr>
                        <m:ctrlPr>
                          <a:rPr lang="en-US" altLang="zh-CN" sz="2000" b="0" i="1" dirty="0" smtClean="0">
                            <a:latin typeface="Cambria Math" panose="02040503050406030204" pitchFamily="18" charset="0"/>
                            <a:cs typeface="Arial" panose="020B0604020202020204" pitchFamily="34" charset="0"/>
                          </a:rPr>
                        </m:ctrlPr>
                      </m:sSupPr>
                      <m:e>
                        <m:r>
                          <a:rPr lang="en-US" altLang="zh-CN" sz="2000" i="1" dirty="0" smtClean="0">
                            <a:latin typeface="Cambria Math" panose="02040503050406030204" pitchFamily="18" charset="0"/>
                            <a:cs typeface="Arial" panose="020B0604020202020204" pitchFamily="34" charset="0"/>
                          </a:rPr>
                          <m:t>𝑅</m:t>
                        </m:r>
                      </m:e>
                      <m:sup>
                        <m:r>
                          <a:rPr lang="en-US" altLang="zh-CN" sz="2000" i="1" dirty="0" smtClean="0">
                            <a:latin typeface="Cambria Math" panose="02040503050406030204" pitchFamily="18" charset="0"/>
                            <a:cs typeface="Arial" panose="020B0604020202020204" pitchFamily="34" charset="0"/>
                          </a:rPr>
                          <m:t>+</m:t>
                        </m:r>
                      </m:sup>
                    </m:sSup>
                    <m:r>
                      <a:rPr lang="en-US" altLang="zh-CN" sz="2000" i="1" dirty="0" smtClean="0">
                        <a:latin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cs typeface="Arial" panose="020B0604020202020204" pitchFamily="34" charset="0"/>
                  </a:rPr>
                  <a:t>target levels, </a:t>
                </a:r>
                <a14:m>
                  <m:oMath xmlns:m="http://schemas.openxmlformats.org/officeDocument/2006/math">
                    <m:sSup>
                      <m:sSupPr>
                        <m:ctrlPr>
                          <a:rPr lang="en-US" altLang="zh-CN" sz="2000" b="0" i="1" dirty="0" smtClean="0">
                            <a:latin typeface="Cambria Math" panose="02040503050406030204" pitchFamily="18" charset="0"/>
                            <a:cs typeface="Arial" panose="020B0604020202020204" pitchFamily="34" charset="0"/>
                          </a:rPr>
                        </m:ctrlPr>
                      </m:sSupPr>
                      <m:e>
                        <m:r>
                          <a:rPr lang="en-US" altLang="zh-CN" sz="2000" i="1" dirty="0" smtClean="0">
                            <a:latin typeface="Cambria Math" panose="02040503050406030204" pitchFamily="18" charset="0"/>
                            <a:cs typeface="Arial" panose="020B0604020202020204" pitchFamily="34" charset="0"/>
                          </a:rPr>
                          <m:t>𝑧</m:t>
                        </m:r>
                      </m:e>
                      <m:sup>
                        <m:r>
                          <a:rPr lang="en-US" altLang="zh-CN" sz="2000" i="1" dirty="0" smtClean="0">
                            <a:latin typeface="Cambria Math" panose="02040503050406030204" pitchFamily="18" charset="0"/>
                            <a:cs typeface="Arial" panose="020B0604020202020204" pitchFamily="34" charset="0"/>
                          </a:rPr>
                          <m:t>+</m:t>
                        </m:r>
                      </m:sup>
                    </m:sSup>
                  </m:oMath>
                </a14:m>
                <a:r>
                  <a:rPr lang="en-US" altLang="zh-CN" sz="2000" dirty="0">
                    <a:latin typeface="Arial" panose="020B0604020202020204" pitchFamily="34" charset="0"/>
                    <a:cs typeface="Arial" panose="020B0604020202020204" pitchFamily="34" charset="0"/>
                  </a:rPr>
                  <a:t>, in our persistence test, namely, </a:t>
                </a:r>
                <a14:m>
                  <m:oMath xmlns:m="http://schemas.openxmlformats.org/officeDocument/2006/math">
                    <m:sSup>
                      <m:sSupPr>
                        <m:ctrlPr>
                          <a:rPr lang="en-US" altLang="zh-CN" sz="2000" b="0" i="1" dirty="0" smtClean="0">
                            <a:latin typeface="Cambria Math" panose="02040503050406030204" pitchFamily="18" charset="0"/>
                            <a:cs typeface="Arial" panose="020B0604020202020204" pitchFamily="34" charset="0"/>
                          </a:rPr>
                        </m:ctrlPr>
                      </m:sSupPr>
                      <m:e>
                        <m:r>
                          <a:rPr lang="en-US" altLang="zh-CN" sz="2000" i="1" dirty="0" smtClean="0">
                            <a:latin typeface="Cambria Math" panose="02040503050406030204" pitchFamily="18" charset="0"/>
                            <a:cs typeface="Arial" panose="020B0604020202020204" pitchFamily="34" charset="0"/>
                          </a:rPr>
                          <m:t>𝑧</m:t>
                        </m:r>
                      </m:e>
                      <m:sup>
                        <m:r>
                          <a:rPr lang="en-US" altLang="zh-CN" sz="2000" i="1" dirty="0" smtClean="0">
                            <a:latin typeface="Cambria Math" panose="02040503050406030204" pitchFamily="18" charset="0"/>
                            <a:cs typeface="Arial" panose="020B0604020202020204" pitchFamily="34" charset="0"/>
                          </a:rPr>
                          <m:t>+</m:t>
                        </m:r>
                      </m:sup>
                    </m:sSup>
                  </m:oMath>
                </a14:m>
                <a:r>
                  <a:rPr lang="en-US" altLang="zh-CN" sz="2000" dirty="0">
                    <a:latin typeface="Arial" panose="020B0604020202020204" pitchFamily="34" charset="0"/>
                    <a:cs typeface="Arial" panose="020B0604020202020204" pitchFamily="34" charset="0"/>
                  </a:rPr>
                  <a:t> =10%,30%, 50%, 70%, and 90%. At the end of each year, we estimate the alpha p-values of each existing fund using the previous 5-year period. </a:t>
                </a:r>
              </a:p>
              <a:p>
                <a:pPr marL="0" indent="0">
                  <a:lnSpc>
                    <a:spcPct val="150000"/>
                  </a:lnSpc>
                  <a:buNone/>
                </a:pPr>
                <a14:m>
                  <m:oMathPara xmlns:m="http://schemas.openxmlformats.org/officeDocument/2006/math">
                    <m:oMathParaPr>
                      <m:jc m:val="centerGroup"/>
                    </m:oMathParaPr>
                    <m:oMath xmlns:m="http://schemas.openxmlformats.org/officeDocument/2006/math">
                      <m:sSubSup>
                        <m:sSubSupPr>
                          <m:ctrlPr>
                            <a:rPr lang="en-US" altLang="zh-CN" sz="2000" b="0" i="1" smtClean="0">
                              <a:latin typeface="Cambria Math" panose="02040503050406030204" pitchFamily="18" charset="0"/>
                              <a:cs typeface="Arial" panose="020B0604020202020204" pitchFamily="34" charset="0"/>
                            </a:rPr>
                          </m:ctrlPr>
                        </m:sSubSupPr>
                        <m:e>
                          <m:acc>
                            <m:accPr>
                              <m:chr m:val="̂"/>
                              <m:ctrlPr>
                                <a:rPr lang="en-US" altLang="zh-CN" sz="2000" b="0" i="1" smtClean="0">
                                  <a:latin typeface="Cambria Math" panose="02040503050406030204" pitchFamily="18" charset="0"/>
                                  <a:cs typeface="Arial" panose="020B0604020202020204" pitchFamily="34" charset="0"/>
                                </a:rPr>
                              </m:ctrlPr>
                            </m:accPr>
                            <m:e>
                              <m:r>
                                <a:rPr lang="en-US" altLang="zh-CN" sz="2000" i="1">
                                  <a:latin typeface="Cambria Math" panose="02040503050406030204" pitchFamily="18" charset="0"/>
                                  <a:cs typeface="Arial" panose="020B0604020202020204" pitchFamily="34" charset="0"/>
                                </a:rPr>
                                <m:t>𝐹𝐷</m:t>
                              </m:r>
                              <m:r>
                                <a:rPr lang="en-US" altLang="zh-CN" sz="2000" b="0" i="1" smtClean="0">
                                  <a:latin typeface="Cambria Math" panose="02040503050406030204" pitchFamily="18" charset="0"/>
                                  <a:cs typeface="Arial" panose="020B0604020202020204" pitchFamily="34" charset="0"/>
                                </a:rPr>
                                <m:t>𝑅</m:t>
                              </m:r>
                            </m:e>
                          </m:acc>
                        </m:e>
                        <m:sub>
                          <m:r>
                            <a:rPr lang="en-US" altLang="zh-CN" sz="2000" i="1">
                              <a:latin typeface="Cambria Math" panose="02040503050406030204" pitchFamily="18" charset="0"/>
                              <a:ea typeface="Cambria Math" panose="02040503050406030204" pitchFamily="18" charset="0"/>
                              <a:cs typeface="Arial" panose="020B0604020202020204" pitchFamily="34" charset="0"/>
                            </a:rPr>
                            <m:t>𝛾</m:t>
                          </m:r>
                        </m:sub>
                        <m:sup>
                          <m:r>
                            <a:rPr lang="en-US" altLang="zh-CN" sz="2000" b="0" i="1" smtClean="0">
                              <a:latin typeface="Cambria Math" panose="02040503050406030204" pitchFamily="18" charset="0"/>
                              <a:cs typeface="Arial" panose="020B0604020202020204" pitchFamily="34" charset="0"/>
                            </a:rPr>
                            <m:t>+</m:t>
                          </m:r>
                        </m:sup>
                      </m:sSubSup>
                      <m:r>
                        <a:rPr lang="en-US" altLang="zh-CN" sz="2000" b="0" i="1" smtClean="0">
                          <a:latin typeface="Cambria Math" panose="02040503050406030204" pitchFamily="18" charset="0"/>
                          <a:cs typeface="Arial" panose="020B0604020202020204" pitchFamily="34" charset="0"/>
                        </a:rPr>
                        <m:t>=</m:t>
                      </m:r>
                      <m:f>
                        <m:fPr>
                          <m:ctrlPr>
                            <a:rPr lang="en-US" altLang="zh-CN" sz="2000" i="1">
                              <a:latin typeface="Cambria Math" panose="02040503050406030204" pitchFamily="18" charset="0"/>
                              <a:cs typeface="Arial" panose="020B0604020202020204" pitchFamily="34" charset="0"/>
                            </a:rPr>
                          </m:ctrlPr>
                        </m:fPr>
                        <m:num>
                          <m:sSubSup>
                            <m:sSubSupPr>
                              <m:ctrlPr>
                                <a:rPr lang="en-US" altLang="zh-CN" sz="2000" i="1">
                                  <a:latin typeface="Cambria Math" panose="02040503050406030204" pitchFamily="18" charset="0"/>
                                  <a:cs typeface="Arial" panose="020B0604020202020204" pitchFamily="34" charset="0"/>
                                </a:rPr>
                              </m:ctrlPr>
                            </m:sSubSupPr>
                            <m:e>
                              <m:acc>
                                <m:accPr>
                                  <m:chr m:val="̂"/>
                                  <m:ctrlPr>
                                    <a:rPr lang="en-US" altLang="zh-CN" sz="2000" i="1">
                                      <a:latin typeface="Cambria Math" panose="02040503050406030204" pitchFamily="18" charset="0"/>
                                      <a:cs typeface="Arial" panose="020B0604020202020204" pitchFamily="34" charset="0"/>
                                    </a:rPr>
                                  </m:ctrlPr>
                                </m:accPr>
                                <m:e>
                                  <m:r>
                                    <a:rPr lang="en-US" altLang="zh-CN" sz="2000" i="1">
                                      <a:latin typeface="Cambria Math" panose="02040503050406030204" pitchFamily="18" charset="0"/>
                                      <a:cs typeface="Arial" panose="020B0604020202020204" pitchFamily="34" charset="0"/>
                                    </a:rPr>
                                    <m:t>𝐹</m:t>
                                  </m:r>
                                </m:e>
                              </m:acc>
                            </m:e>
                            <m:sub>
                              <m:r>
                                <a:rPr lang="en-US" altLang="zh-CN" sz="2000" i="1">
                                  <a:latin typeface="Cambria Math" panose="02040503050406030204" pitchFamily="18" charset="0"/>
                                  <a:ea typeface="Cambria Math" panose="02040503050406030204" pitchFamily="18" charset="0"/>
                                  <a:cs typeface="Arial" panose="020B0604020202020204" pitchFamily="34" charset="0"/>
                                </a:rPr>
                                <m:t>𝛾</m:t>
                              </m:r>
                            </m:sub>
                            <m:sup>
                              <m:r>
                                <a:rPr lang="en-US" altLang="zh-CN" sz="2000" i="1">
                                  <a:latin typeface="Cambria Math" panose="02040503050406030204" pitchFamily="18" charset="0"/>
                                  <a:cs typeface="Arial" panose="020B0604020202020204" pitchFamily="34" charset="0"/>
                                </a:rPr>
                                <m:t>+</m:t>
                              </m:r>
                            </m:sup>
                          </m:sSubSup>
                        </m:num>
                        <m:den>
                          <m:sSubSup>
                            <m:sSubSupPr>
                              <m:ctrlPr>
                                <a:rPr lang="en-US" altLang="zh-CN" sz="2000" i="1">
                                  <a:latin typeface="Cambria Math" panose="02040503050406030204" pitchFamily="18" charset="0"/>
                                  <a:cs typeface="Arial" panose="020B0604020202020204" pitchFamily="34" charset="0"/>
                                </a:rPr>
                              </m:ctrlPr>
                            </m:sSubSupPr>
                            <m:e>
                              <m:acc>
                                <m:accPr>
                                  <m:chr m:val="̂"/>
                                  <m:ctrlPr>
                                    <a:rPr lang="en-US" altLang="zh-CN" sz="2000" i="1" smtClean="0">
                                      <a:latin typeface="Cambria Math" panose="02040503050406030204" pitchFamily="18" charset="0"/>
                                      <a:cs typeface="Arial" panose="020B0604020202020204" pitchFamily="34" charset="0"/>
                                    </a:rPr>
                                  </m:ctrlPr>
                                </m:accPr>
                                <m:e>
                                  <m:r>
                                    <a:rPr lang="en-US" altLang="zh-CN" sz="2000" b="0" i="1" smtClean="0">
                                      <a:latin typeface="Cambria Math" panose="02040503050406030204" pitchFamily="18" charset="0"/>
                                      <a:cs typeface="Arial" panose="020B0604020202020204" pitchFamily="34" charset="0"/>
                                    </a:rPr>
                                    <m:t>𝑆</m:t>
                                  </m:r>
                                </m:e>
                              </m:acc>
                            </m:e>
                            <m:sub>
                              <m:r>
                                <a:rPr lang="en-US" altLang="zh-CN" sz="2000" i="1">
                                  <a:latin typeface="Cambria Math" panose="02040503050406030204" pitchFamily="18" charset="0"/>
                                  <a:ea typeface="Cambria Math" panose="02040503050406030204" pitchFamily="18" charset="0"/>
                                  <a:cs typeface="Arial" panose="020B0604020202020204" pitchFamily="34" charset="0"/>
                                </a:rPr>
                                <m:t>𝛾</m:t>
                              </m:r>
                            </m:sub>
                            <m:sup>
                              <m:r>
                                <a:rPr lang="en-US" altLang="zh-CN" sz="2000" i="1">
                                  <a:latin typeface="Cambria Math" panose="02040503050406030204" pitchFamily="18" charset="0"/>
                                  <a:cs typeface="Arial" panose="020B0604020202020204" pitchFamily="34" charset="0"/>
                                </a:rPr>
                                <m:t>+</m:t>
                              </m:r>
                            </m:sup>
                          </m:sSubSup>
                        </m:den>
                      </m:f>
                      <m:r>
                        <a:rPr lang="en-US" altLang="zh-CN" sz="2000" b="0" i="1" smtClean="0">
                          <a:latin typeface="Cambria Math" panose="02040503050406030204" pitchFamily="18" charset="0"/>
                          <a:cs typeface="Arial" panose="020B0604020202020204" pitchFamily="34" charset="0"/>
                        </a:rPr>
                        <m:t>=</m:t>
                      </m:r>
                      <m:f>
                        <m:fPr>
                          <m:ctrlPr>
                            <a:rPr lang="en-US" altLang="zh-CN" sz="2000" i="1">
                              <a:latin typeface="Cambria Math" panose="02040503050406030204" pitchFamily="18" charset="0"/>
                              <a:cs typeface="Arial" panose="020B0604020202020204" pitchFamily="34" charset="0"/>
                            </a:rPr>
                          </m:ctrlPr>
                        </m:fPr>
                        <m:num>
                          <m:sSub>
                            <m:sSubPr>
                              <m:ctrlPr>
                                <a:rPr lang="en-US" altLang="zh-CN" sz="2000" b="0" i="1" smtClean="0">
                                  <a:latin typeface="Cambria Math" panose="02040503050406030204" pitchFamily="18" charset="0"/>
                                  <a:cs typeface="Arial" panose="020B0604020202020204" pitchFamily="34" charset="0"/>
                                </a:rPr>
                              </m:ctrlPr>
                            </m:sSubPr>
                            <m:e>
                              <m:acc>
                                <m:accPr>
                                  <m:chr m:val="̂"/>
                                  <m:ctrlPr>
                                    <a:rPr lang="en-US" altLang="zh-CN" sz="2000" b="0" i="1" smtClean="0">
                                      <a:latin typeface="Cambria Math" panose="02040503050406030204" pitchFamily="18" charset="0"/>
                                      <a:cs typeface="Arial" panose="020B0604020202020204" pitchFamily="34" charset="0"/>
                                    </a:rPr>
                                  </m:ctrlPr>
                                </m:accPr>
                                <m:e>
                                  <m:r>
                                    <a:rPr lang="zh-CN" altLang="en-US" sz="2000" b="0" i="1" smtClean="0">
                                      <a:latin typeface="Cambria Math" panose="02040503050406030204" pitchFamily="18" charset="0"/>
                                      <a:cs typeface="Arial" panose="020B0604020202020204" pitchFamily="34" charset="0"/>
                                    </a:rPr>
                                    <m:t>𝜋</m:t>
                                  </m:r>
                                </m:e>
                              </m:acc>
                            </m:e>
                            <m:sub>
                              <m:r>
                                <a:rPr lang="en-US" altLang="zh-CN" sz="2000" b="0" i="1" smtClean="0">
                                  <a:latin typeface="Cambria Math" panose="02040503050406030204" pitchFamily="18" charset="0"/>
                                  <a:cs typeface="Arial" panose="020B0604020202020204" pitchFamily="34" charset="0"/>
                                </a:rPr>
                                <m:t>0</m:t>
                              </m:r>
                            </m:sub>
                          </m:s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r>
                            <a:rPr lang="zh-CN" altLang="en-US" sz="2000" b="0" i="1" smtClean="0">
                              <a:latin typeface="Cambria Math" panose="02040503050406030204" pitchFamily="18" charset="0"/>
                              <a:ea typeface="Cambria Math" panose="02040503050406030204" pitchFamily="18" charset="0"/>
                              <a:cs typeface="Arial" panose="020B0604020202020204" pitchFamily="34" charset="0"/>
                            </a:rPr>
                            <m:t>𝛾</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/2</m:t>
                          </m:r>
                        </m:num>
                        <m:den>
                          <m:sSubSup>
                            <m:sSubSupPr>
                              <m:ctrlPr>
                                <a:rPr lang="en-US" altLang="zh-CN" sz="2000" i="1">
                                  <a:latin typeface="Cambria Math" panose="02040503050406030204" pitchFamily="18" charset="0"/>
                                  <a:cs typeface="Arial" panose="020B0604020202020204" pitchFamily="34" charset="0"/>
                                </a:rPr>
                              </m:ctrlPr>
                            </m:sSubSupPr>
                            <m:e>
                              <m:acc>
                                <m:accPr>
                                  <m:chr m:val="̂"/>
                                  <m:ctrlPr>
                                    <a:rPr lang="en-US" altLang="zh-CN" sz="2000" i="1">
                                      <a:latin typeface="Cambria Math" panose="02040503050406030204" pitchFamily="18" charset="0"/>
                                      <a:cs typeface="Arial" panose="020B0604020202020204" pitchFamily="34" charset="0"/>
                                    </a:rPr>
                                  </m:ctrlPr>
                                </m:accPr>
                                <m:e>
                                  <m:r>
                                    <a:rPr lang="en-US" altLang="zh-CN" sz="2000" i="1">
                                      <a:latin typeface="Cambria Math" panose="02040503050406030204" pitchFamily="18" charset="0"/>
                                      <a:cs typeface="Arial" panose="020B0604020202020204" pitchFamily="34" charset="0"/>
                                    </a:rPr>
                                    <m:t>𝑆</m:t>
                                  </m:r>
                                </m:e>
                              </m:acc>
                            </m:e>
                            <m:sub>
                              <m:r>
                                <a:rPr lang="en-US" altLang="zh-CN" sz="2000" i="1">
                                  <a:latin typeface="Cambria Math" panose="02040503050406030204" pitchFamily="18" charset="0"/>
                                  <a:ea typeface="Cambria Math" panose="02040503050406030204" pitchFamily="18" charset="0"/>
                                  <a:cs typeface="Arial" panose="020B0604020202020204" pitchFamily="34" charset="0"/>
                                </a:rPr>
                                <m:t>𝛾</m:t>
                              </m:r>
                            </m:sub>
                            <m:sup>
                              <m:r>
                                <a:rPr lang="en-US" altLang="zh-CN" sz="2000" i="1">
                                  <a:latin typeface="Cambria Math" panose="02040503050406030204" pitchFamily="18" charset="0"/>
                                  <a:cs typeface="Arial" panose="020B0604020202020204" pitchFamily="34" charset="0"/>
                                </a:rPr>
                                <m:t>+</m:t>
                              </m:r>
                            </m:sup>
                          </m:sSubSup>
                        </m:den>
                      </m:f>
                    </m:oMath>
                  </m:oMathPara>
                </a14:m>
                <a:endParaRPr lang="en-US" altLang="zh-CN" sz="2000" dirty="0">
                  <a:latin typeface="Arial" panose="020B0604020202020204" pitchFamily="34" charset="0"/>
                  <a:cs typeface="Arial" panose="020B0604020202020204" pitchFamily="34" charset="0"/>
                </a:endParaRPr>
              </a:p>
              <a:p>
                <a:pPr>
                  <a:lnSpc>
                    <a:spcPct val="150000"/>
                  </a:lnSpc>
                </a:pPr>
                <a:r>
                  <a:rPr lang="en-US" altLang="zh-CN" sz="2000" dirty="0">
                    <a:latin typeface="Arial" panose="020B0604020202020204" pitchFamily="34" charset="0"/>
                    <a:cs typeface="Arial" panose="020B0604020202020204" pitchFamily="34" charset="0"/>
                  </a:rPr>
                  <a:t>For each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𝐹𝐷</m:t>
                    </m:r>
                    <m:sSup>
                      <m:sSupPr>
                        <m:ctrlPr>
                          <a:rPr lang="en-US" altLang="zh-CN" sz="2000" b="0" i="1" dirty="0" smtClean="0">
                            <a:latin typeface="Cambria Math" panose="02040503050406030204" pitchFamily="18" charset="0"/>
                            <a:cs typeface="Arial" panose="020B0604020202020204" pitchFamily="34" charset="0"/>
                          </a:rPr>
                        </m:ctrlPr>
                      </m:sSupPr>
                      <m:e>
                        <m:r>
                          <a:rPr lang="en-US" altLang="zh-CN" sz="2000" i="1" dirty="0" smtClean="0">
                            <a:latin typeface="Cambria Math" panose="02040503050406030204" pitchFamily="18" charset="0"/>
                            <a:cs typeface="Arial" panose="020B0604020202020204" pitchFamily="34" charset="0"/>
                          </a:rPr>
                          <m:t>𝑅</m:t>
                        </m:r>
                      </m:e>
                      <m:sup>
                        <m:r>
                          <a:rPr lang="en-US" altLang="zh-CN" sz="2000" i="1" dirty="0" smtClean="0">
                            <a:latin typeface="Cambria Math" panose="02040503050406030204" pitchFamily="18" charset="0"/>
                            <a:cs typeface="Arial" panose="020B0604020202020204" pitchFamily="34" charset="0"/>
                          </a:rPr>
                          <m:t>+</m:t>
                        </m:r>
                      </m:sup>
                    </m:sSup>
                    <m:r>
                      <a:rPr lang="en-US" altLang="zh-CN" sz="2000" i="1" dirty="0" smtClean="0">
                        <a:latin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cs typeface="Arial" panose="020B0604020202020204" pitchFamily="34" charset="0"/>
                  </a:rPr>
                  <a:t>target level </a:t>
                </a:r>
                <a14:m>
                  <m:oMath xmlns:m="http://schemas.openxmlformats.org/officeDocument/2006/math">
                    <m:sSup>
                      <m:sSupPr>
                        <m:ctrlPr>
                          <a:rPr lang="en-US" altLang="zh-CN" sz="2000" b="0" i="1" dirty="0" smtClean="0">
                            <a:latin typeface="Cambria Math" panose="02040503050406030204" pitchFamily="18" charset="0"/>
                            <a:cs typeface="Arial" panose="020B0604020202020204" pitchFamily="34" charset="0"/>
                          </a:rPr>
                        </m:ctrlPr>
                      </m:sSupPr>
                      <m:e>
                        <m:r>
                          <a:rPr lang="en-US" altLang="zh-CN" sz="2000" i="1" dirty="0" smtClean="0">
                            <a:latin typeface="Cambria Math" panose="02040503050406030204" pitchFamily="18" charset="0"/>
                            <a:cs typeface="Arial" panose="020B0604020202020204" pitchFamily="34" charset="0"/>
                          </a:rPr>
                          <m:t>𝑧</m:t>
                        </m:r>
                      </m:e>
                      <m:sup>
                        <m:r>
                          <a:rPr lang="en-US" altLang="zh-CN" sz="2000" i="1" dirty="0" smtClean="0">
                            <a:latin typeface="Cambria Math" panose="02040503050406030204" pitchFamily="18" charset="0"/>
                            <a:cs typeface="Arial" panose="020B0604020202020204" pitchFamily="34" charset="0"/>
                          </a:rPr>
                          <m:t>+</m:t>
                        </m:r>
                      </m:sup>
                    </m:sSup>
                  </m:oMath>
                </a14:m>
                <a:r>
                  <a:rPr lang="en-US" altLang="zh-CN" sz="2000" dirty="0">
                    <a:latin typeface="Arial" panose="020B0604020202020204" pitchFamily="34" charset="0"/>
                    <a:cs typeface="Arial" panose="020B0604020202020204" pitchFamily="34" charset="0"/>
                  </a:rPr>
                  <a:t>, we determine the significance level,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𝛾</m:t>
                    </m:r>
                    <m:r>
                      <a:rPr lang="en-US" altLang="zh-CN" sz="2000" i="1" dirty="0" smtClean="0">
                        <a:latin typeface="Cambria Math" panose="02040503050406030204" pitchFamily="18" charset="0"/>
                        <a:cs typeface="Arial" panose="020B0604020202020204" pitchFamily="34" charset="0"/>
                      </a:rPr>
                      <m:t> (</m:t>
                    </m:r>
                    <m:sSup>
                      <m:sSupPr>
                        <m:ctrlPr>
                          <a:rPr lang="en-US" altLang="zh-CN" sz="2000" b="0" i="1" dirty="0" smtClean="0">
                            <a:latin typeface="Cambria Math" panose="02040503050406030204" pitchFamily="18" charset="0"/>
                            <a:cs typeface="Arial" panose="020B0604020202020204" pitchFamily="34" charset="0"/>
                          </a:rPr>
                        </m:ctrlPr>
                      </m:sSupPr>
                      <m:e>
                        <m:r>
                          <a:rPr lang="en-US" altLang="zh-CN" sz="2000" i="1" dirty="0" smtClean="0">
                            <a:latin typeface="Cambria Math" panose="02040503050406030204" pitchFamily="18" charset="0"/>
                            <a:cs typeface="Arial" panose="020B0604020202020204" pitchFamily="34" charset="0"/>
                          </a:rPr>
                          <m:t>𝑧</m:t>
                        </m:r>
                      </m:e>
                      <m:sup>
                        <m:r>
                          <a:rPr lang="en-US" altLang="zh-CN" sz="2000" i="1" dirty="0" smtClean="0">
                            <a:latin typeface="Cambria Math" panose="02040503050406030204" pitchFamily="18" charset="0"/>
                            <a:cs typeface="Arial" panose="020B0604020202020204" pitchFamily="34" charset="0"/>
                          </a:rPr>
                          <m:t>+</m:t>
                        </m:r>
                      </m:sup>
                    </m:sSup>
                    <m:r>
                      <a:rPr lang="en-US" altLang="zh-CN" sz="2000" i="1" dirty="0" smtClean="0">
                        <a:latin typeface="Cambria Math" panose="02040503050406030204" pitchFamily="18" charset="0"/>
                        <a:cs typeface="Arial" panose="020B0604020202020204" pitchFamily="34" charset="0"/>
                      </a:rPr>
                      <m:t>)</m:t>
                    </m:r>
                  </m:oMath>
                </a14:m>
                <a:r>
                  <a:rPr lang="en-US" altLang="zh-CN" sz="2000" dirty="0">
                    <a:latin typeface="Arial" panose="020B0604020202020204" pitchFamily="34" charset="0"/>
                    <a:cs typeface="Arial" panose="020B0604020202020204" pitchFamily="34" charset="0"/>
                  </a:rPr>
                  <a:t>, only funds with p-values smaller than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𝛾</m:t>
                    </m:r>
                    <m:r>
                      <a:rPr lang="en-US" altLang="zh-CN" sz="2000" i="1" dirty="0" smtClean="0">
                        <a:latin typeface="Cambria Math" panose="02040503050406030204" pitchFamily="18" charset="0"/>
                        <a:cs typeface="Arial" panose="020B0604020202020204" pitchFamily="34" charset="0"/>
                      </a:rPr>
                      <m:t> (</m:t>
                    </m:r>
                    <m:sSup>
                      <m:sSupPr>
                        <m:ctrlPr>
                          <a:rPr lang="en-US" altLang="zh-CN" sz="2000" b="0" i="1" dirty="0" smtClean="0">
                            <a:latin typeface="Cambria Math" panose="02040503050406030204" pitchFamily="18" charset="0"/>
                            <a:cs typeface="Arial" panose="020B0604020202020204" pitchFamily="34" charset="0"/>
                          </a:rPr>
                        </m:ctrlPr>
                      </m:sSupPr>
                      <m:e>
                        <m:r>
                          <a:rPr lang="en-US" altLang="zh-CN" sz="2000" i="1" dirty="0" smtClean="0">
                            <a:latin typeface="Cambria Math" panose="02040503050406030204" pitchFamily="18" charset="0"/>
                            <a:cs typeface="Arial" panose="020B0604020202020204" pitchFamily="34" charset="0"/>
                          </a:rPr>
                          <m:t>𝑧</m:t>
                        </m:r>
                      </m:e>
                      <m:sup>
                        <m:r>
                          <a:rPr lang="en-US" altLang="zh-CN" sz="2000" i="1" dirty="0" smtClean="0">
                            <a:latin typeface="Cambria Math" panose="02040503050406030204" pitchFamily="18" charset="0"/>
                            <a:cs typeface="Arial" panose="020B0604020202020204" pitchFamily="34" charset="0"/>
                          </a:rPr>
                          <m:t>+</m:t>
                        </m:r>
                      </m:sup>
                    </m:sSup>
                    <m:r>
                      <a:rPr lang="en-US" altLang="zh-CN" sz="2000" i="1" dirty="0" smtClean="0">
                        <a:latin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cs typeface="Arial" panose="020B0604020202020204" pitchFamily="34" charset="0"/>
                  </a:rPr>
                  <a:t>are included in an equally weighted portfolio. If a selected fund does not survive, its weight is reallocated to the remaining funds</a:t>
                </a:r>
              </a:p>
            </p:txBody>
          </p:sp>
        </mc:Choice>
        <mc:Fallback xmlns="">
          <p:sp>
            <p:nvSpPr>
              <p:cNvPr id="3" name="内容占位符 2">
                <a:extLst>
                  <a:ext uri="{FF2B5EF4-FFF2-40B4-BE49-F238E27FC236}">
                    <a16:creationId xmlns:a16="http://schemas.microsoft.com/office/drawing/2014/main" id="{DEDD48A4-7D44-414B-B868-7AB78D5B2A73}"/>
                  </a:ext>
                </a:extLst>
              </p:cNvPr>
              <p:cNvSpPr>
                <a:spLocks noGrp="1" noRot="1" noChangeAspect="1" noMove="1" noResize="1" noEditPoints="1" noAdjustHandles="1" noChangeArrowheads="1" noChangeShapeType="1" noTextEdit="1"/>
              </p:cNvSpPr>
              <p:nvPr>
                <p:ph idx="1"/>
              </p:nvPr>
            </p:nvSpPr>
            <p:spPr>
              <a:xfrm>
                <a:off x="361174" y="1379985"/>
                <a:ext cx="8295146" cy="5117971"/>
              </a:xfrm>
              <a:blipFill>
                <a:blip r:embed="rId3"/>
                <a:stretch>
                  <a:fillRect l="-661" r="-735"/>
                </a:stretch>
              </a:blipFill>
            </p:spPr>
            <p:txBody>
              <a:bodyPr/>
              <a:lstStyle/>
              <a:p>
                <a:r>
                  <a:rPr lang="zh-CN" altLang="en-US">
                    <a:noFill/>
                  </a:rPr>
                  <a:t> </a:t>
                </a:r>
              </a:p>
            </p:txBody>
          </p:sp>
        </mc:Fallback>
      </mc:AlternateContent>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E1F85945-0BF1-4E0C-AD77-1B6FB1A7C56A}" type="datetime1">
              <a:rPr lang="zh-CN" altLang="en-US" smtClean="0"/>
              <a:t>2020/11/7</a:t>
            </a:fld>
            <a:endParaRPr lang="zh-CN" altLang="en-US" dirty="0"/>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69</a:t>
            </a:fld>
            <a:endParaRPr lang="zh-CN" altLang="en-US"/>
          </a:p>
        </p:txBody>
      </p:sp>
      <p:sp>
        <p:nvSpPr>
          <p:cNvPr id="8" name="页脚占位符 5">
            <a:extLst>
              <a:ext uri="{FF2B5EF4-FFF2-40B4-BE49-F238E27FC236}">
                <a16:creationId xmlns:a16="http://schemas.microsoft.com/office/drawing/2014/main" id="{4F24729A-2C75-4AA5-A28B-7CF7E646AC4E}"/>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14452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7886700" cy="1325563"/>
          </a:xfrm>
        </p:spPr>
        <p:txBody>
          <a:bodyPr/>
          <a:lstStyle/>
          <a:p>
            <a:r>
              <a:rPr lang="en-US" altLang="zh-CN" dirty="0">
                <a:latin typeface="Arial" panose="020B0604020202020204" pitchFamily="34" charset="0"/>
                <a:cs typeface="Arial" panose="020B0604020202020204" pitchFamily="34" charset="0"/>
              </a:rPr>
              <a:t>Holm method</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3FA512E3-7FFB-4C90-901D-37FF4AB85070}"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7</a:t>
            </a:fld>
            <a:endParaRPr lang="zh-CN" altLang="en-US"/>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mc:AlternateContent xmlns:mc="http://schemas.openxmlformats.org/markup-compatibility/2006" xmlns:a14="http://schemas.microsoft.com/office/drawing/2010/main">
        <mc:Choice Requires="a14">
          <p:sp>
            <p:nvSpPr>
              <p:cNvPr id="15" name="内容占位符 14">
                <a:extLst>
                  <a:ext uri="{FF2B5EF4-FFF2-40B4-BE49-F238E27FC236}">
                    <a16:creationId xmlns:a16="http://schemas.microsoft.com/office/drawing/2014/main" id="{694F0E88-305E-4590-A878-23B33C0F70CD}"/>
                  </a:ext>
                </a:extLst>
              </p:cNvPr>
              <p:cNvSpPr>
                <a:spLocks noGrp="1"/>
              </p:cNvSpPr>
              <p:nvPr>
                <p:ph idx="1"/>
              </p:nvPr>
            </p:nvSpPr>
            <p:spPr>
              <a:xfrm>
                <a:off x="467361" y="1384618"/>
                <a:ext cx="7886700" cy="5336858"/>
              </a:xfrm>
            </p:spPr>
            <p:txBody>
              <a:bodyPr>
                <a:normAutofit/>
              </a:bodyPr>
              <a:lstStyle/>
              <a:p>
                <a:pPr>
                  <a:lnSpc>
                    <a:spcPct val="150000"/>
                  </a:lnSpc>
                  <a:spcBef>
                    <a:spcPts val="0"/>
                  </a:spcBef>
                </a:pPr>
                <a:r>
                  <a:rPr lang="en-US" altLang="zh-CN" sz="2000" dirty="0">
                    <a:latin typeface="Arial" panose="020B0604020202020204" pitchFamily="34" charset="0"/>
                    <a:cs typeface="Arial" panose="020B0604020202020204" pitchFamily="34" charset="0"/>
                  </a:rPr>
                  <a:t>The Holm method rejects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𝐻</m:t>
                        </m:r>
                      </m:e>
                      <m:sub>
                        <m:r>
                          <a:rPr lang="en-US" altLang="zh-CN" sz="2000" i="1" dirty="0" smtClean="0">
                            <a:latin typeface="Cambria Math" panose="02040503050406030204" pitchFamily="18" charset="0"/>
                            <a:cs typeface="Arial" panose="020B0604020202020204" pitchFamily="34" charset="0"/>
                          </a:rPr>
                          <m:t>𝑚</m:t>
                        </m:r>
                      </m:sub>
                    </m:sSub>
                    <m:r>
                      <a:rPr lang="en-US" altLang="zh-CN" sz="2000" b="0" i="0" dirty="0" smtClean="0">
                        <a:latin typeface="Cambria Math" panose="02040503050406030204" pitchFamily="18" charset="0"/>
                        <a:cs typeface="Arial" panose="020B0604020202020204" pitchFamily="34" charset="0"/>
                      </a:rPr>
                      <m:t> </m:t>
                    </m:r>
                    <m:r>
                      <m:rPr>
                        <m:sty m:val="p"/>
                      </m:rPr>
                      <a:rPr lang="en-US" altLang="zh-CN" sz="2000" b="0" i="0" dirty="0" smtClean="0">
                        <a:latin typeface="Cambria Math" panose="02040503050406030204" pitchFamily="18" charset="0"/>
                        <a:cs typeface="Arial" panose="020B0604020202020204" pitchFamily="34" charset="0"/>
                      </a:rPr>
                      <m:t>if</m:t>
                    </m:r>
                    <m:r>
                      <a:rPr lang="en-US" altLang="zh-CN" sz="2000" b="0" i="0" dirty="0" smtClean="0">
                        <a:latin typeface="Cambria Math" panose="02040503050406030204" pitchFamily="18" charset="0"/>
                        <a:cs typeface="Arial" panose="020B0604020202020204" pitchFamily="34" charset="0"/>
                      </a:rPr>
                      <m:t> </m:t>
                    </m:r>
                  </m:oMath>
                </a14:m>
                <a:endParaRPr lang="en-US" altLang="zh-CN" sz="2000" b="0" i="0" dirty="0">
                  <a:latin typeface="Cambria Math" panose="02040503050406030204" pitchFamily="18" charset="0"/>
                  <a:cs typeface="Arial" panose="020B0604020202020204" pitchFamily="34" charset="0"/>
                </a:endParaRPr>
              </a:p>
              <a:p>
                <a:pPr marL="0" indent="0">
                  <a:lnSpc>
                    <a:spcPct val="100000"/>
                  </a:lnSpc>
                  <a:spcBef>
                    <a:spcPts val="0"/>
                  </a:spcBef>
                  <a:buNone/>
                </a:pPr>
                <a14:m>
                  <m:oMathPara xmlns:m="http://schemas.openxmlformats.org/officeDocument/2006/math">
                    <m:oMathParaPr>
                      <m:jc m:val="centerGroup"/>
                    </m:oMathParaPr>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𝑝</m:t>
                          </m:r>
                        </m:e>
                        <m:sub>
                          <m:r>
                            <a:rPr lang="en-US" altLang="zh-CN" sz="2000" i="1" dirty="0" smtClean="0">
                              <a:latin typeface="Cambria Math" panose="02040503050406030204" pitchFamily="18" charset="0"/>
                              <a:cs typeface="Arial" panose="020B0604020202020204" pitchFamily="34" charset="0"/>
                            </a:rPr>
                            <m:t>𝑚</m:t>
                          </m:r>
                        </m:sub>
                      </m:sSub>
                      <m:r>
                        <a:rPr lang="en-US" altLang="zh-CN" sz="2000" i="1" dirty="0" smtClean="0">
                          <a:latin typeface="Cambria Math" panose="02040503050406030204" pitchFamily="18" charset="0"/>
                          <a:cs typeface="Arial" panose="020B0604020202020204" pitchFamily="34" charset="0"/>
                        </a:rPr>
                        <m:t> </m:t>
                      </m:r>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pPr>
                        <m:e>
                          <m:r>
                            <a:rPr lang="zh-CN" altLang="en-US" sz="2000" i="1" dirty="0" smtClean="0">
                              <a:latin typeface="Cambria Math" panose="02040503050406030204" pitchFamily="18" charset="0"/>
                              <a:ea typeface="Cambria Math" panose="02040503050406030204" pitchFamily="18" charset="0"/>
                              <a:cs typeface="Arial" panose="020B0604020202020204" pitchFamily="34" charset="0"/>
                            </a:rPr>
                            <m:t>𝛼</m:t>
                          </m:r>
                        </m:e>
                        <m:sup>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m:t>
                          </m:r>
                        </m:sup>
                      </m:sSup>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m:t>
                      </m:r>
                      <m:f>
                        <m:f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fPr>
                        <m:num>
                          <m:r>
                            <a:rPr lang="zh-CN" altLang="en-US" sz="2000" b="0" i="1" dirty="0" smtClean="0">
                              <a:latin typeface="Cambria Math" panose="02040503050406030204" pitchFamily="18" charset="0"/>
                              <a:ea typeface="Cambria Math" panose="02040503050406030204" pitchFamily="18" charset="0"/>
                              <a:cs typeface="Arial" panose="020B0604020202020204" pitchFamily="34" charset="0"/>
                            </a:rPr>
                            <m:t>𝛼</m:t>
                          </m:r>
                        </m:num>
                        <m:den>
                          <m:d>
                            <m:d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𝑀</m:t>
                              </m:r>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𝑚</m:t>
                              </m:r>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+1</m:t>
                              </m:r>
                            </m:e>
                          </m:d>
                        </m:den>
                      </m:f>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𝑓𝑜𝑟</m:t>
                      </m:r>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𝑚</m:t>
                      </m:r>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=1…</m:t>
                      </m:r>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𝑀</m:t>
                      </m:r>
                    </m:oMath>
                  </m:oMathPara>
                </a14:m>
                <a:endParaRPr lang="en-US" altLang="zh-CN" sz="2000" dirty="0">
                  <a:latin typeface="Arial" panose="020B0604020202020204" pitchFamily="34" charset="0"/>
                  <a:cs typeface="Arial" panose="020B0604020202020204" pitchFamily="34" charset="0"/>
                </a:endParaRPr>
              </a:p>
              <a:p>
                <a:pPr>
                  <a:lnSpc>
                    <a:spcPct val="150000"/>
                  </a:lnSpc>
                  <a:spcBef>
                    <a:spcPts val="0"/>
                  </a:spcBef>
                </a:pPr>
                <a:r>
                  <a:rPr lang="en-US" altLang="zh-CN" sz="2000" dirty="0">
                    <a:latin typeface="Arial" panose="020B0604020202020204" pitchFamily="34" charset="0"/>
                    <a:cs typeface="Arial" panose="020B0604020202020204" pitchFamily="34" charset="0"/>
                  </a:rPr>
                  <a:t>In the Holm method the researcher starts by evaluating the most significant hypothesis. For the second most significant hypothesis, the threshold is smaller at </a:t>
                </a:r>
                <a14:m>
                  <m:oMath xmlns:m="http://schemas.openxmlformats.org/officeDocument/2006/math">
                    <m:sSup>
                      <m:sSupPr>
                        <m:ctrlPr>
                          <a:rPr lang="en-US" altLang="zh-CN" sz="2000" b="0" i="1" dirty="0" smtClean="0">
                            <a:latin typeface="Cambria Math" panose="02040503050406030204" pitchFamily="18" charset="0"/>
                            <a:cs typeface="Arial" panose="020B0604020202020204" pitchFamily="34" charset="0"/>
                          </a:rPr>
                        </m:ctrlPr>
                      </m:sSupPr>
                      <m:e>
                        <m:r>
                          <a:rPr lang="zh-CN" altLang="en-US" sz="2000" i="1" dirty="0" smtClean="0">
                            <a:latin typeface="Cambria Math" panose="02040503050406030204" pitchFamily="18" charset="0"/>
                            <a:cs typeface="Arial" panose="020B0604020202020204" pitchFamily="34" charset="0"/>
                          </a:rPr>
                          <m:t>𝛼</m:t>
                        </m:r>
                      </m:e>
                      <m:sup>
                        <m:r>
                          <a:rPr lang="en-US" altLang="zh-CN" sz="2000" b="0" i="1" dirty="0" smtClean="0">
                            <a:latin typeface="Cambria Math" panose="02040503050406030204" pitchFamily="18" charset="0"/>
                            <a:cs typeface="Arial" panose="020B0604020202020204" pitchFamily="34" charset="0"/>
                          </a:rPr>
                          <m:t>∗</m:t>
                        </m:r>
                      </m:sup>
                    </m:sSup>
                    <m:r>
                      <a:rPr lang="en-US" altLang="zh-CN" sz="2000" i="1" dirty="0" smtClean="0">
                        <a:latin typeface="Cambria Math" panose="02040503050406030204" pitchFamily="18" charset="0"/>
                        <a:cs typeface="Arial" panose="020B0604020202020204" pitchFamily="34" charset="0"/>
                      </a:rPr>
                      <m:t>=</m:t>
                    </m:r>
                    <m:r>
                      <a:rPr lang="zh-CN" altLang="en-US" sz="2000" i="1" dirty="0" smtClean="0">
                        <a:latin typeface="Cambria Math" panose="02040503050406030204" pitchFamily="18" charset="0"/>
                        <a:cs typeface="Arial" panose="020B0604020202020204" pitchFamily="34" charset="0"/>
                      </a:rPr>
                      <m:t>𝛼</m:t>
                    </m:r>
                    <m:r>
                      <a:rPr lang="en-US" altLang="zh-CN" sz="2000" b="0" i="1" dirty="0" smtClean="0">
                        <a:latin typeface="Cambria Math" panose="02040503050406030204" pitchFamily="18" charset="0"/>
                        <a:cs typeface="Arial" panose="020B0604020202020204" pitchFamily="34" charset="0"/>
                      </a:rPr>
                      <m:t>/(</m:t>
                    </m:r>
                    <m:r>
                      <a:rPr lang="en-US" altLang="zh-CN" sz="2000" i="1" dirty="0" smtClean="0">
                        <a:latin typeface="Cambria Math" panose="02040503050406030204" pitchFamily="18" charset="0"/>
                        <a:cs typeface="Arial" panose="020B0604020202020204" pitchFamily="34" charset="0"/>
                      </a:rPr>
                      <m:t>𝑀</m:t>
                    </m:r>
                    <m:r>
                      <a:rPr lang="en-US" altLang="zh-CN" sz="2000" b="0" i="1" dirty="0" smtClean="0">
                        <a:latin typeface="Cambria Math" panose="02040503050406030204" pitchFamily="18" charset="0"/>
                        <a:cs typeface="Arial" panose="020B0604020202020204" pitchFamily="34" charset="0"/>
                      </a:rPr>
                      <m:t>−1)</m:t>
                    </m:r>
                  </m:oMath>
                </a14:m>
                <a:endParaRPr lang="en-US" altLang="zh-CN" sz="1600" dirty="0">
                  <a:latin typeface="Arial" panose="020B0604020202020204" pitchFamily="34" charset="0"/>
                  <a:cs typeface="Arial" panose="020B0604020202020204" pitchFamily="34" charset="0"/>
                </a:endParaRPr>
              </a:p>
              <a:p>
                <a:pPr>
                  <a:lnSpc>
                    <a:spcPct val="150000"/>
                  </a:lnSpc>
                  <a:spcBef>
                    <a:spcPts val="0"/>
                  </a:spcBef>
                </a:pPr>
                <a:endParaRPr lang="en-US" altLang="zh-CN" sz="1600" dirty="0">
                  <a:latin typeface="Arial" panose="020B0604020202020204" pitchFamily="34" charset="0"/>
                  <a:cs typeface="Arial" panose="020B0604020202020204" pitchFamily="34" charset="0"/>
                </a:endParaRPr>
              </a:p>
              <a:p>
                <a:pPr>
                  <a:lnSpc>
                    <a:spcPct val="150000"/>
                  </a:lnSpc>
                  <a:spcBef>
                    <a:spcPts val="0"/>
                  </a:spcBef>
                </a:pPr>
                <a:endParaRPr lang="en-US" altLang="zh-CN" sz="1600" dirty="0">
                  <a:latin typeface="Arial" panose="020B0604020202020204" pitchFamily="34" charset="0"/>
                  <a:cs typeface="Arial" panose="020B0604020202020204" pitchFamily="34" charset="0"/>
                </a:endParaRPr>
              </a:p>
              <a:p>
                <a:pPr>
                  <a:lnSpc>
                    <a:spcPct val="150000"/>
                  </a:lnSpc>
                  <a:spcBef>
                    <a:spcPts val="0"/>
                  </a:spcBef>
                </a:pPr>
                <a:endParaRPr lang="en-US" altLang="zh-CN" sz="1600" dirty="0">
                  <a:latin typeface="Arial" panose="020B0604020202020204" pitchFamily="34" charset="0"/>
                  <a:cs typeface="Arial" panose="020B0604020202020204" pitchFamily="34" charset="0"/>
                </a:endParaRPr>
              </a:p>
              <a:p>
                <a:pPr>
                  <a:lnSpc>
                    <a:spcPct val="150000"/>
                  </a:lnSpc>
                  <a:spcBef>
                    <a:spcPts val="0"/>
                  </a:spcBef>
                </a:pPr>
                <a:r>
                  <a:rPr lang="en-US" altLang="zh-CN" sz="2000" dirty="0">
                    <a:latin typeface="Arial" panose="020B0604020202020204" pitchFamily="34" charset="0"/>
                    <a:cs typeface="Arial" panose="020B0604020202020204" pitchFamily="34" charset="0"/>
                  </a:rPr>
                  <a:t>The Bonferroni and Holm procedures asymptotically control the FWER under particular conditions and tend to do poorly in </a:t>
                </a:r>
                <a:r>
                  <a:rPr lang="en-US" altLang="zh-CN" sz="2000" dirty="0">
                    <a:solidFill>
                      <a:srgbClr val="FF0000"/>
                    </a:solidFill>
                    <a:latin typeface="Arial" panose="020B0604020202020204" pitchFamily="34" charset="0"/>
                    <a:cs typeface="Arial" panose="020B0604020202020204" pitchFamily="34" charset="0"/>
                  </a:rPr>
                  <a:t>extreme situations</a:t>
                </a:r>
                <a:r>
                  <a:rPr lang="en-US" altLang="zh-CN" sz="2000" dirty="0">
                    <a:latin typeface="Arial" panose="020B0604020202020204" pitchFamily="34" charset="0"/>
                    <a:cs typeface="Arial" panose="020B0604020202020204" pitchFamily="34" charset="0"/>
                  </a:rPr>
                  <a:t>, such as when tests exhibit negative correlation.</a:t>
                </a:r>
              </a:p>
            </p:txBody>
          </p:sp>
        </mc:Choice>
        <mc:Fallback xmlns="">
          <p:sp>
            <p:nvSpPr>
              <p:cNvPr id="15" name="内容占位符 14">
                <a:extLst>
                  <a:ext uri="{FF2B5EF4-FFF2-40B4-BE49-F238E27FC236}">
                    <a16:creationId xmlns:a16="http://schemas.microsoft.com/office/drawing/2014/main" id="{694F0E88-305E-4590-A878-23B33C0F70CD}"/>
                  </a:ext>
                </a:extLst>
              </p:cNvPr>
              <p:cNvSpPr>
                <a:spLocks noGrp="1" noRot="1" noChangeAspect="1" noMove="1" noResize="1" noEditPoints="1" noAdjustHandles="1" noChangeArrowheads="1" noChangeShapeType="1" noTextEdit="1"/>
              </p:cNvSpPr>
              <p:nvPr>
                <p:ph idx="1"/>
              </p:nvPr>
            </p:nvSpPr>
            <p:spPr>
              <a:xfrm>
                <a:off x="467361" y="1384618"/>
                <a:ext cx="7886700" cy="5336858"/>
              </a:xfrm>
              <a:blipFill>
                <a:blip r:embed="rId2"/>
                <a:stretch>
                  <a:fillRect l="-696" r="-1392"/>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AF15606-386D-4FF5-9219-7E721BED0698}"/>
              </a:ext>
            </a:extLst>
          </p:cNvPr>
          <p:cNvPicPr>
            <a:picLocks noChangeAspect="1"/>
          </p:cNvPicPr>
          <p:nvPr/>
        </p:nvPicPr>
        <p:blipFill>
          <a:blip r:embed="rId3"/>
          <a:stretch>
            <a:fillRect/>
          </a:stretch>
        </p:blipFill>
        <p:spPr>
          <a:xfrm>
            <a:off x="789939" y="3837647"/>
            <a:ext cx="7104381" cy="1076061"/>
          </a:xfrm>
          <a:prstGeom prst="rect">
            <a:avLst/>
          </a:prstGeom>
        </p:spPr>
      </p:pic>
    </p:spTree>
    <p:extLst>
      <p:ext uri="{BB962C8B-B14F-4D97-AF65-F5344CB8AC3E}">
        <p14:creationId xmlns:p14="http://schemas.microsoft.com/office/powerpoint/2010/main" val="33909408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Performance Persistence</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EDD48A4-7D44-414B-B868-7AB78D5B2A73}"/>
                  </a:ext>
                </a:extLst>
              </p:cNvPr>
              <p:cNvSpPr>
                <a:spLocks noGrp="1"/>
              </p:cNvSpPr>
              <p:nvPr>
                <p:ph idx="1"/>
              </p:nvPr>
            </p:nvSpPr>
            <p:spPr>
              <a:xfrm>
                <a:off x="361174" y="1379985"/>
                <a:ext cx="8295146" cy="5117971"/>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Accordingly, we examine five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𝐹𝐷</m:t>
                    </m:r>
                    <m:sSup>
                      <m:sSupPr>
                        <m:ctrlPr>
                          <a:rPr lang="en-US" altLang="zh-CN" sz="2000" b="0" i="1" dirty="0" smtClean="0">
                            <a:latin typeface="Cambria Math" panose="02040503050406030204" pitchFamily="18" charset="0"/>
                            <a:cs typeface="Arial" panose="020B0604020202020204" pitchFamily="34" charset="0"/>
                          </a:rPr>
                        </m:ctrlPr>
                      </m:sSupPr>
                      <m:e>
                        <m:r>
                          <a:rPr lang="en-US" altLang="zh-CN" sz="2000" i="1" dirty="0" smtClean="0">
                            <a:latin typeface="Cambria Math" panose="02040503050406030204" pitchFamily="18" charset="0"/>
                            <a:cs typeface="Arial" panose="020B0604020202020204" pitchFamily="34" charset="0"/>
                          </a:rPr>
                          <m:t>𝑅</m:t>
                        </m:r>
                      </m:e>
                      <m:sup>
                        <m:r>
                          <a:rPr lang="en-US" altLang="zh-CN" sz="2000" i="1" dirty="0" smtClean="0">
                            <a:latin typeface="Cambria Math" panose="02040503050406030204" pitchFamily="18" charset="0"/>
                            <a:cs typeface="Arial" panose="020B0604020202020204" pitchFamily="34" charset="0"/>
                          </a:rPr>
                          <m:t>+</m:t>
                        </m:r>
                      </m:sup>
                    </m:sSup>
                    <m:r>
                      <a:rPr lang="en-US" altLang="zh-CN" sz="2000" i="1" dirty="0" smtClean="0">
                        <a:latin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cs typeface="Arial" panose="020B0604020202020204" pitchFamily="34" charset="0"/>
                  </a:rPr>
                  <a:t>target levels, </a:t>
                </a:r>
                <a14:m>
                  <m:oMath xmlns:m="http://schemas.openxmlformats.org/officeDocument/2006/math">
                    <m:sSup>
                      <m:sSupPr>
                        <m:ctrlPr>
                          <a:rPr lang="en-US" altLang="zh-CN" sz="2000" b="0" i="1" dirty="0" smtClean="0">
                            <a:latin typeface="Cambria Math" panose="02040503050406030204" pitchFamily="18" charset="0"/>
                            <a:cs typeface="Arial" panose="020B0604020202020204" pitchFamily="34" charset="0"/>
                          </a:rPr>
                        </m:ctrlPr>
                      </m:sSupPr>
                      <m:e>
                        <m:r>
                          <a:rPr lang="en-US" altLang="zh-CN" sz="2000" i="1" dirty="0" smtClean="0">
                            <a:latin typeface="Cambria Math" panose="02040503050406030204" pitchFamily="18" charset="0"/>
                            <a:cs typeface="Arial" panose="020B0604020202020204" pitchFamily="34" charset="0"/>
                          </a:rPr>
                          <m:t>𝑧</m:t>
                        </m:r>
                      </m:e>
                      <m:sup>
                        <m:r>
                          <a:rPr lang="en-US" altLang="zh-CN" sz="2000" i="1" dirty="0" smtClean="0">
                            <a:latin typeface="Cambria Math" panose="02040503050406030204" pitchFamily="18" charset="0"/>
                            <a:cs typeface="Arial" panose="020B0604020202020204" pitchFamily="34" charset="0"/>
                          </a:rPr>
                          <m:t>+</m:t>
                        </m:r>
                      </m:sup>
                    </m:sSup>
                  </m:oMath>
                </a14:m>
                <a:r>
                  <a:rPr lang="en-US" altLang="zh-CN" sz="2000" dirty="0">
                    <a:latin typeface="Arial" panose="020B0604020202020204" pitchFamily="34" charset="0"/>
                    <a:cs typeface="Arial" panose="020B0604020202020204" pitchFamily="34" charset="0"/>
                  </a:rPr>
                  <a:t>, in our</a:t>
                </a:r>
              </a:p>
            </p:txBody>
          </p:sp>
        </mc:Choice>
        <mc:Fallback xmlns="">
          <p:sp>
            <p:nvSpPr>
              <p:cNvPr id="3" name="内容占位符 2">
                <a:extLst>
                  <a:ext uri="{FF2B5EF4-FFF2-40B4-BE49-F238E27FC236}">
                    <a16:creationId xmlns:a16="http://schemas.microsoft.com/office/drawing/2014/main" id="{DEDD48A4-7D44-414B-B868-7AB78D5B2A73}"/>
                  </a:ext>
                </a:extLst>
              </p:cNvPr>
              <p:cNvSpPr>
                <a:spLocks noGrp="1" noRot="1" noChangeAspect="1" noMove="1" noResize="1" noEditPoints="1" noAdjustHandles="1" noChangeArrowheads="1" noChangeShapeType="1" noTextEdit="1"/>
              </p:cNvSpPr>
              <p:nvPr>
                <p:ph idx="1"/>
              </p:nvPr>
            </p:nvSpPr>
            <p:spPr>
              <a:xfrm>
                <a:off x="361174" y="1379985"/>
                <a:ext cx="8295146" cy="5117971"/>
              </a:xfrm>
              <a:blipFill>
                <a:blip r:embed="rId3"/>
                <a:stretch>
                  <a:fillRect l="-661"/>
                </a:stretch>
              </a:blipFill>
            </p:spPr>
            <p:txBody>
              <a:bodyPr/>
              <a:lstStyle/>
              <a:p>
                <a:r>
                  <a:rPr lang="zh-CN" altLang="en-US">
                    <a:noFill/>
                  </a:rPr>
                  <a:t> </a:t>
                </a:r>
              </a:p>
            </p:txBody>
          </p:sp>
        </mc:Fallback>
      </mc:AlternateContent>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78121243-9D44-47F5-99D8-738F0FE5213E}" type="datetime1">
              <a:rPr lang="zh-CN" altLang="en-US" smtClean="0"/>
              <a:t>2020/11/7</a:t>
            </a:fld>
            <a:endParaRPr lang="zh-CN" altLang="en-US" dirty="0"/>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70</a:t>
            </a:fld>
            <a:endParaRPr lang="zh-CN" altLang="en-US"/>
          </a:p>
        </p:txBody>
      </p:sp>
      <p:sp>
        <p:nvSpPr>
          <p:cNvPr id="8" name="页脚占位符 5">
            <a:extLst>
              <a:ext uri="{FF2B5EF4-FFF2-40B4-BE49-F238E27FC236}">
                <a16:creationId xmlns:a16="http://schemas.microsoft.com/office/drawing/2014/main" id="{4F24729A-2C75-4AA5-A28B-7CF7E646AC4E}"/>
              </a:ext>
            </a:extLst>
          </p:cNvPr>
          <p:cNvSpPr>
            <a:spLocks noGrp="1"/>
          </p:cNvSpPr>
          <p:nvPr>
            <p:ph type="ftr" sz="quarter" idx="11"/>
          </p:nvPr>
        </p:nvSpPr>
        <p:spPr>
          <a:xfrm>
            <a:off x="3028950" y="6356351"/>
            <a:ext cx="3086100" cy="365125"/>
          </a:xfrm>
        </p:spPr>
        <p:txBody>
          <a:bodyPr/>
          <a:lstStyle/>
          <a:p>
            <a:r>
              <a:rPr lang="zh-CN" altLang="en-US" dirty="0"/>
              <a:t>雷印如</a:t>
            </a:r>
          </a:p>
        </p:txBody>
      </p:sp>
      <p:pic>
        <p:nvPicPr>
          <p:cNvPr id="6" name="图片 5">
            <a:extLst>
              <a:ext uri="{FF2B5EF4-FFF2-40B4-BE49-F238E27FC236}">
                <a16:creationId xmlns:a16="http://schemas.microsoft.com/office/drawing/2014/main" id="{77AD3851-C73B-4E74-9F18-2E8E635D575C}"/>
              </a:ext>
            </a:extLst>
          </p:cNvPr>
          <p:cNvPicPr>
            <a:picLocks noChangeAspect="1"/>
          </p:cNvPicPr>
          <p:nvPr/>
        </p:nvPicPr>
        <p:blipFill>
          <a:blip r:embed="rId4"/>
          <a:stretch>
            <a:fillRect/>
          </a:stretch>
        </p:blipFill>
        <p:spPr>
          <a:xfrm>
            <a:off x="187492" y="2087133"/>
            <a:ext cx="8769015" cy="4269218"/>
          </a:xfrm>
          <a:prstGeom prst="rect">
            <a:avLst/>
          </a:prstGeom>
        </p:spPr>
      </p:pic>
      <p:sp>
        <p:nvSpPr>
          <p:cNvPr id="9" name="文本框 8">
            <a:extLst>
              <a:ext uri="{FF2B5EF4-FFF2-40B4-BE49-F238E27FC236}">
                <a16:creationId xmlns:a16="http://schemas.microsoft.com/office/drawing/2014/main" id="{7F8E6B00-EA49-4C51-B57E-05ED9B6139B2}"/>
              </a:ext>
            </a:extLst>
          </p:cNvPr>
          <p:cNvSpPr txBox="1"/>
          <p:nvPr/>
        </p:nvSpPr>
        <p:spPr>
          <a:xfrm>
            <a:off x="111760" y="4094480"/>
            <a:ext cx="2184400" cy="369332"/>
          </a:xfrm>
          <a:prstGeom prst="rect">
            <a:avLst/>
          </a:prstGeom>
          <a:noFill/>
          <a:ln w="19050">
            <a:solidFill>
              <a:srgbClr val="FF0000"/>
            </a:solidFill>
          </a:ln>
        </p:spPr>
        <p:txBody>
          <a:bodyPr wrap="square" rtlCol="0">
            <a:spAutoFit/>
          </a:bodyPr>
          <a:lstStyle/>
          <a:p>
            <a:endParaRPr lang="zh-CN" altLang="en-US" dirty="0"/>
          </a:p>
        </p:txBody>
      </p:sp>
      <p:sp>
        <p:nvSpPr>
          <p:cNvPr id="11" name="文本框 10">
            <a:extLst>
              <a:ext uri="{FF2B5EF4-FFF2-40B4-BE49-F238E27FC236}">
                <a16:creationId xmlns:a16="http://schemas.microsoft.com/office/drawing/2014/main" id="{7BD978C7-01F5-4F73-BF2E-FF77D3FD3BD9}"/>
              </a:ext>
            </a:extLst>
          </p:cNvPr>
          <p:cNvSpPr txBox="1"/>
          <p:nvPr/>
        </p:nvSpPr>
        <p:spPr>
          <a:xfrm>
            <a:off x="6155690" y="5314609"/>
            <a:ext cx="2674312" cy="1041742"/>
          </a:xfrm>
          <a:prstGeom prst="rect">
            <a:avLst/>
          </a:prstGeom>
          <a:noFill/>
          <a:ln w="19050">
            <a:solidFill>
              <a:srgbClr val="FF0000"/>
            </a:solidFill>
          </a:ln>
        </p:spPr>
        <p:txBody>
          <a:bodyPr wrap="square" rtlCol="0">
            <a:spAutoFit/>
          </a:bodyPr>
          <a:lstStyle/>
          <a:p>
            <a:endParaRPr lang="zh-CN" altLang="en-US" dirty="0"/>
          </a:p>
        </p:txBody>
      </p:sp>
    </p:spTree>
    <p:extLst>
      <p:ext uri="{BB962C8B-B14F-4D97-AF65-F5344CB8AC3E}">
        <p14:creationId xmlns:p14="http://schemas.microsoft.com/office/powerpoint/2010/main" val="34431502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Performance Persistence</a:t>
            </a:r>
          </a:p>
        </p:txBody>
      </p:sp>
      <p:sp>
        <p:nvSpPr>
          <p:cNvPr id="3" name="内容占位符 2">
            <a:extLst>
              <a:ext uri="{FF2B5EF4-FFF2-40B4-BE49-F238E27FC236}">
                <a16:creationId xmlns:a16="http://schemas.microsoft.com/office/drawing/2014/main" id="{DEDD48A4-7D44-414B-B868-7AB78D5B2A73}"/>
              </a:ext>
            </a:extLst>
          </p:cNvPr>
          <p:cNvSpPr>
            <a:spLocks noGrp="1"/>
          </p:cNvSpPr>
          <p:nvPr>
            <p:ph idx="1"/>
          </p:nvPr>
        </p:nvSpPr>
        <p:spPr>
          <a:xfrm>
            <a:off x="361174" y="1379985"/>
            <a:ext cx="8295146" cy="5117971"/>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We examine how the estimated alpha of the portfolio FDR10% evolves over time using expanding windows.</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253ECE35-4DD6-4842-AE44-EA2257184892}" type="datetime1">
              <a:rPr lang="zh-CN" altLang="en-US" smtClean="0"/>
              <a:t>2020/11/7</a:t>
            </a:fld>
            <a:endParaRPr lang="zh-CN" altLang="en-US" dirty="0"/>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71</a:t>
            </a:fld>
            <a:endParaRPr lang="zh-CN" altLang="en-US"/>
          </a:p>
        </p:txBody>
      </p:sp>
      <p:sp>
        <p:nvSpPr>
          <p:cNvPr id="8" name="页脚占位符 5">
            <a:extLst>
              <a:ext uri="{FF2B5EF4-FFF2-40B4-BE49-F238E27FC236}">
                <a16:creationId xmlns:a16="http://schemas.microsoft.com/office/drawing/2014/main" id="{4F24729A-2C75-4AA5-A28B-7CF7E646AC4E}"/>
              </a:ext>
            </a:extLst>
          </p:cNvPr>
          <p:cNvSpPr>
            <a:spLocks noGrp="1"/>
          </p:cNvSpPr>
          <p:nvPr>
            <p:ph type="ftr" sz="quarter" idx="11"/>
          </p:nvPr>
        </p:nvSpPr>
        <p:spPr>
          <a:xfrm>
            <a:off x="3028950" y="6356351"/>
            <a:ext cx="3086100" cy="365125"/>
          </a:xfrm>
        </p:spPr>
        <p:txBody>
          <a:bodyPr/>
          <a:lstStyle/>
          <a:p>
            <a:r>
              <a:rPr lang="zh-CN" altLang="en-US" dirty="0"/>
              <a:t>雷印如</a:t>
            </a:r>
          </a:p>
        </p:txBody>
      </p:sp>
      <p:pic>
        <p:nvPicPr>
          <p:cNvPr id="4" name="图片 3">
            <a:extLst>
              <a:ext uri="{FF2B5EF4-FFF2-40B4-BE49-F238E27FC236}">
                <a16:creationId xmlns:a16="http://schemas.microsoft.com/office/drawing/2014/main" id="{7B09896C-9E4C-4349-B202-B78BBF844FCF}"/>
              </a:ext>
            </a:extLst>
          </p:cNvPr>
          <p:cNvPicPr>
            <a:picLocks noChangeAspect="1"/>
          </p:cNvPicPr>
          <p:nvPr/>
        </p:nvPicPr>
        <p:blipFill>
          <a:blip r:embed="rId3"/>
          <a:stretch>
            <a:fillRect/>
          </a:stretch>
        </p:blipFill>
        <p:spPr>
          <a:xfrm>
            <a:off x="1782339" y="2420385"/>
            <a:ext cx="5452816" cy="3935966"/>
          </a:xfrm>
          <a:prstGeom prst="rect">
            <a:avLst/>
          </a:prstGeom>
        </p:spPr>
      </p:pic>
    </p:spTree>
    <p:extLst>
      <p:ext uri="{BB962C8B-B14F-4D97-AF65-F5344CB8AC3E}">
        <p14:creationId xmlns:p14="http://schemas.microsoft.com/office/powerpoint/2010/main" val="11065122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Additional Results</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EDD48A4-7D44-414B-B868-7AB78D5B2A73}"/>
                  </a:ext>
                </a:extLst>
              </p:cNvPr>
              <p:cNvSpPr>
                <a:spLocks noGrp="1"/>
              </p:cNvSpPr>
              <p:nvPr>
                <p:ph idx="1"/>
              </p:nvPr>
            </p:nvSpPr>
            <p:spPr>
              <a:xfrm>
                <a:off x="361174" y="1379985"/>
                <a:ext cx="8295146" cy="5117971"/>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Performance Measured with Pre-expense Returns</a:t>
                </a:r>
              </a:p>
              <a:p>
                <a:pPr lvl="1">
                  <a:lnSpc>
                    <a:spcPct val="150000"/>
                  </a:lnSpc>
                </a:pPr>
                <a:r>
                  <a:rPr lang="en-US" altLang="zh-CN" sz="1600" dirty="0">
                    <a:latin typeface="Arial" panose="020B0604020202020204" pitchFamily="34" charset="0"/>
                    <a:cs typeface="Arial" panose="020B0604020202020204" pitchFamily="34" charset="0"/>
                  </a:rPr>
                  <a:t>Alternatively, skill could be defined in an absolute sense as the manager’s ability to produce a positive alpha before expenses are deducted.</a:t>
                </a:r>
              </a:p>
              <a:p>
                <a:pPr>
                  <a:lnSpc>
                    <a:spcPct val="150000"/>
                  </a:lnSpc>
                </a:pPr>
                <a:r>
                  <a:rPr lang="en-US" altLang="zh-CN" sz="2000" dirty="0">
                    <a:latin typeface="Arial" panose="020B0604020202020204" pitchFamily="34" charset="0"/>
                    <a:cs typeface="Arial" panose="020B0604020202020204" pitchFamily="34" charset="0"/>
                  </a:rPr>
                  <a:t>Performance Measured with Other Asset Pricing Models</a:t>
                </a:r>
              </a:p>
              <a:p>
                <a:pPr lvl="1">
                  <a:lnSpc>
                    <a:spcPct val="150000"/>
                  </a:lnSpc>
                </a:pPr>
                <a:r>
                  <a:rPr lang="en-US" altLang="zh-CN" sz="1600" dirty="0">
                    <a:latin typeface="Arial" panose="020B0604020202020204" pitchFamily="34" charset="0"/>
                    <a:cs typeface="Arial" panose="020B0604020202020204" pitchFamily="34" charset="0"/>
                  </a:rPr>
                  <a:t>To examine the sensitivity of our results, we repeat the long-term (net of expense) performance analysis using the (unconditional) CAPM and </a:t>
                </a:r>
                <a:r>
                  <a:rPr lang="en-US" altLang="zh-CN" sz="1600" dirty="0" err="1">
                    <a:latin typeface="Arial" panose="020B0604020202020204" pitchFamily="34" charset="0"/>
                    <a:cs typeface="Arial" panose="020B0604020202020204" pitchFamily="34" charset="0"/>
                  </a:rPr>
                  <a:t>Fama</a:t>
                </a:r>
                <a:r>
                  <a:rPr lang="en-US" altLang="zh-CN" sz="1600" dirty="0">
                    <a:latin typeface="Arial" panose="020B0604020202020204" pitchFamily="34" charset="0"/>
                    <a:cs typeface="Arial" panose="020B0604020202020204" pitchFamily="34" charset="0"/>
                  </a:rPr>
                  <a:t>–French models.</a:t>
                </a:r>
              </a:p>
              <a:p>
                <a:pPr>
                  <a:lnSpc>
                    <a:spcPct val="150000"/>
                  </a:lnSpc>
                </a:pPr>
                <a:r>
                  <a:rPr lang="en-US" altLang="zh-CN" sz="2000" dirty="0">
                    <a:latin typeface="Arial" panose="020B0604020202020204" pitchFamily="34" charset="0"/>
                    <a:cs typeface="Arial" panose="020B0604020202020204" pitchFamily="34" charset="0"/>
                  </a:rPr>
                  <a:t>Bayesian Interpretation</a:t>
                </a:r>
              </a:p>
              <a:p>
                <a:pPr lvl="1">
                  <a:lnSpc>
                    <a:spcPct val="150000"/>
                  </a:lnSpc>
                </a:pPr>
                <a:r>
                  <a:rPr lang="en-US" altLang="zh-CN" sz="1600" dirty="0">
                    <a:latin typeface="Arial" panose="020B0604020202020204" pitchFamily="34" charset="0"/>
                    <a:cs typeface="Arial" panose="020B0604020202020204" pitchFamily="34" charset="0"/>
                  </a:rPr>
                  <a:t>Although we operate in a classical frequentist framework, our new FDR measure, </a:t>
                </a:r>
                <a14:m>
                  <m:oMath xmlns:m="http://schemas.openxmlformats.org/officeDocument/2006/math">
                    <m:r>
                      <a:rPr lang="en-US" altLang="zh-CN" sz="1600" i="1" dirty="0" smtClean="0">
                        <a:latin typeface="Cambria Math" panose="02040503050406030204" pitchFamily="18" charset="0"/>
                        <a:cs typeface="Arial" panose="020B0604020202020204" pitchFamily="34" charset="0"/>
                      </a:rPr>
                      <m:t>𝐹𝐷</m:t>
                    </m:r>
                    <m:sSup>
                      <m:sSupPr>
                        <m:ctrlPr>
                          <a:rPr lang="en-US" altLang="zh-CN" sz="1600" b="0" i="1" dirty="0" smtClean="0">
                            <a:latin typeface="Cambria Math" panose="02040503050406030204" pitchFamily="18" charset="0"/>
                            <a:cs typeface="Arial" panose="020B0604020202020204" pitchFamily="34" charset="0"/>
                          </a:rPr>
                        </m:ctrlPr>
                      </m:sSupPr>
                      <m:e>
                        <m:r>
                          <a:rPr lang="en-US" altLang="zh-CN" sz="1600" i="1" dirty="0" smtClean="0">
                            <a:latin typeface="Cambria Math" panose="02040503050406030204" pitchFamily="18" charset="0"/>
                            <a:cs typeface="Arial" panose="020B0604020202020204" pitchFamily="34" charset="0"/>
                          </a:rPr>
                          <m:t>𝑅</m:t>
                        </m:r>
                      </m:e>
                      <m:sup>
                        <m:r>
                          <a:rPr lang="en-US" altLang="zh-CN" sz="1600" i="1" dirty="0" smtClean="0">
                            <a:latin typeface="Cambria Math" panose="02040503050406030204" pitchFamily="18" charset="0"/>
                            <a:cs typeface="Arial" panose="020B0604020202020204" pitchFamily="34" charset="0"/>
                          </a:rPr>
                          <m:t>+</m:t>
                        </m:r>
                      </m:sup>
                    </m:sSup>
                    <m:r>
                      <a:rPr lang="en-US" altLang="zh-CN" sz="1600" i="1" dirty="0" smtClean="0">
                        <a:latin typeface="Cambria Math" panose="02040503050406030204" pitchFamily="18" charset="0"/>
                        <a:cs typeface="Arial" panose="020B0604020202020204" pitchFamily="34" charset="0"/>
                      </a:rPr>
                      <m:t>, </m:t>
                    </m:r>
                  </m:oMath>
                </a14:m>
                <a:r>
                  <a:rPr lang="en-US" altLang="zh-CN" sz="1600" dirty="0">
                    <a:latin typeface="Arial" panose="020B0604020202020204" pitchFamily="34" charset="0"/>
                    <a:cs typeface="Arial" panose="020B0604020202020204" pitchFamily="34" charset="0"/>
                  </a:rPr>
                  <a:t>also has a natural Bayesian interpretation</a:t>
                </a:r>
              </a:p>
            </p:txBody>
          </p:sp>
        </mc:Choice>
        <mc:Fallback xmlns="">
          <p:sp>
            <p:nvSpPr>
              <p:cNvPr id="3" name="内容占位符 2">
                <a:extLst>
                  <a:ext uri="{FF2B5EF4-FFF2-40B4-BE49-F238E27FC236}">
                    <a16:creationId xmlns:a16="http://schemas.microsoft.com/office/drawing/2014/main" id="{DEDD48A4-7D44-414B-B868-7AB78D5B2A73}"/>
                  </a:ext>
                </a:extLst>
              </p:cNvPr>
              <p:cNvSpPr>
                <a:spLocks noGrp="1" noRot="1" noChangeAspect="1" noMove="1" noResize="1" noEditPoints="1" noAdjustHandles="1" noChangeArrowheads="1" noChangeShapeType="1" noTextEdit="1"/>
              </p:cNvSpPr>
              <p:nvPr>
                <p:ph idx="1"/>
              </p:nvPr>
            </p:nvSpPr>
            <p:spPr>
              <a:xfrm>
                <a:off x="361174" y="1379985"/>
                <a:ext cx="8295146" cy="5117971"/>
              </a:xfrm>
              <a:blipFill>
                <a:blip r:embed="rId3"/>
                <a:stretch>
                  <a:fillRect l="-661" r="-73"/>
                </a:stretch>
              </a:blipFill>
            </p:spPr>
            <p:txBody>
              <a:bodyPr/>
              <a:lstStyle/>
              <a:p>
                <a:r>
                  <a:rPr lang="zh-CN" altLang="en-US">
                    <a:noFill/>
                  </a:rPr>
                  <a:t> </a:t>
                </a:r>
              </a:p>
            </p:txBody>
          </p:sp>
        </mc:Fallback>
      </mc:AlternateContent>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0A5E703B-6EB5-4039-9763-5AEB61135B1D}" type="datetime1">
              <a:rPr lang="zh-CN" altLang="en-US" smtClean="0"/>
              <a:t>2020/11/7</a:t>
            </a:fld>
            <a:endParaRPr lang="zh-CN" altLang="en-US" dirty="0"/>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72</a:t>
            </a:fld>
            <a:endParaRPr lang="zh-CN" altLang="en-US"/>
          </a:p>
        </p:txBody>
      </p:sp>
      <p:sp>
        <p:nvSpPr>
          <p:cNvPr id="8" name="页脚占位符 5">
            <a:extLst>
              <a:ext uri="{FF2B5EF4-FFF2-40B4-BE49-F238E27FC236}">
                <a16:creationId xmlns:a16="http://schemas.microsoft.com/office/drawing/2014/main" id="{4F24729A-2C75-4AA5-A28B-7CF7E646AC4E}"/>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30777726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Pre-expense Returns</a:t>
            </a:r>
          </a:p>
        </p:txBody>
      </p:sp>
      <p:sp>
        <p:nvSpPr>
          <p:cNvPr id="3" name="内容占位符 2">
            <a:extLst>
              <a:ext uri="{FF2B5EF4-FFF2-40B4-BE49-F238E27FC236}">
                <a16:creationId xmlns:a16="http://schemas.microsoft.com/office/drawing/2014/main" id="{DEDD48A4-7D44-414B-B868-7AB78D5B2A73}"/>
              </a:ext>
            </a:extLst>
          </p:cNvPr>
          <p:cNvSpPr>
            <a:spLocks noGrp="1"/>
          </p:cNvSpPr>
          <p:nvPr>
            <p:ph idx="1"/>
          </p:nvPr>
        </p:nvSpPr>
        <p:spPr>
          <a:xfrm>
            <a:off x="361174" y="1379985"/>
            <a:ext cx="8295146" cy="5117971"/>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Only a small fraction of fund managers have stock picking skills that are insufficient to at least compensate for their trading costs</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0A5E703B-6EB5-4039-9763-5AEB61135B1D}" type="datetime1">
              <a:rPr lang="zh-CN" altLang="en-US" smtClean="0"/>
              <a:t>2020/11/7</a:t>
            </a:fld>
            <a:endParaRPr lang="zh-CN" altLang="en-US" dirty="0"/>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73</a:t>
            </a:fld>
            <a:endParaRPr lang="zh-CN" altLang="en-US"/>
          </a:p>
        </p:txBody>
      </p:sp>
      <p:sp>
        <p:nvSpPr>
          <p:cNvPr id="8" name="页脚占位符 5">
            <a:extLst>
              <a:ext uri="{FF2B5EF4-FFF2-40B4-BE49-F238E27FC236}">
                <a16:creationId xmlns:a16="http://schemas.microsoft.com/office/drawing/2014/main" id="{4F24729A-2C75-4AA5-A28B-7CF7E646AC4E}"/>
              </a:ext>
            </a:extLst>
          </p:cNvPr>
          <p:cNvSpPr>
            <a:spLocks noGrp="1"/>
          </p:cNvSpPr>
          <p:nvPr>
            <p:ph type="ftr" sz="quarter" idx="11"/>
          </p:nvPr>
        </p:nvSpPr>
        <p:spPr>
          <a:xfrm>
            <a:off x="3028950" y="6356351"/>
            <a:ext cx="3086100" cy="365125"/>
          </a:xfrm>
        </p:spPr>
        <p:txBody>
          <a:bodyPr/>
          <a:lstStyle/>
          <a:p>
            <a:r>
              <a:rPr lang="zh-CN" altLang="en-US" dirty="0"/>
              <a:t>雷印如</a:t>
            </a:r>
          </a:p>
        </p:txBody>
      </p:sp>
      <p:pic>
        <p:nvPicPr>
          <p:cNvPr id="4" name="图片 3">
            <a:extLst>
              <a:ext uri="{FF2B5EF4-FFF2-40B4-BE49-F238E27FC236}">
                <a16:creationId xmlns:a16="http://schemas.microsoft.com/office/drawing/2014/main" id="{6F1079E9-E6EE-4082-A271-C33D6AE104A0}"/>
              </a:ext>
            </a:extLst>
          </p:cNvPr>
          <p:cNvPicPr>
            <a:picLocks noChangeAspect="1"/>
          </p:cNvPicPr>
          <p:nvPr/>
        </p:nvPicPr>
        <p:blipFill>
          <a:blip r:embed="rId3"/>
          <a:stretch>
            <a:fillRect/>
          </a:stretch>
        </p:blipFill>
        <p:spPr>
          <a:xfrm>
            <a:off x="0" y="2481670"/>
            <a:ext cx="9144000" cy="3825059"/>
          </a:xfrm>
          <a:prstGeom prst="rect">
            <a:avLst/>
          </a:prstGeom>
        </p:spPr>
      </p:pic>
      <p:sp>
        <p:nvSpPr>
          <p:cNvPr id="6" name="文本框 5">
            <a:extLst>
              <a:ext uri="{FF2B5EF4-FFF2-40B4-BE49-F238E27FC236}">
                <a16:creationId xmlns:a16="http://schemas.microsoft.com/office/drawing/2014/main" id="{ED5DF900-4108-4BC8-8883-3D4D3FBFF008}"/>
              </a:ext>
            </a:extLst>
          </p:cNvPr>
          <p:cNvSpPr txBox="1"/>
          <p:nvPr/>
        </p:nvSpPr>
        <p:spPr>
          <a:xfrm>
            <a:off x="3322320" y="2783840"/>
            <a:ext cx="2672080" cy="721360"/>
          </a:xfrm>
          <a:prstGeom prst="rect">
            <a:avLst/>
          </a:prstGeom>
          <a:noFill/>
          <a:ln>
            <a:solidFill>
              <a:srgbClr val="FF0000"/>
            </a:solidFill>
          </a:ln>
        </p:spPr>
        <p:txBody>
          <a:bodyPr wrap="square" rtlCol="0">
            <a:spAutoFit/>
          </a:bodyPr>
          <a:lstStyle/>
          <a:p>
            <a:endParaRPr lang="zh-CN" altLang="en-US" dirty="0"/>
          </a:p>
        </p:txBody>
      </p:sp>
    </p:spTree>
    <p:extLst>
      <p:ext uri="{BB962C8B-B14F-4D97-AF65-F5344CB8AC3E}">
        <p14:creationId xmlns:p14="http://schemas.microsoft.com/office/powerpoint/2010/main" val="6230589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Other Asset Pricing Models</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EDD48A4-7D44-414B-B868-7AB78D5B2A73}"/>
                  </a:ext>
                </a:extLst>
              </p:cNvPr>
              <p:cNvSpPr>
                <a:spLocks noGrp="1"/>
              </p:cNvSpPr>
              <p:nvPr>
                <p:ph idx="1"/>
              </p:nvPr>
            </p:nvSpPr>
            <p:spPr>
              <a:xfrm>
                <a:off x="361174" y="1379985"/>
                <a:ext cx="8295146" cy="5117971"/>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Based on the CAPM, we find that </a:t>
                </a:r>
                <a14:m>
                  <m:oMath xmlns:m="http://schemas.openxmlformats.org/officeDocument/2006/math">
                    <m:sSubSup>
                      <m:sSubSupPr>
                        <m:ctrlPr>
                          <a:rPr lang="en-US" altLang="zh-CN" sz="2000" i="1">
                            <a:latin typeface="Cambria Math" panose="02040503050406030204" pitchFamily="18" charset="0"/>
                            <a:cs typeface="Arial" panose="020B0604020202020204" pitchFamily="34" charset="0"/>
                          </a:rPr>
                        </m:ctrlPr>
                      </m:sSubSupPr>
                      <m:e>
                        <m:acc>
                          <m:accPr>
                            <m:chr m:val="̂"/>
                            <m:ctrlPr>
                              <a:rPr lang="en-US" altLang="zh-CN" sz="2000" i="1">
                                <a:latin typeface="Cambria Math" panose="02040503050406030204" pitchFamily="18" charset="0"/>
                                <a:cs typeface="Arial" panose="020B0604020202020204" pitchFamily="34" charset="0"/>
                              </a:rPr>
                            </m:ctrlPr>
                          </m:accPr>
                          <m:e>
                            <m:r>
                              <a:rPr lang="zh-CN" altLang="en-US" sz="2000" i="1">
                                <a:latin typeface="Cambria Math" panose="02040503050406030204" pitchFamily="18" charset="0"/>
                                <a:cs typeface="Arial" panose="020B0604020202020204" pitchFamily="34" charset="0"/>
                              </a:rPr>
                              <m:t>𝜋</m:t>
                            </m:r>
                          </m:e>
                        </m:acc>
                      </m:e>
                      <m:sub>
                        <m:r>
                          <a:rPr lang="en-US" altLang="zh-CN" sz="2000" i="1">
                            <a:latin typeface="Cambria Math" panose="02040503050406030204" pitchFamily="18" charset="0"/>
                            <a:cs typeface="Arial" panose="020B0604020202020204" pitchFamily="34" charset="0"/>
                          </a:rPr>
                          <m:t>𝐴</m:t>
                        </m:r>
                      </m:sub>
                      <m:sup>
                        <m:r>
                          <a:rPr lang="en-US" altLang="zh-CN" sz="2000" i="1">
                            <a:latin typeface="Cambria Math" panose="02040503050406030204" pitchFamily="18" charset="0"/>
                            <a:cs typeface="Arial" panose="020B0604020202020204" pitchFamily="34" charset="0"/>
                          </a:rPr>
                          <m:t>−</m:t>
                        </m:r>
                      </m:sup>
                    </m:sSubSup>
                    <m:r>
                      <a:rPr lang="en-US" altLang="zh-CN" sz="2000" i="1">
                        <a:latin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cs typeface="Arial" panose="020B0604020202020204" pitchFamily="34" charset="0"/>
                  </a:rPr>
                  <a:t>and </a:t>
                </a:r>
                <a14:m>
                  <m:oMath xmlns:m="http://schemas.openxmlformats.org/officeDocument/2006/math">
                    <m:sSubSup>
                      <m:sSubSupPr>
                        <m:ctrlPr>
                          <a:rPr lang="en-US" altLang="zh-CN" sz="2000" i="1">
                            <a:latin typeface="Cambria Math" panose="02040503050406030204" pitchFamily="18" charset="0"/>
                            <a:cs typeface="Arial" panose="020B0604020202020204" pitchFamily="34" charset="0"/>
                          </a:rPr>
                        </m:ctrlPr>
                      </m:sSubSupPr>
                      <m:e>
                        <m:acc>
                          <m:accPr>
                            <m:chr m:val="̂"/>
                            <m:ctrlPr>
                              <a:rPr lang="en-US" altLang="zh-CN" sz="2000" i="1">
                                <a:latin typeface="Cambria Math" panose="02040503050406030204" pitchFamily="18" charset="0"/>
                                <a:cs typeface="Arial" panose="020B0604020202020204" pitchFamily="34" charset="0"/>
                              </a:rPr>
                            </m:ctrlPr>
                          </m:accPr>
                          <m:e>
                            <m:r>
                              <a:rPr lang="zh-CN" altLang="en-US" sz="2000" i="1">
                                <a:latin typeface="Cambria Math" panose="02040503050406030204" pitchFamily="18" charset="0"/>
                                <a:cs typeface="Arial" panose="020B0604020202020204" pitchFamily="34" charset="0"/>
                              </a:rPr>
                              <m:t>𝜋</m:t>
                            </m:r>
                          </m:e>
                        </m:acc>
                      </m:e>
                      <m:sub>
                        <m:r>
                          <a:rPr lang="en-US" altLang="zh-CN" sz="2000" i="1">
                            <a:latin typeface="Cambria Math" panose="02040503050406030204" pitchFamily="18" charset="0"/>
                            <a:cs typeface="Arial" panose="020B0604020202020204" pitchFamily="34" charset="0"/>
                          </a:rPr>
                          <m:t>𝐴</m:t>
                        </m:r>
                      </m:sub>
                      <m:sup>
                        <m:r>
                          <a:rPr lang="en-US" altLang="zh-CN" sz="2000" b="0" i="1" smtClean="0">
                            <a:latin typeface="Cambria Math" panose="02040503050406030204" pitchFamily="18" charset="0"/>
                            <a:cs typeface="Arial" panose="020B0604020202020204" pitchFamily="34" charset="0"/>
                          </a:rPr>
                          <m:t>+</m:t>
                        </m:r>
                      </m:sup>
                    </m:sSubSup>
                  </m:oMath>
                </a14:m>
                <a:r>
                  <a:rPr lang="en-US" altLang="zh-CN" sz="2000" dirty="0">
                    <a:latin typeface="Arial" panose="020B0604020202020204" pitchFamily="34" charset="0"/>
                    <a:cs typeface="Arial" panose="020B0604020202020204" pitchFamily="34" charset="0"/>
                  </a:rPr>
                  <a:t> are equal to 14.3% and 8.6%, respectively, which is much more supportive of active management skills.</a:t>
                </a:r>
              </a:p>
              <a:p>
                <a:pPr>
                  <a:lnSpc>
                    <a:spcPct val="150000"/>
                  </a:lnSpc>
                </a:pPr>
                <a:r>
                  <a:rPr lang="en-US" altLang="zh-CN" sz="2000" dirty="0">
                    <a:latin typeface="Arial" panose="020B0604020202020204" pitchFamily="34" charset="0"/>
                    <a:cs typeface="Arial" panose="020B0604020202020204" pitchFamily="34" charset="0"/>
                  </a:rPr>
                  <a:t>Turning to the </a:t>
                </a:r>
                <a:r>
                  <a:rPr lang="en-US" altLang="zh-CN" sz="2000" dirty="0" err="1">
                    <a:latin typeface="Arial" panose="020B0604020202020204" pitchFamily="34" charset="0"/>
                    <a:cs typeface="Arial" panose="020B0604020202020204" pitchFamily="34" charset="0"/>
                  </a:rPr>
                  <a:t>Fama</a:t>
                </a:r>
                <a:r>
                  <a:rPr lang="en-US" altLang="zh-CN" sz="2000" dirty="0">
                    <a:latin typeface="Arial" panose="020B0604020202020204" pitchFamily="34" charset="0"/>
                    <a:cs typeface="Arial" panose="020B0604020202020204" pitchFamily="34" charset="0"/>
                  </a:rPr>
                  <a:t>–French (1993)model, we find that </a:t>
                </a:r>
                <a14:m>
                  <m:oMath xmlns:m="http://schemas.openxmlformats.org/officeDocument/2006/math">
                    <m:sSubSup>
                      <m:sSubSupPr>
                        <m:ctrlPr>
                          <a:rPr lang="en-US" altLang="zh-CN" sz="2000" i="1" smtClean="0">
                            <a:latin typeface="Cambria Math" panose="02040503050406030204" pitchFamily="18" charset="0"/>
                            <a:cs typeface="Arial" panose="020B0604020202020204" pitchFamily="34" charset="0"/>
                          </a:rPr>
                        </m:ctrlPr>
                      </m:sSubSupPr>
                      <m:e>
                        <m:acc>
                          <m:accPr>
                            <m:chr m:val="̂"/>
                            <m:ctrlPr>
                              <a:rPr lang="en-US" altLang="zh-CN" sz="2000" i="1">
                                <a:latin typeface="Cambria Math" panose="02040503050406030204" pitchFamily="18" charset="0"/>
                                <a:cs typeface="Arial" panose="020B0604020202020204" pitchFamily="34" charset="0"/>
                              </a:rPr>
                            </m:ctrlPr>
                          </m:accPr>
                          <m:e>
                            <m:r>
                              <a:rPr lang="zh-CN" altLang="en-US" sz="2000" i="1">
                                <a:latin typeface="Cambria Math" panose="02040503050406030204" pitchFamily="18" charset="0"/>
                                <a:cs typeface="Arial" panose="020B0604020202020204" pitchFamily="34" charset="0"/>
                              </a:rPr>
                              <m:t>𝜋</m:t>
                            </m:r>
                          </m:e>
                        </m:acc>
                      </m:e>
                      <m:sub>
                        <m:r>
                          <a:rPr lang="en-US" altLang="zh-CN" sz="2000" i="1">
                            <a:latin typeface="Cambria Math" panose="02040503050406030204" pitchFamily="18" charset="0"/>
                            <a:cs typeface="Arial" panose="020B0604020202020204" pitchFamily="34" charset="0"/>
                          </a:rPr>
                          <m:t>𝐴</m:t>
                        </m:r>
                      </m:sub>
                      <m:sup>
                        <m:r>
                          <a:rPr lang="en-US" altLang="zh-CN" sz="2000" i="1">
                            <a:latin typeface="Cambria Math" panose="02040503050406030204" pitchFamily="18" charset="0"/>
                            <a:cs typeface="Arial" panose="020B0604020202020204" pitchFamily="34" charset="0"/>
                          </a:rPr>
                          <m:t>−</m:t>
                        </m:r>
                      </m:sup>
                    </m:sSubSup>
                    <m:r>
                      <a:rPr lang="en-US" altLang="zh-CN" sz="2000" i="1">
                        <a:latin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cs typeface="Arial" panose="020B0604020202020204" pitchFamily="34" charset="0"/>
                  </a:rPr>
                  <a:t>and </a:t>
                </a:r>
                <a14:m>
                  <m:oMath xmlns:m="http://schemas.openxmlformats.org/officeDocument/2006/math">
                    <m:sSubSup>
                      <m:sSubSupPr>
                        <m:ctrlPr>
                          <a:rPr lang="en-US" altLang="zh-CN" sz="2000" i="1">
                            <a:latin typeface="Cambria Math" panose="02040503050406030204" pitchFamily="18" charset="0"/>
                            <a:cs typeface="Arial" panose="020B0604020202020204" pitchFamily="34" charset="0"/>
                          </a:rPr>
                        </m:ctrlPr>
                      </m:sSubSupPr>
                      <m:e>
                        <m:acc>
                          <m:accPr>
                            <m:chr m:val="̂"/>
                            <m:ctrlPr>
                              <a:rPr lang="en-US" altLang="zh-CN" sz="2000" i="1">
                                <a:latin typeface="Cambria Math" panose="02040503050406030204" pitchFamily="18" charset="0"/>
                                <a:cs typeface="Arial" panose="020B0604020202020204" pitchFamily="34" charset="0"/>
                              </a:rPr>
                            </m:ctrlPr>
                          </m:accPr>
                          <m:e>
                            <m:r>
                              <a:rPr lang="zh-CN" altLang="en-US" sz="2000" i="1">
                                <a:latin typeface="Cambria Math" panose="02040503050406030204" pitchFamily="18" charset="0"/>
                                <a:cs typeface="Arial" panose="020B0604020202020204" pitchFamily="34" charset="0"/>
                              </a:rPr>
                              <m:t>𝜋</m:t>
                            </m:r>
                          </m:e>
                        </m:acc>
                      </m:e>
                      <m:sub>
                        <m:r>
                          <a:rPr lang="en-US" altLang="zh-CN" sz="2000" i="1">
                            <a:latin typeface="Cambria Math" panose="02040503050406030204" pitchFamily="18" charset="0"/>
                            <a:cs typeface="Arial" panose="020B0604020202020204" pitchFamily="34" charset="0"/>
                          </a:rPr>
                          <m:t>𝐴</m:t>
                        </m:r>
                      </m:sub>
                      <m:sup>
                        <m:r>
                          <a:rPr lang="en-US" altLang="zh-CN" sz="2000" b="0" i="1" smtClean="0">
                            <a:latin typeface="Cambria Math" panose="02040503050406030204" pitchFamily="18" charset="0"/>
                            <a:cs typeface="Arial" panose="020B0604020202020204" pitchFamily="34" charset="0"/>
                          </a:rPr>
                          <m:t>+</m:t>
                        </m:r>
                      </m:sup>
                    </m:sSubSup>
                  </m:oMath>
                </a14:m>
                <a:r>
                  <a:rPr lang="en-US" altLang="zh-CN" sz="2000" dirty="0">
                    <a:latin typeface="Arial" panose="020B0604020202020204" pitchFamily="34" charset="0"/>
                    <a:cs typeface="Arial" panose="020B0604020202020204" pitchFamily="34" charset="0"/>
                  </a:rPr>
                  <a:t> amount to 25.0% and 1.7%, with only one factor is omitted.</a:t>
                </a:r>
              </a:p>
            </p:txBody>
          </p:sp>
        </mc:Choice>
        <mc:Fallback xmlns="">
          <p:sp>
            <p:nvSpPr>
              <p:cNvPr id="3" name="内容占位符 2">
                <a:extLst>
                  <a:ext uri="{FF2B5EF4-FFF2-40B4-BE49-F238E27FC236}">
                    <a16:creationId xmlns:a16="http://schemas.microsoft.com/office/drawing/2014/main" id="{DEDD48A4-7D44-414B-B868-7AB78D5B2A73}"/>
                  </a:ext>
                </a:extLst>
              </p:cNvPr>
              <p:cNvSpPr>
                <a:spLocks noGrp="1" noRot="1" noChangeAspect="1" noMove="1" noResize="1" noEditPoints="1" noAdjustHandles="1" noChangeArrowheads="1" noChangeShapeType="1" noTextEdit="1"/>
              </p:cNvSpPr>
              <p:nvPr>
                <p:ph idx="1"/>
              </p:nvPr>
            </p:nvSpPr>
            <p:spPr>
              <a:xfrm>
                <a:off x="361174" y="1379985"/>
                <a:ext cx="8295146" cy="5117971"/>
              </a:xfrm>
              <a:blipFill>
                <a:blip r:embed="rId3"/>
                <a:stretch>
                  <a:fillRect l="-661"/>
                </a:stretch>
              </a:blipFill>
            </p:spPr>
            <p:txBody>
              <a:bodyPr/>
              <a:lstStyle/>
              <a:p>
                <a:r>
                  <a:rPr lang="zh-CN" altLang="en-US">
                    <a:noFill/>
                  </a:rPr>
                  <a:t> </a:t>
                </a:r>
              </a:p>
            </p:txBody>
          </p:sp>
        </mc:Fallback>
      </mc:AlternateContent>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0A5E703B-6EB5-4039-9763-5AEB61135B1D}" type="datetime1">
              <a:rPr lang="zh-CN" altLang="en-US" smtClean="0"/>
              <a:t>2020/11/7</a:t>
            </a:fld>
            <a:endParaRPr lang="zh-CN" altLang="en-US" dirty="0"/>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74</a:t>
            </a:fld>
            <a:endParaRPr lang="zh-CN" altLang="en-US"/>
          </a:p>
        </p:txBody>
      </p:sp>
      <p:sp>
        <p:nvSpPr>
          <p:cNvPr id="8" name="页脚占位符 5">
            <a:extLst>
              <a:ext uri="{FF2B5EF4-FFF2-40B4-BE49-F238E27FC236}">
                <a16:creationId xmlns:a16="http://schemas.microsoft.com/office/drawing/2014/main" id="{4F24729A-2C75-4AA5-A28B-7CF7E646AC4E}"/>
              </a:ext>
            </a:extLst>
          </p:cNvPr>
          <p:cNvSpPr>
            <a:spLocks noGrp="1"/>
          </p:cNvSpPr>
          <p:nvPr>
            <p:ph type="ftr" sz="quarter" idx="11"/>
          </p:nvPr>
        </p:nvSpPr>
        <p:spPr>
          <a:xfrm>
            <a:off x="3028950" y="6356351"/>
            <a:ext cx="3086100" cy="365125"/>
          </a:xfrm>
        </p:spPr>
        <p:txBody>
          <a:bodyPr/>
          <a:lstStyle/>
          <a:p>
            <a:r>
              <a:rPr lang="zh-CN" altLang="en-US" dirty="0"/>
              <a:t>雷印如</a:t>
            </a:r>
          </a:p>
        </p:txBody>
      </p:sp>
      <p:pic>
        <p:nvPicPr>
          <p:cNvPr id="4" name="图片 3">
            <a:extLst>
              <a:ext uri="{FF2B5EF4-FFF2-40B4-BE49-F238E27FC236}">
                <a16:creationId xmlns:a16="http://schemas.microsoft.com/office/drawing/2014/main" id="{89C8B843-552E-448F-9B61-714D3EF55E78}"/>
              </a:ext>
            </a:extLst>
          </p:cNvPr>
          <p:cNvPicPr>
            <a:picLocks noChangeAspect="1"/>
          </p:cNvPicPr>
          <p:nvPr/>
        </p:nvPicPr>
        <p:blipFill>
          <a:blip r:embed="rId4"/>
          <a:stretch>
            <a:fillRect/>
          </a:stretch>
        </p:blipFill>
        <p:spPr>
          <a:xfrm>
            <a:off x="0" y="4057917"/>
            <a:ext cx="9144000" cy="1932405"/>
          </a:xfrm>
          <a:prstGeom prst="rect">
            <a:avLst/>
          </a:prstGeom>
        </p:spPr>
      </p:pic>
    </p:spTree>
    <p:extLst>
      <p:ext uri="{BB962C8B-B14F-4D97-AF65-F5344CB8AC3E}">
        <p14:creationId xmlns:p14="http://schemas.microsoft.com/office/powerpoint/2010/main" val="33121055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Bayesian Interpretation</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EDD48A4-7D44-414B-B868-7AB78D5B2A73}"/>
                  </a:ext>
                </a:extLst>
              </p:cNvPr>
              <p:cNvSpPr>
                <a:spLocks noGrp="1"/>
              </p:cNvSpPr>
              <p:nvPr>
                <p:ph idx="1"/>
              </p:nvPr>
            </p:nvSpPr>
            <p:spPr>
              <a:xfrm>
                <a:off x="361174" y="1379985"/>
                <a:ext cx="8295146" cy="5117971"/>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The Bayesian version of our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𝐹𝐷</m:t>
                    </m:r>
                    <m:sSup>
                      <m:sSupPr>
                        <m:ctrlPr>
                          <a:rPr lang="en-US" altLang="zh-CN" sz="2000" b="0" i="1" dirty="0" smtClean="0">
                            <a:latin typeface="Cambria Math" panose="02040503050406030204" pitchFamily="18" charset="0"/>
                            <a:cs typeface="Arial" panose="020B0604020202020204" pitchFamily="34" charset="0"/>
                          </a:rPr>
                        </m:ctrlPr>
                      </m:sSupPr>
                      <m:e>
                        <m:r>
                          <a:rPr lang="en-US" altLang="zh-CN" sz="2000" i="1" dirty="0" smtClean="0">
                            <a:latin typeface="Cambria Math" panose="02040503050406030204" pitchFamily="18" charset="0"/>
                            <a:cs typeface="Arial" panose="020B0604020202020204" pitchFamily="34" charset="0"/>
                          </a:rPr>
                          <m:t>𝑅</m:t>
                        </m:r>
                      </m:e>
                      <m:sup>
                        <m:r>
                          <a:rPr lang="en-US" altLang="zh-CN" sz="2000" i="1" dirty="0" smtClean="0">
                            <a:latin typeface="Cambria Math" panose="02040503050406030204" pitchFamily="18" charset="0"/>
                            <a:cs typeface="Arial" panose="020B0604020202020204" pitchFamily="34" charset="0"/>
                          </a:rPr>
                          <m:t>+</m:t>
                        </m:r>
                      </m:sup>
                    </m:sSup>
                    <m:r>
                      <a:rPr lang="en-US" altLang="zh-CN" sz="2000" i="1" dirty="0" smtClean="0">
                        <a:latin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cs typeface="Arial" panose="020B0604020202020204" pitchFamily="34" charset="0"/>
                  </a:rPr>
                  <a:t>measure, denoted by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𝑓𝑑</m:t>
                    </m:r>
                    <m:sSubSup>
                      <m:sSubSupPr>
                        <m:ctrlPr>
                          <a:rPr lang="en-US" altLang="zh-CN" sz="2000" b="0" i="1" dirty="0" smtClean="0">
                            <a:latin typeface="Cambria Math" panose="02040503050406030204" pitchFamily="18" charset="0"/>
                            <a:cs typeface="Arial" panose="020B0604020202020204" pitchFamily="34" charset="0"/>
                          </a:rPr>
                        </m:ctrlPr>
                      </m:sSubSupPr>
                      <m:e>
                        <m:r>
                          <a:rPr lang="en-US" altLang="zh-CN" sz="2000" i="1" dirty="0" smtClean="0">
                            <a:latin typeface="Cambria Math" panose="02040503050406030204" pitchFamily="18" charset="0"/>
                            <a:cs typeface="Arial" panose="020B0604020202020204" pitchFamily="34" charset="0"/>
                          </a:rPr>
                          <m:t>𝑟</m:t>
                        </m:r>
                      </m:e>
                      <m:sub>
                        <m:r>
                          <a:rPr lang="en-US" altLang="zh-CN" sz="2000" i="1" dirty="0" smtClean="0">
                            <a:latin typeface="Cambria Math" panose="02040503050406030204" pitchFamily="18" charset="0"/>
                            <a:cs typeface="Arial" panose="020B0604020202020204" pitchFamily="34" charset="0"/>
                          </a:rPr>
                          <m:t>𝛾</m:t>
                        </m:r>
                      </m:sub>
                      <m:sup>
                        <m:r>
                          <a:rPr lang="en-US" altLang="zh-CN" sz="2000" i="1" dirty="0" smtClean="0">
                            <a:latin typeface="Cambria Math" panose="02040503050406030204" pitchFamily="18" charset="0"/>
                            <a:cs typeface="Arial" panose="020B0604020202020204" pitchFamily="34" charset="0"/>
                          </a:rPr>
                          <m:t>+</m:t>
                        </m:r>
                      </m:sup>
                    </m:sSubSup>
                  </m:oMath>
                </a14:m>
                <a:r>
                  <a:rPr lang="en-US" altLang="zh-CN" sz="1600" dirty="0">
                    <a:latin typeface="Arial" panose="020B0604020202020204" pitchFamily="34" charset="0"/>
                    <a:cs typeface="Arial" panose="020B0604020202020204" pitchFamily="34" charset="0"/>
                  </a:rPr>
                  <a:t>.</a:t>
                </a: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sz="1800" i="1" dirty="0" smtClean="0">
                          <a:latin typeface="Cambria Math" panose="02040503050406030204" pitchFamily="18" charset="0"/>
                          <a:cs typeface="Arial" panose="020B0604020202020204" pitchFamily="34" charset="0"/>
                        </a:rPr>
                        <m:t>𝑓𝑑</m:t>
                      </m:r>
                      <m:sSubSup>
                        <m:sSubSupPr>
                          <m:ctrlPr>
                            <a:rPr lang="en-US" altLang="zh-CN" sz="1800" b="0" i="1" dirty="0" smtClean="0">
                              <a:latin typeface="Cambria Math" panose="02040503050406030204" pitchFamily="18" charset="0"/>
                              <a:cs typeface="Arial" panose="020B0604020202020204" pitchFamily="34" charset="0"/>
                            </a:rPr>
                          </m:ctrlPr>
                        </m:sSubSupPr>
                        <m:e>
                          <m:r>
                            <a:rPr lang="en-US" altLang="zh-CN" sz="1800" i="1" dirty="0" smtClean="0">
                              <a:latin typeface="Cambria Math" panose="02040503050406030204" pitchFamily="18" charset="0"/>
                              <a:cs typeface="Arial" panose="020B0604020202020204" pitchFamily="34" charset="0"/>
                            </a:rPr>
                            <m:t>𝑟</m:t>
                          </m:r>
                        </m:e>
                        <m:sub>
                          <m:r>
                            <a:rPr lang="en-US" altLang="zh-CN" sz="1800" i="1" dirty="0" smtClean="0">
                              <a:latin typeface="Cambria Math" panose="02040503050406030204" pitchFamily="18" charset="0"/>
                              <a:cs typeface="Arial" panose="020B0604020202020204" pitchFamily="34" charset="0"/>
                            </a:rPr>
                            <m:t>𝛾</m:t>
                          </m:r>
                        </m:sub>
                        <m:sup>
                          <m:r>
                            <a:rPr lang="en-US" altLang="zh-CN" sz="1800" i="1" dirty="0" smtClean="0">
                              <a:latin typeface="Cambria Math" panose="02040503050406030204" pitchFamily="18" charset="0"/>
                              <a:cs typeface="Arial" panose="020B0604020202020204" pitchFamily="34" charset="0"/>
                            </a:rPr>
                            <m:t>+</m:t>
                          </m:r>
                        </m:sup>
                      </m:sSubSup>
                      <m:r>
                        <a:rPr lang="en-US" altLang="zh-CN" sz="1800" b="0" i="0" dirty="0" smtClean="0">
                          <a:latin typeface="Cambria Math" panose="02040503050406030204" pitchFamily="18" charset="0"/>
                          <a:cs typeface="Arial" panose="020B0604020202020204" pitchFamily="34" charset="0"/>
                        </a:rPr>
                        <m:t>=</m:t>
                      </m:r>
                      <m:r>
                        <a:rPr lang="en-US" altLang="zh-CN" sz="1800" i="1" dirty="0" smtClean="0">
                          <a:latin typeface="Cambria Math" panose="02040503050406030204" pitchFamily="18" charset="0"/>
                          <a:cs typeface="Arial" panose="020B0604020202020204" pitchFamily="34" charset="0"/>
                        </a:rPr>
                        <m:t>𝑝𝑟𝑜𝑏</m:t>
                      </m:r>
                      <m:d>
                        <m:dPr>
                          <m:endChr m:val="|"/>
                          <m:ctrlPr>
                            <a:rPr lang="en-US" altLang="zh-CN" sz="1800" i="1" dirty="0" smtClean="0">
                              <a:latin typeface="Cambria Math" panose="02040503050406030204" pitchFamily="18" charset="0"/>
                              <a:cs typeface="Arial" panose="020B0604020202020204" pitchFamily="34" charset="0"/>
                            </a:rPr>
                          </m:ctrlPr>
                        </m:dPr>
                        <m:e>
                          <m:sSub>
                            <m:sSubPr>
                              <m:ctrlPr>
                                <a:rPr lang="en-US" altLang="zh-CN" sz="1800" b="0" i="1" dirty="0" smtClean="0">
                                  <a:latin typeface="Cambria Math" panose="02040503050406030204" pitchFamily="18" charset="0"/>
                                  <a:cs typeface="Arial" panose="020B0604020202020204" pitchFamily="34" charset="0"/>
                                </a:rPr>
                              </m:ctrlPr>
                            </m:sSubPr>
                            <m:e>
                              <m:r>
                                <a:rPr lang="en-US" altLang="zh-CN" sz="1800" i="1" dirty="0" smtClean="0">
                                  <a:latin typeface="Cambria Math" panose="02040503050406030204" pitchFamily="18" charset="0"/>
                                  <a:cs typeface="Arial" panose="020B0604020202020204" pitchFamily="34" charset="0"/>
                                </a:rPr>
                                <m:t>𝐺</m:t>
                              </m:r>
                            </m:e>
                            <m:sub>
                              <m:r>
                                <a:rPr lang="en-US" altLang="zh-CN" sz="1800" i="1" dirty="0" smtClean="0">
                                  <a:latin typeface="Cambria Math" panose="02040503050406030204" pitchFamily="18" charset="0"/>
                                  <a:cs typeface="Arial" panose="020B0604020202020204" pitchFamily="34" charset="0"/>
                                </a:rPr>
                                <m:t>𝑖</m:t>
                              </m:r>
                            </m:sub>
                          </m:sSub>
                          <m:r>
                            <a:rPr lang="en-US" altLang="zh-CN" sz="1800" i="1" dirty="0" smtClean="0">
                              <a:latin typeface="Cambria Math" panose="02040503050406030204" pitchFamily="18" charset="0"/>
                              <a:cs typeface="Arial" panose="020B0604020202020204" pitchFamily="34" charset="0"/>
                            </a:rPr>
                            <m:t>=0 </m:t>
                          </m:r>
                        </m:e>
                      </m:d>
                      <m:sSub>
                        <m:sSubPr>
                          <m:ctrlPr>
                            <a:rPr lang="en-US" altLang="zh-CN" sz="1800" b="0" i="1" dirty="0" smtClean="0">
                              <a:latin typeface="Cambria Math" panose="02040503050406030204" pitchFamily="18" charset="0"/>
                              <a:cs typeface="Arial" panose="020B0604020202020204" pitchFamily="34" charset="0"/>
                            </a:rPr>
                          </m:ctrlPr>
                        </m:sSubPr>
                        <m:e>
                          <m:r>
                            <a:rPr lang="en-US" altLang="zh-CN" sz="1800" i="1" dirty="0" err="1" smtClean="0">
                              <a:latin typeface="Cambria Math" panose="02040503050406030204" pitchFamily="18" charset="0"/>
                              <a:cs typeface="Arial" panose="020B0604020202020204" pitchFamily="34" charset="0"/>
                            </a:rPr>
                            <m:t>𝑇</m:t>
                          </m:r>
                        </m:e>
                        <m:sub>
                          <m:r>
                            <a:rPr lang="en-US" altLang="zh-CN" sz="1800" i="1" dirty="0" err="1" smtClean="0">
                              <a:latin typeface="Cambria Math" panose="02040503050406030204" pitchFamily="18" charset="0"/>
                              <a:cs typeface="Arial" panose="020B0604020202020204" pitchFamily="34" charset="0"/>
                            </a:rPr>
                            <m:t>𝑖</m:t>
                          </m:r>
                        </m:sub>
                      </m:sSub>
                      <m:r>
                        <a:rPr lang="en-US" altLang="zh-CN" sz="1800" i="1" dirty="0" smtClean="0">
                          <a:latin typeface="Cambria Math" panose="02040503050406030204" pitchFamily="18" charset="0"/>
                          <a:cs typeface="Arial" panose="020B0604020202020204" pitchFamily="34" charset="0"/>
                        </a:rPr>
                        <m:t> ∈ </m:t>
                      </m:r>
                      <m:sSup>
                        <m:sSupPr>
                          <m:ctrlPr>
                            <a:rPr lang="en-US" altLang="zh-CN" sz="1800" b="0" i="1" dirty="0"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l-GR" altLang="zh-CN" sz="1800" i="1" dirty="0" smtClean="0">
                              <a:latin typeface="Cambria Math" panose="02040503050406030204" pitchFamily="18" charset="0"/>
                              <a:ea typeface="Cambria Math" panose="02040503050406030204" pitchFamily="18" charset="0"/>
                              <a:cs typeface="Arial" panose="020B0604020202020204" pitchFamily="34" charset="0"/>
                            </a:rPr>
                            <m:t>Γ</m:t>
                          </m:r>
                        </m:e>
                        <m:sup>
                          <m:r>
                            <a:rPr lang="en-US" altLang="zh-CN" sz="1800" i="1" dirty="0" smtClean="0">
                              <a:latin typeface="Cambria Math" panose="02040503050406030204" pitchFamily="18" charset="0"/>
                              <a:cs typeface="Arial" panose="020B0604020202020204" pitchFamily="34" charset="0"/>
                            </a:rPr>
                            <m:t>+</m:t>
                          </m:r>
                        </m:sup>
                      </m:sSup>
                      <m:r>
                        <a:rPr lang="en-US" altLang="zh-CN" sz="1800" i="1" dirty="0" smtClean="0">
                          <a:latin typeface="Cambria Math" panose="02040503050406030204" pitchFamily="18" charset="0"/>
                          <a:cs typeface="Arial" panose="020B0604020202020204" pitchFamily="34" charset="0"/>
                        </a:rPr>
                        <m:t>(</m:t>
                      </m:r>
                      <m:r>
                        <a:rPr lang="el-GR" altLang="zh-CN" sz="1800" i="1" dirty="0" smtClean="0">
                          <a:latin typeface="Cambria Math" panose="02040503050406030204" pitchFamily="18" charset="0"/>
                          <a:cs typeface="Arial" panose="020B0604020202020204" pitchFamily="34" charset="0"/>
                        </a:rPr>
                        <m:t>𝛾</m:t>
                      </m:r>
                      <m:r>
                        <a:rPr lang="el-GR" altLang="zh-CN" sz="1800" i="1" dirty="0" smtClean="0">
                          <a:latin typeface="Cambria Math" panose="02040503050406030204" pitchFamily="18" charset="0"/>
                          <a:cs typeface="Arial" panose="020B0604020202020204" pitchFamily="34" charset="0"/>
                        </a:rPr>
                        <m:t> )), </m:t>
                      </m:r>
                      <m:r>
                        <a:rPr lang="en-US" altLang="zh-CN" sz="1800" i="1" dirty="0" smtClean="0">
                          <a:latin typeface="Cambria Math" panose="02040503050406030204" pitchFamily="18" charset="0"/>
                          <a:cs typeface="Arial" panose="020B0604020202020204" pitchFamily="34" charset="0"/>
                        </a:rPr>
                        <m:t>𝑤h𝑒𝑟𝑒</m:t>
                      </m:r>
                      <m:r>
                        <a:rPr lang="en-US" altLang="zh-CN" sz="1800" b="0" i="1" dirty="0" smtClean="0">
                          <a:latin typeface="Cambria Math" panose="02040503050406030204" pitchFamily="18" charset="0"/>
                          <a:cs typeface="Arial" panose="020B0604020202020204" pitchFamily="34" charset="0"/>
                        </a:rPr>
                        <m:t> </m:t>
                      </m:r>
                      <m:sSup>
                        <m:sSupPr>
                          <m:ctrlPr>
                            <a:rPr lang="en-US" altLang="zh-CN" sz="1800" i="1" dirty="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l-GR" altLang="zh-CN" sz="1800" i="1" dirty="0">
                              <a:latin typeface="Cambria Math" panose="02040503050406030204" pitchFamily="18" charset="0"/>
                              <a:ea typeface="Cambria Math" panose="02040503050406030204" pitchFamily="18" charset="0"/>
                              <a:cs typeface="Arial" panose="020B0604020202020204" pitchFamily="34" charset="0"/>
                            </a:rPr>
                            <m:t>Γ</m:t>
                          </m:r>
                        </m:e>
                        <m:sup>
                          <m:r>
                            <a:rPr lang="en-US" altLang="zh-CN" sz="1800" i="1" dirty="0">
                              <a:latin typeface="Cambria Math" panose="02040503050406030204" pitchFamily="18" charset="0"/>
                              <a:cs typeface="Arial" panose="020B0604020202020204" pitchFamily="34" charset="0"/>
                            </a:rPr>
                            <m:t>+</m:t>
                          </m:r>
                        </m:sup>
                      </m:sSup>
                      <m:r>
                        <a:rPr lang="en-US" altLang="zh-CN" sz="1800" i="1" dirty="0" smtClean="0">
                          <a:latin typeface="Cambria Math" panose="02040503050406030204" pitchFamily="18" charset="0"/>
                          <a:cs typeface="Arial" panose="020B0604020202020204" pitchFamily="34" charset="0"/>
                        </a:rPr>
                        <m:t>(</m:t>
                      </m:r>
                      <m:r>
                        <a:rPr lang="el-GR" altLang="zh-CN" sz="1800" i="1" dirty="0" smtClean="0">
                          <a:latin typeface="Cambria Math" panose="02040503050406030204" pitchFamily="18" charset="0"/>
                          <a:cs typeface="Arial" panose="020B0604020202020204" pitchFamily="34" charset="0"/>
                        </a:rPr>
                        <m:t>𝛾</m:t>
                      </m:r>
                      <m:r>
                        <a:rPr lang="el-GR" altLang="zh-CN" sz="1800" i="1" dirty="0" smtClean="0">
                          <a:latin typeface="Cambria Math" panose="02040503050406030204" pitchFamily="18" charset="0"/>
                          <a:cs typeface="Arial" panose="020B0604020202020204" pitchFamily="34" charset="0"/>
                        </a:rPr>
                        <m:t> ) = (</m:t>
                      </m:r>
                      <m:sSubSup>
                        <m:sSubSupPr>
                          <m:ctrlPr>
                            <a:rPr lang="en-US" altLang="zh-CN" sz="1800" b="0" i="1" dirty="0" smtClean="0">
                              <a:latin typeface="Cambria Math" panose="02040503050406030204" pitchFamily="18" charset="0"/>
                              <a:cs typeface="Arial" panose="020B0604020202020204" pitchFamily="34" charset="0"/>
                            </a:rPr>
                          </m:ctrlPr>
                        </m:sSubSupPr>
                        <m:e>
                          <m:r>
                            <a:rPr lang="en-US" altLang="zh-CN" sz="1800" b="0" i="1" dirty="0" smtClean="0">
                              <a:latin typeface="Cambria Math" panose="02040503050406030204" pitchFamily="18" charset="0"/>
                              <a:cs typeface="Arial" panose="020B0604020202020204" pitchFamily="34" charset="0"/>
                            </a:rPr>
                            <m:t>𝑡</m:t>
                          </m:r>
                        </m:e>
                        <m:sub>
                          <m:r>
                            <a:rPr lang="el-GR" altLang="zh-CN" sz="1800" i="1" dirty="0" smtClean="0">
                              <a:latin typeface="Cambria Math" panose="02040503050406030204" pitchFamily="18" charset="0"/>
                              <a:cs typeface="Arial" panose="020B0604020202020204" pitchFamily="34" charset="0"/>
                            </a:rPr>
                            <m:t>𝛾</m:t>
                          </m:r>
                        </m:sub>
                        <m:sup>
                          <m:r>
                            <a:rPr lang="en-US" altLang="zh-CN" sz="1800" i="1" dirty="0" smtClean="0">
                              <a:latin typeface="Cambria Math" panose="02040503050406030204" pitchFamily="18" charset="0"/>
                              <a:cs typeface="Arial" panose="020B0604020202020204" pitchFamily="34" charset="0"/>
                            </a:rPr>
                            <m:t>+</m:t>
                          </m:r>
                        </m:sup>
                      </m:sSubSup>
                      <m:r>
                        <a:rPr lang="el-GR" altLang="zh-CN" sz="1800" i="1" dirty="0" smtClean="0">
                          <a:latin typeface="Cambria Math" panose="02040503050406030204" pitchFamily="18" charset="0"/>
                          <a:cs typeface="Arial" panose="020B0604020202020204" pitchFamily="34" charset="0"/>
                        </a:rPr>
                        <m:t> ,+∞)</m:t>
                      </m:r>
                    </m:oMath>
                  </m:oMathPara>
                </a14:m>
                <a:endParaRPr lang="en-US" altLang="zh-CN" sz="1800" dirty="0">
                  <a:latin typeface="Arial" panose="020B0604020202020204" pitchFamily="34" charset="0"/>
                  <a:cs typeface="Arial" panose="020B0604020202020204" pitchFamily="34" charset="0"/>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sz="1800" i="1" dirty="0">
                          <a:latin typeface="Cambria Math" panose="02040503050406030204" pitchFamily="18" charset="0"/>
                          <a:cs typeface="Arial" panose="020B0604020202020204" pitchFamily="34" charset="0"/>
                        </a:rPr>
                        <m:t>𝑓𝑑</m:t>
                      </m:r>
                      <m:sSubSup>
                        <m:sSubSupPr>
                          <m:ctrlPr>
                            <a:rPr lang="en-US" altLang="zh-CN" sz="1800" i="1" dirty="0">
                              <a:latin typeface="Cambria Math" panose="02040503050406030204" pitchFamily="18" charset="0"/>
                              <a:cs typeface="Arial" panose="020B0604020202020204" pitchFamily="34" charset="0"/>
                            </a:rPr>
                          </m:ctrlPr>
                        </m:sSubSupPr>
                        <m:e>
                          <m:r>
                            <a:rPr lang="en-US" altLang="zh-CN" sz="1800" i="1" dirty="0">
                              <a:latin typeface="Cambria Math" panose="02040503050406030204" pitchFamily="18" charset="0"/>
                              <a:cs typeface="Arial" panose="020B0604020202020204" pitchFamily="34" charset="0"/>
                            </a:rPr>
                            <m:t>𝑟</m:t>
                          </m:r>
                        </m:e>
                        <m:sub>
                          <m:r>
                            <a:rPr lang="en-US" altLang="zh-CN" sz="1800" i="1" dirty="0">
                              <a:latin typeface="Cambria Math" panose="02040503050406030204" pitchFamily="18" charset="0"/>
                              <a:cs typeface="Arial" panose="020B0604020202020204" pitchFamily="34" charset="0"/>
                            </a:rPr>
                            <m:t>𝛾</m:t>
                          </m:r>
                        </m:sub>
                        <m:sup>
                          <m:r>
                            <a:rPr lang="en-US" altLang="zh-CN" sz="1800" i="1" dirty="0">
                              <a:latin typeface="Cambria Math" panose="02040503050406030204" pitchFamily="18" charset="0"/>
                              <a:cs typeface="Arial" panose="020B0604020202020204" pitchFamily="34" charset="0"/>
                            </a:rPr>
                            <m:t>+</m:t>
                          </m:r>
                        </m:sup>
                      </m:sSubSup>
                      <m:r>
                        <a:rPr lang="en-US" altLang="zh-CN" sz="1800" b="0" i="1" dirty="0" smtClean="0">
                          <a:latin typeface="Cambria Math" panose="02040503050406030204" pitchFamily="18" charset="0"/>
                          <a:cs typeface="Arial" panose="020B0604020202020204" pitchFamily="34" charset="0"/>
                        </a:rPr>
                        <m:t>=</m:t>
                      </m:r>
                      <m:f>
                        <m:fPr>
                          <m:ctrlPr>
                            <a:rPr lang="en-US" altLang="zh-CN" sz="1800" b="0" i="1" dirty="0" smtClean="0">
                              <a:latin typeface="Cambria Math" panose="02040503050406030204" pitchFamily="18" charset="0"/>
                              <a:cs typeface="Arial" panose="020B0604020202020204" pitchFamily="34" charset="0"/>
                            </a:rPr>
                          </m:ctrlPr>
                        </m:fPr>
                        <m:num>
                          <m:r>
                            <a:rPr lang="en-US" altLang="zh-CN" sz="1800" i="1" dirty="0">
                              <a:latin typeface="Cambria Math" panose="02040503050406030204" pitchFamily="18" charset="0"/>
                              <a:cs typeface="Arial" panose="020B0604020202020204" pitchFamily="34" charset="0"/>
                            </a:rPr>
                            <m:t>𝑝𝑟𝑜𝑏</m:t>
                          </m:r>
                          <m:d>
                            <m:dPr>
                              <m:endChr m:val="|"/>
                              <m:ctrlPr>
                                <a:rPr lang="en-US" altLang="zh-CN" sz="1800" i="1" dirty="0">
                                  <a:latin typeface="Cambria Math" panose="02040503050406030204" pitchFamily="18" charset="0"/>
                                  <a:cs typeface="Arial" panose="020B0604020202020204" pitchFamily="34" charset="0"/>
                                </a:rPr>
                              </m:ctrlPr>
                            </m:dPr>
                            <m:e>
                              <m:sSub>
                                <m:sSubPr>
                                  <m:ctrlPr>
                                    <a:rPr lang="en-US" altLang="zh-CN" sz="1800" i="1" dirty="0">
                                      <a:latin typeface="Cambria Math" panose="02040503050406030204" pitchFamily="18" charset="0"/>
                                      <a:cs typeface="Arial" panose="020B0604020202020204" pitchFamily="34" charset="0"/>
                                    </a:rPr>
                                  </m:ctrlPr>
                                </m:sSubPr>
                                <m:e>
                                  <m:r>
                                    <a:rPr lang="en-US" altLang="zh-CN" sz="1800" i="1" dirty="0" err="1">
                                      <a:latin typeface="Cambria Math" panose="02040503050406030204" pitchFamily="18" charset="0"/>
                                      <a:cs typeface="Arial" panose="020B0604020202020204" pitchFamily="34" charset="0"/>
                                    </a:rPr>
                                    <m:t>𝑇</m:t>
                                  </m:r>
                                </m:e>
                                <m:sub>
                                  <m:r>
                                    <a:rPr lang="en-US" altLang="zh-CN" sz="1800" i="1" dirty="0" err="1">
                                      <a:latin typeface="Cambria Math" panose="02040503050406030204" pitchFamily="18" charset="0"/>
                                      <a:cs typeface="Arial" panose="020B0604020202020204" pitchFamily="34" charset="0"/>
                                    </a:rPr>
                                    <m:t>𝑖</m:t>
                                  </m:r>
                                </m:sub>
                              </m:sSub>
                              <m:r>
                                <a:rPr lang="en-US" altLang="zh-CN" sz="1800" i="1" dirty="0">
                                  <a:latin typeface="Cambria Math" panose="02040503050406030204" pitchFamily="18" charset="0"/>
                                  <a:cs typeface="Arial" panose="020B0604020202020204" pitchFamily="34" charset="0"/>
                                </a:rPr>
                                <m:t> ∈ </m:t>
                              </m:r>
                              <m:sSup>
                                <m:sSupPr>
                                  <m:ctrlPr>
                                    <a:rPr lang="en-US" altLang="zh-CN" sz="1800" i="1" dirty="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l-GR" altLang="zh-CN" sz="1800" i="1" dirty="0">
                                      <a:latin typeface="Cambria Math" panose="02040503050406030204" pitchFamily="18" charset="0"/>
                                      <a:ea typeface="Cambria Math" panose="02040503050406030204" pitchFamily="18" charset="0"/>
                                      <a:cs typeface="Arial" panose="020B0604020202020204" pitchFamily="34" charset="0"/>
                                    </a:rPr>
                                    <m:t>Γ</m:t>
                                  </m:r>
                                </m:e>
                                <m:sup>
                                  <m:r>
                                    <a:rPr lang="en-US" altLang="zh-CN" sz="1800" i="1" dirty="0">
                                      <a:latin typeface="Cambria Math" panose="02040503050406030204" pitchFamily="18" charset="0"/>
                                      <a:cs typeface="Arial" panose="020B0604020202020204" pitchFamily="34" charset="0"/>
                                    </a:rPr>
                                    <m:t>+</m:t>
                                  </m:r>
                                </m:sup>
                              </m:sSup>
                              <m:r>
                                <a:rPr lang="en-US" altLang="zh-CN" sz="1800" i="1" dirty="0">
                                  <a:latin typeface="Cambria Math" panose="02040503050406030204" pitchFamily="18" charset="0"/>
                                  <a:cs typeface="Arial" panose="020B0604020202020204" pitchFamily="34" charset="0"/>
                                </a:rPr>
                                <m:t>(</m:t>
                              </m:r>
                              <m:r>
                                <a:rPr lang="el-GR" altLang="zh-CN" sz="1800" i="1" dirty="0">
                                  <a:latin typeface="Cambria Math" panose="02040503050406030204" pitchFamily="18" charset="0"/>
                                  <a:cs typeface="Arial" panose="020B0604020202020204" pitchFamily="34" charset="0"/>
                                </a:rPr>
                                <m:t>𝛾</m:t>
                              </m:r>
                              <m:r>
                                <a:rPr lang="el-GR" altLang="zh-CN" sz="1800" i="1" dirty="0">
                                  <a:latin typeface="Cambria Math" panose="02040503050406030204" pitchFamily="18" charset="0"/>
                                  <a:cs typeface="Arial" panose="020B0604020202020204" pitchFamily="34" charset="0"/>
                                </a:rPr>
                                <m:t> )</m:t>
                              </m:r>
                            </m:e>
                          </m:d>
                          <m:sSub>
                            <m:sSubPr>
                              <m:ctrlPr>
                                <a:rPr lang="en-US" altLang="zh-CN" sz="1800" i="1" dirty="0">
                                  <a:latin typeface="Cambria Math" panose="02040503050406030204" pitchFamily="18" charset="0"/>
                                  <a:cs typeface="Arial" panose="020B0604020202020204" pitchFamily="34" charset="0"/>
                                </a:rPr>
                              </m:ctrlPr>
                            </m:sSubPr>
                            <m:e>
                              <m:r>
                                <a:rPr lang="en-US" altLang="zh-CN" sz="1800" i="1" dirty="0">
                                  <a:latin typeface="Cambria Math" panose="02040503050406030204" pitchFamily="18" charset="0"/>
                                  <a:cs typeface="Arial" panose="020B0604020202020204" pitchFamily="34" charset="0"/>
                                </a:rPr>
                                <m:t>𝐺</m:t>
                              </m:r>
                            </m:e>
                            <m:sub>
                              <m:r>
                                <a:rPr lang="en-US" altLang="zh-CN" sz="1800" i="1" dirty="0">
                                  <a:latin typeface="Cambria Math" panose="02040503050406030204" pitchFamily="18" charset="0"/>
                                  <a:cs typeface="Arial" panose="020B0604020202020204" pitchFamily="34" charset="0"/>
                                </a:rPr>
                                <m:t>𝑖</m:t>
                              </m:r>
                            </m:sub>
                          </m:sSub>
                          <m:r>
                            <a:rPr lang="en-US" altLang="zh-CN" sz="1800" i="1" dirty="0">
                              <a:latin typeface="Cambria Math" panose="02040503050406030204" pitchFamily="18" charset="0"/>
                              <a:cs typeface="Arial" panose="020B0604020202020204" pitchFamily="34" charset="0"/>
                            </a:rPr>
                            <m:t>=0</m:t>
                          </m:r>
                          <m:r>
                            <a:rPr lang="el-GR" altLang="zh-CN" sz="1800" i="1" dirty="0">
                              <a:latin typeface="Cambria Math" panose="02040503050406030204" pitchFamily="18" charset="0"/>
                              <a:cs typeface="Arial" panose="020B0604020202020204" pitchFamily="34" charset="0"/>
                            </a:rPr>
                            <m:t>)</m:t>
                          </m:r>
                          <m:r>
                            <a:rPr lang="el-GR" altLang="zh-CN" sz="1800" i="1" dirty="0">
                              <a:latin typeface="Cambria Math" panose="02040503050406030204" pitchFamily="18" charset="0"/>
                              <a:ea typeface="Cambria Math" panose="02040503050406030204" pitchFamily="18" charset="0"/>
                              <a:cs typeface="Arial" panose="020B0604020202020204" pitchFamily="34" charset="0"/>
                            </a:rPr>
                            <m:t>∙</m:t>
                          </m:r>
                          <m:r>
                            <a:rPr lang="en-US" altLang="zh-CN" sz="1800" i="1" dirty="0">
                              <a:latin typeface="Cambria Math" panose="02040503050406030204" pitchFamily="18" charset="0"/>
                              <a:ea typeface="Cambria Math" panose="02040503050406030204" pitchFamily="18" charset="0"/>
                              <a:cs typeface="Arial" panose="020B0604020202020204" pitchFamily="34" charset="0"/>
                            </a:rPr>
                            <m:t>𝑝𝑟𝑜𝑏</m:t>
                          </m:r>
                          <m:r>
                            <a:rPr lang="en-US" altLang="zh-CN" sz="1800" i="1" dirty="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1800" i="1" dirty="0">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dirty="0">
                                  <a:latin typeface="Cambria Math" panose="02040503050406030204" pitchFamily="18" charset="0"/>
                                  <a:ea typeface="Cambria Math" panose="02040503050406030204" pitchFamily="18" charset="0"/>
                                  <a:cs typeface="Arial" panose="020B0604020202020204" pitchFamily="34" charset="0"/>
                                </a:rPr>
                                <m:t>𝐺</m:t>
                              </m:r>
                            </m:e>
                            <m:sub>
                              <m:r>
                                <a:rPr lang="en-US" altLang="zh-CN" sz="1800" i="1" dirty="0">
                                  <a:latin typeface="Cambria Math" panose="02040503050406030204" pitchFamily="18" charset="0"/>
                                  <a:ea typeface="Cambria Math" panose="02040503050406030204" pitchFamily="18" charset="0"/>
                                  <a:cs typeface="Arial" panose="020B0604020202020204" pitchFamily="34" charset="0"/>
                                </a:rPr>
                                <m:t>𝑖</m:t>
                              </m:r>
                            </m:sub>
                          </m:sSub>
                          <m:r>
                            <a:rPr lang="en-US" altLang="zh-CN" sz="1800" i="1" dirty="0">
                              <a:latin typeface="Cambria Math" panose="02040503050406030204" pitchFamily="18" charset="0"/>
                              <a:ea typeface="Cambria Math" panose="02040503050406030204" pitchFamily="18" charset="0"/>
                              <a:cs typeface="Arial" panose="020B0604020202020204" pitchFamily="34" charset="0"/>
                            </a:rPr>
                            <m:t>=0)</m:t>
                          </m:r>
                        </m:num>
                        <m:den>
                          <m:r>
                            <a:rPr lang="en-US" altLang="zh-CN" sz="1800" i="1" dirty="0">
                              <a:latin typeface="Cambria Math" panose="02040503050406030204" pitchFamily="18" charset="0"/>
                              <a:ea typeface="Cambria Math" panose="02040503050406030204" pitchFamily="18" charset="0"/>
                              <a:cs typeface="Arial" panose="020B0604020202020204" pitchFamily="34" charset="0"/>
                            </a:rPr>
                            <m:t>𝑝𝑟𝑜𝑏</m:t>
                          </m:r>
                          <m:r>
                            <a:rPr lang="en-US" altLang="zh-CN" sz="1800" i="1" dirty="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1800" i="1" dirty="0">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dirty="0">
                                  <a:latin typeface="Cambria Math" panose="02040503050406030204" pitchFamily="18" charset="0"/>
                                  <a:ea typeface="Cambria Math" panose="02040503050406030204" pitchFamily="18" charset="0"/>
                                  <a:cs typeface="Arial" panose="020B0604020202020204" pitchFamily="34" charset="0"/>
                                </a:rPr>
                                <m:t>𝑇</m:t>
                              </m:r>
                            </m:e>
                            <m:sub>
                              <m:r>
                                <a:rPr lang="en-US" altLang="zh-CN" sz="1800" i="1" dirty="0">
                                  <a:latin typeface="Cambria Math" panose="02040503050406030204" pitchFamily="18" charset="0"/>
                                  <a:ea typeface="Cambria Math" panose="02040503050406030204" pitchFamily="18" charset="0"/>
                                  <a:cs typeface="Arial" panose="020B0604020202020204" pitchFamily="34" charset="0"/>
                                </a:rPr>
                                <m:t>𝑖</m:t>
                              </m:r>
                            </m:sub>
                          </m:sSub>
                          <m:r>
                            <a:rPr lang="en-US" altLang="zh-CN" sz="1800" i="1" dirty="0">
                              <a:latin typeface="Cambria Math" panose="02040503050406030204" pitchFamily="18" charset="0"/>
                              <a:cs typeface="Arial" panose="020B0604020202020204" pitchFamily="34" charset="0"/>
                            </a:rPr>
                            <m:t>∈ </m:t>
                          </m:r>
                          <m:sSup>
                            <m:sSupPr>
                              <m:ctrlPr>
                                <a:rPr lang="en-US" altLang="zh-CN" sz="1800" i="1" dirty="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l-GR" altLang="zh-CN" sz="1800" i="1" dirty="0">
                                  <a:latin typeface="Cambria Math" panose="02040503050406030204" pitchFamily="18" charset="0"/>
                                  <a:ea typeface="Cambria Math" panose="02040503050406030204" pitchFamily="18" charset="0"/>
                                  <a:cs typeface="Arial" panose="020B0604020202020204" pitchFamily="34" charset="0"/>
                                </a:rPr>
                                <m:t>Γ</m:t>
                              </m:r>
                            </m:e>
                            <m:sup>
                              <m:r>
                                <a:rPr lang="en-US" altLang="zh-CN" sz="1800" i="1" dirty="0">
                                  <a:latin typeface="Cambria Math" panose="02040503050406030204" pitchFamily="18" charset="0"/>
                                  <a:cs typeface="Arial" panose="020B0604020202020204" pitchFamily="34" charset="0"/>
                                </a:rPr>
                                <m:t>+</m:t>
                              </m:r>
                            </m:sup>
                          </m:sSup>
                          <m:r>
                            <a:rPr lang="en-US" altLang="zh-CN" sz="1800" i="1" dirty="0">
                              <a:latin typeface="Cambria Math" panose="02040503050406030204" pitchFamily="18" charset="0"/>
                              <a:cs typeface="Arial" panose="020B0604020202020204" pitchFamily="34" charset="0"/>
                            </a:rPr>
                            <m:t>(</m:t>
                          </m:r>
                          <m:r>
                            <a:rPr lang="el-GR" altLang="zh-CN" sz="1800" i="1" dirty="0">
                              <a:latin typeface="Cambria Math" panose="02040503050406030204" pitchFamily="18" charset="0"/>
                              <a:cs typeface="Arial" panose="020B0604020202020204" pitchFamily="34" charset="0"/>
                            </a:rPr>
                            <m:t>𝛾</m:t>
                          </m:r>
                          <m:r>
                            <a:rPr lang="el-GR" altLang="zh-CN" sz="1800" i="1" dirty="0">
                              <a:latin typeface="Cambria Math" panose="02040503050406030204" pitchFamily="18" charset="0"/>
                              <a:cs typeface="Arial" panose="020B0604020202020204" pitchFamily="34" charset="0"/>
                            </a:rPr>
                            <m:t> ))</m:t>
                          </m:r>
                          <m:r>
                            <m:rPr>
                              <m:nor/>
                            </m:rPr>
                            <a:rPr lang="en-US" altLang="zh-CN" sz="1800" dirty="0">
                              <a:latin typeface="Arial" panose="020B0604020202020204" pitchFamily="34" charset="0"/>
                              <a:cs typeface="Arial" panose="020B0604020202020204" pitchFamily="34" charset="0"/>
                            </a:rPr>
                            <m:t> </m:t>
                          </m:r>
                        </m:den>
                      </m:f>
                      <m:r>
                        <a:rPr lang="en-US" altLang="zh-CN" sz="1800" b="0" i="0" dirty="0" smtClean="0">
                          <a:latin typeface="Cambria Math" panose="02040503050406030204" pitchFamily="18" charset="0"/>
                          <a:cs typeface="Arial" panose="020B0604020202020204" pitchFamily="34" charset="0"/>
                        </a:rPr>
                        <m:t>=</m:t>
                      </m:r>
                      <m:f>
                        <m:fPr>
                          <m:ctrlPr>
                            <a:rPr lang="en-US" altLang="zh-CN" sz="1800" b="0" i="1" dirty="0" smtClean="0">
                              <a:latin typeface="Cambria Math" panose="02040503050406030204" pitchFamily="18" charset="0"/>
                              <a:cs typeface="Arial" panose="020B0604020202020204" pitchFamily="34" charset="0"/>
                            </a:rPr>
                          </m:ctrlPr>
                        </m:fPr>
                        <m:num>
                          <m:r>
                            <a:rPr lang="zh-CN" altLang="en-US" sz="1800" b="0" i="1" dirty="0" smtClean="0">
                              <a:latin typeface="Cambria Math" panose="02040503050406030204" pitchFamily="18" charset="0"/>
                              <a:cs typeface="Arial" panose="020B0604020202020204" pitchFamily="34" charset="0"/>
                            </a:rPr>
                            <m:t>𝛾</m:t>
                          </m:r>
                          <m:r>
                            <a:rPr lang="en-US" altLang="zh-CN" sz="1800" b="0" i="1" dirty="0" smtClean="0">
                              <a:latin typeface="Cambria Math" panose="02040503050406030204" pitchFamily="18" charset="0"/>
                              <a:cs typeface="Arial" panose="020B0604020202020204" pitchFamily="34" charset="0"/>
                            </a:rPr>
                            <m:t>/2</m:t>
                          </m:r>
                          <m:r>
                            <a:rPr lang="en-US" altLang="zh-CN" sz="1800" b="0" i="1" dirty="0"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1800" b="0" i="1" dirty="0" smtClean="0">
                                  <a:latin typeface="Cambria Math" panose="02040503050406030204" pitchFamily="18" charset="0"/>
                                  <a:cs typeface="Arial" panose="020B0604020202020204" pitchFamily="34" charset="0"/>
                                </a:rPr>
                              </m:ctrlPr>
                            </m:sSubPr>
                            <m:e>
                              <m:r>
                                <a:rPr lang="zh-CN" altLang="en-US" sz="1800" b="0" i="1" dirty="0" smtClean="0">
                                  <a:latin typeface="Cambria Math" panose="02040503050406030204" pitchFamily="18" charset="0"/>
                                  <a:cs typeface="Arial" panose="020B0604020202020204" pitchFamily="34" charset="0"/>
                                </a:rPr>
                                <m:t>𝜋</m:t>
                              </m:r>
                            </m:e>
                            <m:sub>
                              <m:r>
                                <a:rPr lang="en-US" altLang="zh-CN" sz="1800" b="0" i="1" dirty="0" smtClean="0">
                                  <a:latin typeface="Cambria Math" panose="02040503050406030204" pitchFamily="18" charset="0"/>
                                  <a:cs typeface="Arial" panose="020B0604020202020204" pitchFamily="34" charset="0"/>
                                </a:rPr>
                                <m:t>0</m:t>
                              </m:r>
                            </m:sub>
                          </m:sSub>
                        </m:num>
                        <m:den>
                          <m:r>
                            <a:rPr lang="en-US" altLang="zh-CN" sz="1800" b="0" i="1" dirty="0" smtClean="0">
                              <a:latin typeface="Cambria Math" panose="02040503050406030204" pitchFamily="18" charset="0"/>
                              <a:cs typeface="Arial" panose="020B0604020202020204" pitchFamily="34" charset="0"/>
                            </a:rPr>
                            <m:t>𝐸</m:t>
                          </m:r>
                          <m:r>
                            <a:rPr lang="en-US" altLang="zh-CN" sz="1800" b="0" i="1" dirty="0" smtClean="0">
                              <a:latin typeface="Cambria Math" panose="02040503050406030204" pitchFamily="18" charset="0"/>
                              <a:cs typeface="Arial" panose="020B0604020202020204" pitchFamily="34" charset="0"/>
                            </a:rPr>
                            <m:t>(</m:t>
                          </m:r>
                          <m:sSubSup>
                            <m:sSubSupPr>
                              <m:ctrlPr>
                                <a:rPr lang="en-US" altLang="zh-CN" sz="1800" b="0" i="1" dirty="0" smtClean="0">
                                  <a:latin typeface="Cambria Math" panose="02040503050406030204" pitchFamily="18" charset="0"/>
                                  <a:cs typeface="Arial" panose="020B0604020202020204" pitchFamily="34" charset="0"/>
                                </a:rPr>
                              </m:ctrlPr>
                            </m:sSubSupPr>
                            <m:e>
                              <m:r>
                                <a:rPr lang="en-US" altLang="zh-CN" sz="1800" b="0" i="1" dirty="0" smtClean="0">
                                  <a:latin typeface="Cambria Math" panose="02040503050406030204" pitchFamily="18" charset="0"/>
                                  <a:cs typeface="Arial" panose="020B0604020202020204" pitchFamily="34" charset="0"/>
                                </a:rPr>
                                <m:t>𝑆</m:t>
                              </m:r>
                            </m:e>
                            <m:sub>
                              <m:r>
                                <a:rPr lang="zh-CN" altLang="en-US" sz="1800" b="0" i="1" dirty="0" smtClean="0">
                                  <a:latin typeface="Cambria Math" panose="02040503050406030204" pitchFamily="18" charset="0"/>
                                  <a:cs typeface="Arial" panose="020B0604020202020204" pitchFamily="34" charset="0"/>
                                </a:rPr>
                                <m:t>𝛾</m:t>
                              </m:r>
                            </m:sub>
                            <m:sup>
                              <m:r>
                                <a:rPr lang="en-US" altLang="zh-CN" sz="1800" b="0" i="1" dirty="0" smtClean="0">
                                  <a:latin typeface="Cambria Math" panose="02040503050406030204" pitchFamily="18" charset="0"/>
                                  <a:cs typeface="Arial" panose="020B0604020202020204" pitchFamily="34" charset="0"/>
                                </a:rPr>
                                <m:t>+</m:t>
                              </m:r>
                            </m:sup>
                          </m:sSubSup>
                          <m:r>
                            <a:rPr lang="en-US" altLang="zh-CN" sz="1800" b="0" i="1" dirty="0" smtClean="0">
                              <a:latin typeface="Cambria Math" panose="02040503050406030204" pitchFamily="18" charset="0"/>
                              <a:cs typeface="Arial" panose="020B0604020202020204" pitchFamily="34" charset="0"/>
                            </a:rPr>
                            <m:t>)</m:t>
                          </m:r>
                        </m:den>
                      </m:f>
                    </m:oMath>
                  </m:oMathPara>
                </a14:m>
                <a:endParaRPr lang="en-US" altLang="zh-CN" sz="1800" dirty="0">
                  <a:latin typeface="Arial" panose="020B0604020202020204" pitchFamily="34" charset="0"/>
                  <a:cs typeface="Arial" panose="020B0604020202020204" pitchFamily="34" charset="0"/>
                </a:endParaRPr>
              </a:p>
              <a:p>
                <a:pPr>
                  <a:lnSpc>
                    <a:spcPct val="150000"/>
                  </a:lnSpc>
                </a:pPr>
                <a:r>
                  <a:rPr lang="en-US" altLang="zh-CN" sz="1800" dirty="0">
                    <a:latin typeface="Arial" panose="020B0604020202020204" pitchFamily="34" charset="0"/>
                    <a:cs typeface="Arial" panose="020B0604020202020204" pitchFamily="34" charset="0"/>
                  </a:rPr>
                  <a:t>Finally, we can also interpret the mutual fund selection from a Bayesian perspective. Following </a:t>
                </a:r>
                <a:r>
                  <a:rPr lang="en-US" altLang="zh-CN" sz="1800" dirty="0" err="1">
                    <a:latin typeface="Arial" panose="020B0604020202020204" pitchFamily="34" charset="0"/>
                    <a:cs typeface="Arial" panose="020B0604020202020204" pitchFamily="34" charset="0"/>
                  </a:rPr>
                  <a:t>Storey</a:t>
                </a:r>
                <a:r>
                  <a:rPr lang="en-US" altLang="zh-CN" sz="1800" dirty="0">
                    <a:latin typeface="Arial" panose="020B0604020202020204" pitchFamily="34" charset="0"/>
                    <a:cs typeface="Arial" panose="020B0604020202020204" pitchFamily="34" charset="0"/>
                  </a:rPr>
                  <a:t> (2003), the investor’s loss function, BE, can be written as a weighted average of each misclassification type:</a:t>
                </a: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cs typeface="Arial" panose="020B0604020202020204" pitchFamily="34" charset="0"/>
                        </a:rPr>
                        <m:t>𝐵𝐸</m:t>
                      </m:r>
                      <m:d>
                        <m:dPr>
                          <m:ctrlPr>
                            <a:rPr lang="en-US" altLang="zh-CN" sz="1800" b="0" i="1" smtClean="0">
                              <a:latin typeface="Cambria Math" panose="02040503050406030204" pitchFamily="18" charset="0"/>
                              <a:cs typeface="Arial" panose="020B0604020202020204" pitchFamily="34" charset="0"/>
                            </a:rPr>
                          </m:ctrlPr>
                        </m:dPr>
                        <m:e>
                          <m:sSup>
                            <m:sSupPr>
                              <m:ctrlPr>
                                <a:rPr lang="en-US" altLang="zh-CN"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l-GR" altLang="zh-CN" sz="1800" b="0" i="1" smtClean="0">
                                  <a:latin typeface="Cambria Math" panose="02040503050406030204" pitchFamily="18" charset="0"/>
                                  <a:ea typeface="Cambria Math" panose="02040503050406030204" pitchFamily="18" charset="0"/>
                                  <a:cs typeface="Arial" panose="020B0604020202020204" pitchFamily="34" charset="0"/>
                                </a:rPr>
                                <m:t>Γ</m:t>
                              </m:r>
                            </m:e>
                            <m:sup>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m:t>
                              </m:r>
                            </m:sup>
                          </m:sSup>
                        </m:e>
                      </m:d>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altLang="zh-CN"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1−</m:t>
                          </m:r>
                          <m:r>
                            <a:rPr lang="zh-CN" altLang="en-US" sz="1800" b="0" i="1" smtClean="0">
                              <a:latin typeface="Cambria Math" panose="02040503050406030204" pitchFamily="18" charset="0"/>
                              <a:ea typeface="Cambria Math" panose="02040503050406030204" pitchFamily="18" charset="0"/>
                              <a:cs typeface="Arial" panose="020B0604020202020204" pitchFamily="34" charset="0"/>
                            </a:rPr>
                            <m:t>𝜓</m:t>
                          </m:r>
                        </m:e>
                      </m:d>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𝑝𝑟𝑜𝑏</m:t>
                      </m:r>
                      <m:d>
                        <m:dPr>
                          <m:ctrlPr>
                            <a:rPr lang="en-US" altLang="zh-CN" sz="1800" b="0" i="1" smtClean="0">
                              <a:latin typeface="Cambria Math" panose="02040503050406030204" pitchFamily="18" charset="0"/>
                              <a:ea typeface="Cambria Math" panose="02040503050406030204" pitchFamily="18" charset="0"/>
                              <a:cs typeface="Arial" panose="020B0604020202020204" pitchFamily="34" charset="0"/>
                            </a:rPr>
                          </m:ctrlPr>
                        </m:dPr>
                        <m:e>
                          <m:sSub>
                            <m:sSubPr>
                              <m:ctrlPr>
                                <a:rPr lang="en-US" altLang="zh-CN"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𝑇</m:t>
                              </m:r>
                            </m:e>
                            <m:sub>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𝑖</m:t>
                              </m:r>
                            </m:sub>
                          </m:sSub>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altLang="zh-CN"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l-GR" altLang="zh-CN" sz="1800" b="0" i="1" smtClean="0">
                                  <a:latin typeface="Cambria Math" panose="02040503050406030204" pitchFamily="18" charset="0"/>
                                  <a:ea typeface="Cambria Math" panose="02040503050406030204" pitchFamily="18" charset="0"/>
                                  <a:cs typeface="Arial" panose="020B0604020202020204" pitchFamily="34" charset="0"/>
                                </a:rPr>
                                <m:t>Γ</m:t>
                              </m:r>
                            </m:e>
                            <m:sup>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m:t>
                              </m:r>
                            </m:sup>
                          </m:sSup>
                        </m:e>
                      </m:d>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m:t>
                      </m:r>
                      <m:r>
                        <a:rPr lang="en-US" altLang="zh-CN" sz="1800" i="1" dirty="0">
                          <a:latin typeface="Cambria Math" panose="02040503050406030204" pitchFamily="18" charset="0"/>
                          <a:cs typeface="Arial" panose="020B0604020202020204" pitchFamily="34" charset="0"/>
                        </a:rPr>
                        <m:t>𝑓𝑑</m:t>
                      </m:r>
                      <m:sSubSup>
                        <m:sSubSupPr>
                          <m:ctrlPr>
                            <a:rPr lang="en-US" altLang="zh-CN" sz="1800" i="1" dirty="0">
                              <a:latin typeface="Cambria Math" panose="02040503050406030204" pitchFamily="18" charset="0"/>
                              <a:cs typeface="Arial" panose="020B0604020202020204" pitchFamily="34" charset="0"/>
                            </a:rPr>
                          </m:ctrlPr>
                        </m:sSubSupPr>
                        <m:e>
                          <m:r>
                            <a:rPr lang="en-US" altLang="zh-CN" sz="1800" i="1" dirty="0">
                              <a:latin typeface="Cambria Math" panose="02040503050406030204" pitchFamily="18" charset="0"/>
                              <a:cs typeface="Arial" panose="020B0604020202020204" pitchFamily="34" charset="0"/>
                            </a:rPr>
                            <m:t>𝑟</m:t>
                          </m:r>
                        </m:e>
                        <m:sub>
                          <m:r>
                            <a:rPr lang="en-US" altLang="zh-CN" sz="1800" i="1" dirty="0">
                              <a:latin typeface="Cambria Math" panose="02040503050406030204" pitchFamily="18" charset="0"/>
                              <a:cs typeface="Arial" panose="020B0604020202020204" pitchFamily="34" charset="0"/>
                            </a:rPr>
                            <m:t>𝛾</m:t>
                          </m:r>
                        </m:sub>
                        <m:sup>
                          <m:r>
                            <a:rPr lang="en-US" altLang="zh-CN" sz="1800" i="1" dirty="0">
                              <a:latin typeface="Cambria Math" panose="02040503050406030204" pitchFamily="18" charset="0"/>
                              <a:cs typeface="Arial" panose="020B0604020202020204" pitchFamily="34" charset="0"/>
                            </a:rPr>
                            <m:t>+</m:t>
                          </m:r>
                        </m:sup>
                      </m:sSubSup>
                      <m:d>
                        <m:dPr>
                          <m:ctrlPr>
                            <a:rPr lang="en-US" altLang="zh-CN" sz="1800" i="1">
                              <a:latin typeface="Cambria Math" panose="02040503050406030204" pitchFamily="18" charset="0"/>
                              <a:cs typeface="Arial" panose="020B0604020202020204" pitchFamily="34" charset="0"/>
                            </a:rPr>
                          </m:ctrlPr>
                        </m:dPr>
                        <m:e>
                          <m:sSup>
                            <m:sSupPr>
                              <m:ctrlPr>
                                <a:rPr lang="en-US" altLang="zh-CN" sz="18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l-GR" altLang="zh-CN" sz="1800" i="1">
                                  <a:latin typeface="Cambria Math" panose="02040503050406030204" pitchFamily="18" charset="0"/>
                                  <a:ea typeface="Cambria Math" panose="02040503050406030204" pitchFamily="18" charset="0"/>
                                  <a:cs typeface="Arial" panose="020B0604020202020204" pitchFamily="34" charset="0"/>
                                </a:rPr>
                                <m:t>Γ</m:t>
                              </m:r>
                            </m:e>
                            <m:sup>
                              <m:r>
                                <a:rPr lang="en-US" altLang="zh-CN" sz="1800" i="1">
                                  <a:latin typeface="Cambria Math" panose="02040503050406030204" pitchFamily="18" charset="0"/>
                                  <a:ea typeface="Cambria Math" panose="02040503050406030204" pitchFamily="18" charset="0"/>
                                  <a:cs typeface="Arial" panose="020B0604020202020204" pitchFamily="34" charset="0"/>
                                </a:rPr>
                                <m:t>+</m:t>
                              </m:r>
                            </m:sup>
                          </m:sSup>
                        </m:e>
                      </m:d>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m:t>
                      </m:r>
                      <m:r>
                        <a:rPr lang="zh-CN" altLang="en-US" sz="1800" i="1">
                          <a:latin typeface="Cambria Math" panose="02040503050406030204" pitchFamily="18" charset="0"/>
                          <a:ea typeface="Cambria Math" panose="02040503050406030204" pitchFamily="18" charset="0"/>
                          <a:cs typeface="Arial" panose="020B0604020202020204" pitchFamily="34" charset="0"/>
                        </a:rPr>
                        <m:t>𝜓</m:t>
                      </m:r>
                      <m:r>
                        <a:rPr lang="zh-CN" alt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altLang="zh-CN" sz="1800" i="1">
                          <a:latin typeface="Cambria Math" panose="02040503050406030204" pitchFamily="18" charset="0"/>
                          <a:ea typeface="Cambria Math" panose="02040503050406030204" pitchFamily="18" charset="0"/>
                          <a:cs typeface="Arial" panose="020B0604020202020204" pitchFamily="34" charset="0"/>
                        </a:rPr>
                        <m:t>𝑝𝑟𝑜𝑏</m:t>
                      </m:r>
                      <m:r>
                        <a:rPr lang="en-US" altLang="zh-CN" sz="1800" i="1">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1800" i="1">
                              <a:latin typeface="Cambria Math" panose="02040503050406030204" pitchFamily="18" charset="0"/>
                              <a:ea typeface="Cambria Math" panose="02040503050406030204" pitchFamily="18" charset="0"/>
                              <a:cs typeface="Arial" panose="020B0604020202020204" pitchFamily="34" charset="0"/>
                            </a:rPr>
                          </m:ctrlPr>
                        </m:sSubPr>
                        <m:e>
                          <m:r>
                            <a:rPr lang="en-US" altLang="zh-CN" sz="1800" i="1">
                              <a:latin typeface="Cambria Math" panose="02040503050406030204" pitchFamily="18" charset="0"/>
                              <a:ea typeface="Cambria Math" panose="02040503050406030204" pitchFamily="18" charset="0"/>
                              <a:cs typeface="Arial" panose="020B0604020202020204" pitchFamily="34" charset="0"/>
                            </a:rPr>
                            <m:t>𝑇</m:t>
                          </m:r>
                        </m:e>
                        <m:sub>
                          <m:r>
                            <a:rPr lang="en-US" altLang="zh-CN" sz="1800" i="1">
                              <a:latin typeface="Cambria Math" panose="02040503050406030204" pitchFamily="18" charset="0"/>
                              <a:ea typeface="Cambria Math" panose="02040503050406030204" pitchFamily="18" charset="0"/>
                              <a:cs typeface="Arial" panose="020B0604020202020204" pitchFamily="34" charset="0"/>
                            </a:rPr>
                            <m:t>𝑖</m:t>
                          </m:r>
                        </m:sub>
                      </m:sSub>
                      <m:r>
                        <a:rPr lang="en-US" altLang="zh-CN" sz="180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altLang="zh-CN" sz="18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l-GR" altLang="zh-CN" sz="1800" i="1">
                              <a:latin typeface="Cambria Math" panose="02040503050406030204" pitchFamily="18" charset="0"/>
                              <a:ea typeface="Cambria Math" panose="02040503050406030204" pitchFamily="18" charset="0"/>
                              <a:cs typeface="Arial" panose="020B0604020202020204" pitchFamily="34" charset="0"/>
                            </a:rPr>
                            <m:t>Γ</m:t>
                          </m:r>
                        </m:e>
                        <m:sup>
                          <m:r>
                            <a:rPr lang="en-US" altLang="zh-CN" sz="1800" i="1">
                              <a:latin typeface="Cambria Math" panose="02040503050406030204" pitchFamily="18" charset="0"/>
                              <a:ea typeface="Cambria Math" panose="02040503050406030204" pitchFamily="18" charset="0"/>
                              <a:cs typeface="Arial" panose="020B0604020202020204" pitchFamily="34" charset="0"/>
                            </a:rPr>
                            <m:t>+</m:t>
                          </m:r>
                        </m:sup>
                      </m:sSup>
                      <m:r>
                        <a:rPr lang="en-US" altLang="zh-CN" sz="1800" i="1">
                          <a:latin typeface="Cambria Math" panose="02040503050406030204" pitchFamily="18" charset="0"/>
                          <a:ea typeface="Cambria Math" panose="02040503050406030204" pitchFamily="18" charset="0"/>
                          <a:cs typeface="Arial" panose="020B0604020202020204" pitchFamily="34" charset="0"/>
                        </a:rPr>
                        <m:t>)∙</m:t>
                      </m:r>
                      <m:r>
                        <a:rPr lang="en-US" altLang="zh-CN" sz="1800" i="1" dirty="0">
                          <a:latin typeface="Cambria Math" panose="02040503050406030204" pitchFamily="18" charset="0"/>
                          <a:cs typeface="Arial" panose="020B0604020202020204" pitchFamily="34" charset="0"/>
                        </a:rPr>
                        <m:t>𝑓</m:t>
                      </m:r>
                      <m:r>
                        <a:rPr lang="en-US" altLang="zh-CN" sz="1800" b="0" i="1" dirty="0" smtClean="0">
                          <a:latin typeface="Cambria Math" panose="02040503050406030204" pitchFamily="18" charset="0"/>
                          <a:cs typeface="Arial" panose="020B0604020202020204" pitchFamily="34" charset="0"/>
                        </a:rPr>
                        <m:t>𝑛</m:t>
                      </m:r>
                      <m:sSubSup>
                        <m:sSubSupPr>
                          <m:ctrlPr>
                            <a:rPr lang="en-US" altLang="zh-CN" sz="1800" i="1" dirty="0">
                              <a:latin typeface="Cambria Math" panose="02040503050406030204" pitchFamily="18" charset="0"/>
                              <a:cs typeface="Arial" panose="020B0604020202020204" pitchFamily="34" charset="0"/>
                            </a:rPr>
                          </m:ctrlPr>
                        </m:sSubSupPr>
                        <m:e>
                          <m:r>
                            <a:rPr lang="en-US" altLang="zh-CN" sz="1800" i="1" dirty="0">
                              <a:latin typeface="Cambria Math" panose="02040503050406030204" pitchFamily="18" charset="0"/>
                              <a:cs typeface="Arial" panose="020B0604020202020204" pitchFamily="34" charset="0"/>
                            </a:rPr>
                            <m:t>𝑟</m:t>
                          </m:r>
                        </m:e>
                        <m:sub>
                          <m:r>
                            <a:rPr lang="en-US" altLang="zh-CN" sz="1800" i="1" dirty="0">
                              <a:latin typeface="Cambria Math" panose="02040503050406030204" pitchFamily="18" charset="0"/>
                              <a:cs typeface="Arial" panose="020B0604020202020204" pitchFamily="34" charset="0"/>
                            </a:rPr>
                            <m:t>𝛾</m:t>
                          </m:r>
                        </m:sub>
                        <m:sup>
                          <m:r>
                            <a:rPr lang="en-US" altLang="zh-CN" sz="1800" i="1" dirty="0">
                              <a:latin typeface="Cambria Math" panose="02040503050406030204" pitchFamily="18" charset="0"/>
                              <a:cs typeface="Arial" panose="020B0604020202020204" pitchFamily="34" charset="0"/>
                            </a:rPr>
                            <m:t>+</m:t>
                          </m:r>
                        </m:sup>
                      </m:sSubSup>
                      <m:d>
                        <m:dPr>
                          <m:ctrlPr>
                            <a:rPr lang="en-US" altLang="zh-CN" sz="1800" i="1">
                              <a:latin typeface="Cambria Math" panose="02040503050406030204" pitchFamily="18" charset="0"/>
                              <a:cs typeface="Arial" panose="020B0604020202020204" pitchFamily="34" charset="0"/>
                            </a:rPr>
                          </m:ctrlPr>
                        </m:dPr>
                        <m:e>
                          <m:sSup>
                            <m:sSupPr>
                              <m:ctrlPr>
                                <a:rPr lang="en-US" altLang="zh-CN" sz="18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l-GR" altLang="zh-CN" sz="1800" i="1">
                                  <a:latin typeface="Cambria Math" panose="02040503050406030204" pitchFamily="18" charset="0"/>
                                  <a:ea typeface="Cambria Math" panose="02040503050406030204" pitchFamily="18" charset="0"/>
                                  <a:cs typeface="Arial" panose="020B0604020202020204" pitchFamily="34" charset="0"/>
                                </a:rPr>
                                <m:t>Γ</m:t>
                              </m:r>
                            </m:e>
                            <m:sup>
                              <m:r>
                                <a:rPr lang="en-US" altLang="zh-CN" sz="1800" i="1">
                                  <a:latin typeface="Cambria Math" panose="02040503050406030204" pitchFamily="18" charset="0"/>
                                  <a:ea typeface="Cambria Math" panose="02040503050406030204" pitchFamily="18" charset="0"/>
                                  <a:cs typeface="Arial" panose="020B0604020202020204" pitchFamily="34" charset="0"/>
                                </a:rPr>
                                <m:t>+</m:t>
                              </m:r>
                            </m:sup>
                          </m:sSup>
                        </m:e>
                      </m:d>
                    </m:oMath>
                  </m:oMathPara>
                </a14:m>
                <a:endParaRPr lang="en-US" altLang="zh-CN" sz="1800" dirty="0">
                  <a:latin typeface="Arial" panose="020B0604020202020204" pitchFamily="34" charset="0"/>
                  <a:cs typeface="Arial" panose="020B0604020202020204" pitchFamily="34" charset="0"/>
                </a:endParaRPr>
              </a:p>
              <a:p>
                <a:pPr>
                  <a:lnSpc>
                    <a:spcPct val="150000"/>
                  </a:lnSpc>
                </a:pPr>
                <a:r>
                  <a:rPr lang="en-US" altLang="zh-CN" sz="1800" dirty="0">
                    <a:latin typeface="Arial" panose="020B0604020202020204" pitchFamily="34" charset="0"/>
                    <a:cs typeface="Arial" panose="020B0604020202020204" pitchFamily="34" charset="0"/>
                  </a:rPr>
                  <a:t>where </a:t>
                </a:r>
                <a14:m>
                  <m:oMath xmlns:m="http://schemas.openxmlformats.org/officeDocument/2006/math">
                    <m:r>
                      <a:rPr lang="en-US" altLang="zh-CN" sz="1800" i="1" dirty="0" smtClean="0">
                        <a:latin typeface="Cambria Math" panose="02040503050406030204" pitchFamily="18" charset="0"/>
                        <a:cs typeface="Arial" panose="020B0604020202020204" pitchFamily="34" charset="0"/>
                      </a:rPr>
                      <m:t>𝑓</m:t>
                    </m:r>
                    <m:r>
                      <a:rPr lang="en-US" altLang="zh-CN" sz="1800" b="0" i="1" dirty="0" smtClean="0">
                        <a:latin typeface="Cambria Math" panose="02040503050406030204" pitchFamily="18" charset="0"/>
                        <a:cs typeface="Arial" panose="020B0604020202020204" pitchFamily="34" charset="0"/>
                      </a:rPr>
                      <m:t>𝑛</m:t>
                    </m:r>
                    <m:sSubSup>
                      <m:sSubSupPr>
                        <m:ctrlPr>
                          <a:rPr lang="en-US" altLang="zh-CN" sz="1800" i="1" dirty="0">
                            <a:latin typeface="Cambria Math" panose="02040503050406030204" pitchFamily="18" charset="0"/>
                            <a:cs typeface="Arial" panose="020B0604020202020204" pitchFamily="34" charset="0"/>
                          </a:rPr>
                        </m:ctrlPr>
                      </m:sSubSupPr>
                      <m:e>
                        <m:r>
                          <a:rPr lang="en-US" altLang="zh-CN" sz="1800" i="1" dirty="0">
                            <a:latin typeface="Cambria Math" panose="02040503050406030204" pitchFamily="18" charset="0"/>
                            <a:cs typeface="Arial" panose="020B0604020202020204" pitchFamily="34" charset="0"/>
                          </a:rPr>
                          <m:t>𝑟</m:t>
                        </m:r>
                      </m:e>
                      <m:sub>
                        <m:r>
                          <a:rPr lang="en-US" altLang="zh-CN" sz="1800" i="1" dirty="0">
                            <a:latin typeface="Cambria Math" panose="02040503050406030204" pitchFamily="18" charset="0"/>
                            <a:cs typeface="Arial" panose="020B0604020202020204" pitchFamily="34" charset="0"/>
                          </a:rPr>
                          <m:t>𝛾</m:t>
                        </m:r>
                      </m:sub>
                      <m:sup>
                        <m:r>
                          <a:rPr lang="en-US" altLang="zh-CN" sz="1800" i="1" dirty="0">
                            <a:latin typeface="Cambria Math" panose="02040503050406030204" pitchFamily="18" charset="0"/>
                            <a:cs typeface="Arial" panose="020B0604020202020204" pitchFamily="34" charset="0"/>
                          </a:rPr>
                          <m:t>+</m:t>
                        </m:r>
                      </m:sup>
                    </m:sSubSup>
                    <m:d>
                      <m:dPr>
                        <m:ctrlPr>
                          <a:rPr lang="en-US" altLang="zh-CN" sz="1800" i="1">
                            <a:latin typeface="Cambria Math" panose="02040503050406030204" pitchFamily="18" charset="0"/>
                            <a:cs typeface="Arial" panose="020B0604020202020204" pitchFamily="34" charset="0"/>
                          </a:rPr>
                        </m:ctrlPr>
                      </m:dPr>
                      <m:e>
                        <m:sSup>
                          <m:sSupPr>
                            <m:ctrlPr>
                              <a:rPr lang="en-US" altLang="zh-CN" sz="18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l-GR" altLang="zh-CN" sz="1800" i="1">
                                <a:latin typeface="Cambria Math" panose="02040503050406030204" pitchFamily="18" charset="0"/>
                                <a:ea typeface="Cambria Math" panose="02040503050406030204" pitchFamily="18" charset="0"/>
                                <a:cs typeface="Arial" panose="020B0604020202020204" pitchFamily="34" charset="0"/>
                              </a:rPr>
                              <m:t>Γ</m:t>
                            </m:r>
                          </m:e>
                          <m:sup>
                            <m:r>
                              <a:rPr lang="en-US" altLang="zh-CN" sz="1800" i="1">
                                <a:latin typeface="Cambria Math" panose="02040503050406030204" pitchFamily="18" charset="0"/>
                                <a:ea typeface="Cambria Math" panose="02040503050406030204" pitchFamily="18" charset="0"/>
                                <a:cs typeface="Arial" panose="020B0604020202020204" pitchFamily="34" charset="0"/>
                              </a:rPr>
                              <m:t>+</m:t>
                            </m:r>
                          </m:sup>
                        </m:sSup>
                      </m:e>
                    </m:d>
                    <m:r>
                      <a:rPr lang="en-US" altLang="zh-CN" sz="1800" i="1">
                        <a:latin typeface="Cambria Math" panose="02040503050406030204" pitchFamily="18" charset="0"/>
                        <a:ea typeface="Cambria Math" panose="02040503050406030204" pitchFamily="18" charset="0"/>
                        <a:cs typeface="Arial" panose="020B0604020202020204" pitchFamily="34" charset="0"/>
                      </a:rPr>
                      <m:t> </m:t>
                    </m:r>
                    <m:r>
                      <a:rPr lang="en-US" altLang="zh-CN" sz="1800" i="1" dirty="0" smtClean="0">
                        <a:latin typeface="Cambria Math" panose="02040503050406030204" pitchFamily="18" charset="0"/>
                        <a:cs typeface="Arial" panose="020B0604020202020204" pitchFamily="34" charset="0"/>
                      </a:rPr>
                      <m:t>= </m:t>
                    </m:r>
                    <m:r>
                      <a:rPr lang="en-US" altLang="zh-CN" sz="1800" i="1" dirty="0" smtClean="0">
                        <a:latin typeface="Cambria Math" panose="02040503050406030204" pitchFamily="18" charset="0"/>
                        <a:cs typeface="Arial" panose="020B0604020202020204" pitchFamily="34" charset="0"/>
                      </a:rPr>
                      <m:t>𝑝𝑟𝑜𝑏</m:t>
                    </m:r>
                    <m:r>
                      <a:rPr lang="en-US" altLang="zh-CN" sz="1800" i="1" dirty="0" smtClean="0">
                        <a:latin typeface="Cambria Math" panose="02040503050406030204" pitchFamily="18" charset="0"/>
                        <a:cs typeface="Arial" panose="020B0604020202020204" pitchFamily="34" charset="0"/>
                      </a:rPr>
                      <m:t>(</m:t>
                    </m:r>
                    <m:sSub>
                      <m:sSubPr>
                        <m:ctrlPr>
                          <a:rPr lang="en-US" altLang="zh-CN" sz="1800" b="0" i="1" dirty="0" smtClean="0">
                            <a:latin typeface="Cambria Math" panose="02040503050406030204" pitchFamily="18" charset="0"/>
                            <a:cs typeface="Arial" panose="020B0604020202020204" pitchFamily="34" charset="0"/>
                          </a:rPr>
                        </m:ctrlPr>
                      </m:sSubPr>
                      <m:e>
                        <m:r>
                          <a:rPr lang="en-US" altLang="zh-CN" sz="1800" i="1" dirty="0" smtClean="0">
                            <a:latin typeface="Cambria Math" panose="02040503050406030204" pitchFamily="18" charset="0"/>
                            <a:cs typeface="Arial" panose="020B0604020202020204" pitchFamily="34" charset="0"/>
                          </a:rPr>
                          <m:t>𝐺</m:t>
                        </m:r>
                      </m:e>
                      <m:sub>
                        <m:r>
                          <a:rPr lang="en-US" altLang="zh-CN" sz="1800" i="1" dirty="0" smtClean="0">
                            <a:latin typeface="Cambria Math" panose="02040503050406030204" pitchFamily="18" charset="0"/>
                            <a:cs typeface="Arial" panose="020B0604020202020204" pitchFamily="34" charset="0"/>
                          </a:rPr>
                          <m:t>𝑖</m:t>
                        </m:r>
                      </m:sub>
                    </m:sSub>
                    <m:r>
                      <a:rPr lang="en-US" altLang="zh-CN" sz="1800" i="1" dirty="0" smtClean="0">
                        <a:latin typeface="Cambria Math" panose="02040503050406030204" pitchFamily="18" charset="0"/>
                        <a:cs typeface="Arial" panose="020B0604020202020204" pitchFamily="34" charset="0"/>
                      </a:rPr>
                      <m:t> = +1 | </m:t>
                    </m:r>
                    <m:r>
                      <a:rPr lang="en-US" altLang="zh-CN" sz="1800" i="1" dirty="0" err="1" smtClean="0">
                        <a:latin typeface="Cambria Math" panose="02040503050406030204" pitchFamily="18" charset="0"/>
                        <a:cs typeface="Arial" panose="020B0604020202020204" pitchFamily="34" charset="0"/>
                      </a:rPr>
                      <m:t>𝑇𝑖</m:t>
                    </m:r>
                    <m:r>
                      <a:rPr lang="en-US" altLang="zh-CN" sz="1800" i="1" dirty="0" smtClean="0">
                        <a:latin typeface="Cambria Math" panose="02040503050406030204" pitchFamily="18" charset="0"/>
                        <a:cs typeface="Arial" panose="020B0604020202020204" pitchFamily="34" charset="0"/>
                      </a:rPr>
                      <m:t> </m:t>
                    </m:r>
                    <m:r>
                      <a:rPr lang="en-US" altLang="zh-CN" sz="1800" i="1" dirty="0"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altLang="zh-CN" sz="18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l-GR" altLang="zh-CN" sz="1800" i="1">
                            <a:latin typeface="Cambria Math" panose="02040503050406030204" pitchFamily="18" charset="0"/>
                            <a:ea typeface="Cambria Math" panose="02040503050406030204" pitchFamily="18" charset="0"/>
                            <a:cs typeface="Arial" panose="020B0604020202020204" pitchFamily="34" charset="0"/>
                          </a:rPr>
                          <m:t>Γ</m:t>
                        </m:r>
                      </m:e>
                      <m:sup>
                        <m:r>
                          <a:rPr lang="en-US" altLang="zh-CN" sz="1800" i="1">
                            <a:latin typeface="Cambria Math" panose="02040503050406030204" pitchFamily="18" charset="0"/>
                            <a:ea typeface="Cambria Math" panose="02040503050406030204" pitchFamily="18" charset="0"/>
                            <a:cs typeface="Arial" panose="020B0604020202020204" pitchFamily="34" charset="0"/>
                          </a:rPr>
                          <m:t>+</m:t>
                        </m:r>
                      </m:sup>
                    </m:sSup>
                    <m:r>
                      <a:rPr lang="en-US" altLang="zh-CN" sz="1800" i="1" dirty="0" smtClean="0">
                        <a:latin typeface="Cambria Math" panose="02040503050406030204" pitchFamily="18" charset="0"/>
                        <a:cs typeface="Arial" panose="020B0604020202020204" pitchFamily="34" charset="0"/>
                      </a:rPr>
                      <m:t>) </m:t>
                    </m:r>
                  </m:oMath>
                </a14:m>
                <a:r>
                  <a:rPr lang="en-US" altLang="zh-CN" sz="1800" dirty="0">
                    <a:latin typeface="Arial" panose="020B0604020202020204" pitchFamily="34" charset="0"/>
                    <a:cs typeface="Arial" panose="020B0604020202020204" pitchFamily="34" charset="0"/>
                  </a:rPr>
                  <a:t>is the “false </a:t>
                </a:r>
                <a:r>
                  <a:rPr lang="en-US" altLang="zh-CN" sz="1800" dirty="0" err="1">
                    <a:latin typeface="Arial" panose="020B0604020202020204" pitchFamily="34" charset="0"/>
                    <a:cs typeface="Arial" panose="020B0604020202020204" pitchFamily="34" charset="0"/>
                  </a:rPr>
                  <a:t>nondiscovery</a:t>
                </a:r>
                <a:r>
                  <a:rPr lang="en-US" altLang="zh-CN" sz="1800" dirty="0">
                    <a:latin typeface="Arial" panose="020B0604020202020204" pitchFamily="34" charset="0"/>
                    <a:cs typeface="Arial" panose="020B0604020202020204" pitchFamily="34" charset="0"/>
                  </a:rPr>
                  <a:t> rate” (i.e., the probability of failing to detect skilled funds)</a:t>
                </a:r>
              </a:p>
            </p:txBody>
          </p:sp>
        </mc:Choice>
        <mc:Fallback xmlns="">
          <p:sp>
            <p:nvSpPr>
              <p:cNvPr id="3" name="内容占位符 2">
                <a:extLst>
                  <a:ext uri="{FF2B5EF4-FFF2-40B4-BE49-F238E27FC236}">
                    <a16:creationId xmlns:a16="http://schemas.microsoft.com/office/drawing/2014/main" id="{DEDD48A4-7D44-414B-B868-7AB78D5B2A73}"/>
                  </a:ext>
                </a:extLst>
              </p:cNvPr>
              <p:cNvSpPr>
                <a:spLocks noGrp="1" noRot="1" noChangeAspect="1" noMove="1" noResize="1" noEditPoints="1" noAdjustHandles="1" noChangeArrowheads="1" noChangeShapeType="1" noTextEdit="1"/>
              </p:cNvSpPr>
              <p:nvPr>
                <p:ph idx="1"/>
              </p:nvPr>
            </p:nvSpPr>
            <p:spPr>
              <a:xfrm>
                <a:off x="361174" y="1379985"/>
                <a:ext cx="8295146" cy="5117971"/>
              </a:xfrm>
              <a:blipFill>
                <a:blip r:embed="rId3"/>
                <a:stretch>
                  <a:fillRect l="-661" r="-73"/>
                </a:stretch>
              </a:blipFill>
            </p:spPr>
            <p:txBody>
              <a:bodyPr/>
              <a:lstStyle/>
              <a:p>
                <a:r>
                  <a:rPr lang="zh-CN" altLang="en-US">
                    <a:noFill/>
                  </a:rPr>
                  <a:t> </a:t>
                </a:r>
              </a:p>
            </p:txBody>
          </p:sp>
        </mc:Fallback>
      </mc:AlternateContent>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21933CD6-FAF4-4C51-B9ED-171179957694}" type="datetime1">
              <a:rPr lang="zh-CN" altLang="en-US" smtClean="0"/>
              <a:t>2020/11/7</a:t>
            </a:fld>
            <a:endParaRPr lang="zh-CN" altLang="en-US" dirty="0"/>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75</a:t>
            </a:fld>
            <a:endParaRPr lang="zh-CN" altLang="en-US"/>
          </a:p>
        </p:txBody>
      </p:sp>
      <p:sp>
        <p:nvSpPr>
          <p:cNvPr id="8" name="页脚占位符 5">
            <a:extLst>
              <a:ext uri="{FF2B5EF4-FFF2-40B4-BE49-F238E27FC236}">
                <a16:creationId xmlns:a16="http://schemas.microsoft.com/office/drawing/2014/main" id="{4F24729A-2C75-4AA5-A28B-7CF7E646AC4E}"/>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40338345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Conclusion</a:t>
            </a:r>
          </a:p>
        </p:txBody>
      </p:sp>
      <p:sp>
        <p:nvSpPr>
          <p:cNvPr id="3" name="内容占位符 2">
            <a:extLst>
              <a:ext uri="{FF2B5EF4-FFF2-40B4-BE49-F238E27FC236}">
                <a16:creationId xmlns:a16="http://schemas.microsoft.com/office/drawing/2014/main" id="{DEDD48A4-7D44-414B-B868-7AB78D5B2A73}"/>
              </a:ext>
            </a:extLst>
          </p:cNvPr>
          <p:cNvSpPr>
            <a:spLocks noGrp="1"/>
          </p:cNvSpPr>
          <p:nvPr>
            <p:ph idx="1"/>
          </p:nvPr>
        </p:nvSpPr>
        <p:spPr>
          <a:xfrm>
            <a:off x="361174" y="1379985"/>
            <a:ext cx="8295146" cy="5117971"/>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In this paper, we apply a new method FDR approach for measuring the skills of fund managers in a group setting, we use these estimates to provide accurate counts of skilled funds within various intervals in both tail of the cross-sectional alpha distribution.</a:t>
            </a:r>
          </a:p>
          <a:p>
            <a:pPr>
              <a:lnSpc>
                <a:spcPct val="150000"/>
              </a:lnSpc>
            </a:pPr>
            <a:r>
              <a:rPr lang="en-US" altLang="zh-CN" sz="2000" dirty="0">
                <a:latin typeface="Arial" panose="020B0604020202020204" pitchFamily="34" charset="0"/>
                <a:cs typeface="Arial" panose="020B0604020202020204" pitchFamily="34" charset="0"/>
              </a:rPr>
              <a:t>We apply the FDR technique to show that the proportion of skilled fund managers has diminished rapidly over the past 20 years</a:t>
            </a:r>
          </a:p>
          <a:p>
            <a:pPr>
              <a:lnSpc>
                <a:spcPct val="150000"/>
              </a:lnSpc>
            </a:pPr>
            <a:r>
              <a:rPr lang="en-US" altLang="zh-CN" sz="2000" dirty="0">
                <a:latin typeface="Arial" panose="020B0604020202020204" pitchFamily="34" charset="0"/>
                <a:cs typeface="Arial" panose="020B0604020202020204" pitchFamily="34" charset="0"/>
              </a:rPr>
              <a:t>Our paper also shows that the long-standing puzzle of actively managed mutual fund underperformance is due to the long-term survival of a minority of truly underperforming funds.</a:t>
            </a:r>
          </a:p>
          <a:p>
            <a:pPr>
              <a:lnSpc>
                <a:spcPct val="150000"/>
              </a:lnSpc>
            </a:pPr>
            <a:endParaRPr lang="en-US" altLang="zh-CN" sz="2000" dirty="0">
              <a:latin typeface="Arial" panose="020B0604020202020204" pitchFamily="34" charset="0"/>
              <a:cs typeface="Arial" panose="020B0604020202020204" pitchFamily="34" charset="0"/>
            </a:endParaRP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0A5E703B-6EB5-4039-9763-5AEB61135B1D}" type="datetime1">
              <a:rPr lang="zh-CN" altLang="en-US" smtClean="0"/>
              <a:t>2020/11/7</a:t>
            </a:fld>
            <a:endParaRPr lang="zh-CN" altLang="en-US" dirty="0"/>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76</a:t>
            </a:fld>
            <a:endParaRPr lang="zh-CN" altLang="en-US"/>
          </a:p>
        </p:txBody>
      </p:sp>
      <p:sp>
        <p:nvSpPr>
          <p:cNvPr id="8" name="页脚占位符 5">
            <a:extLst>
              <a:ext uri="{FF2B5EF4-FFF2-40B4-BE49-F238E27FC236}">
                <a16:creationId xmlns:a16="http://schemas.microsoft.com/office/drawing/2014/main" id="{4F24729A-2C75-4AA5-A28B-7CF7E646AC4E}"/>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22110271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E97E0529-D080-4835-B426-F7DD02057D0B}"/>
              </a:ext>
            </a:extLst>
          </p:cNvPr>
          <p:cNvSpPr>
            <a:spLocks noGrp="1"/>
          </p:cNvSpPr>
          <p:nvPr>
            <p:ph type="dt" sz="half" idx="10"/>
          </p:nvPr>
        </p:nvSpPr>
        <p:spPr/>
        <p:txBody>
          <a:bodyPr/>
          <a:lstStyle/>
          <a:p>
            <a:fld id="{1BD620BB-12AF-4936-85BD-7B0ABBDC82A1}" type="datetime1">
              <a:rPr lang="zh-CN" altLang="en-US" smtClean="0"/>
              <a:t>2020/11/7</a:t>
            </a:fld>
            <a:endParaRPr lang="zh-CN" altLang="en-US"/>
          </a:p>
        </p:txBody>
      </p:sp>
      <p:sp>
        <p:nvSpPr>
          <p:cNvPr id="5" name="页脚占位符 4">
            <a:extLst>
              <a:ext uri="{FF2B5EF4-FFF2-40B4-BE49-F238E27FC236}">
                <a16:creationId xmlns:a16="http://schemas.microsoft.com/office/drawing/2014/main" id="{FD7AD22E-248B-4EAB-AA77-258860A78814}"/>
              </a:ext>
            </a:extLst>
          </p:cNvPr>
          <p:cNvSpPr>
            <a:spLocks noGrp="1"/>
          </p:cNvSpPr>
          <p:nvPr>
            <p:ph type="ftr" sz="quarter" idx="11"/>
          </p:nvPr>
        </p:nvSpPr>
        <p:spPr/>
        <p:txBody>
          <a:bodyPr/>
          <a:lstStyle/>
          <a:p>
            <a:r>
              <a:rPr lang="zh-CN" altLang="en-US"/>
              <a:t>雷印如</a:t>
            </a:r>
          </a:p>
        </p:txBody>
      </p:sp>
      <p:sp>
        <p:nvSpPr>
          <p:cNvPr id="6" name="灯片编号占位符 5">
            <a:extLst>
              <a:ext uri="{FF2B5EF4-FFF2-40B4-BE49-F238E27FC236}">
                <a16:creationId xmlns:a16="http://schemas.microsoft.com/office/drawing/2014/main" id="{AF8F9BC1-F486-493E-B064-A7D818EA9B57}"/>
              </a:ext>
            </a:extLst>
          </p:cNvPr>
          <p:cNvSpPr>
            <a:spLocks noGrp="1"/>
          </p:cNvSpPr>
          <p:nvPr>
            <p:ph type="sldNum" sz="quarter" idx="12"/>
          </p:nvPr>
        </p:nvSpPr>
        <p:spPr/>
        <p:txBody>
          <a:bodyPr/>
          <a:lstStyle/>
          <a:p>
            <a:fld id="{6131721A-95F3-4C10-B9AE-0F28F1BB9086}" type="slidenum">
              <a:rPr lang="zh-CN" altLang="en-US" smtClean="0"/>
              <a:t>77</a:t>
            </a:fld>
            <a:endParaRPr lang="zh-CN" altLang="en-US"/>
          </a:p>
        </p:txBody>
      </p:sp>
      <p:sp>
        <p:nvSpPr>
          <p:cNvPr id="7" name="标题 1">
            <a:extLst>
              <a:ext uri="{FF2B5EF4-FFF2-40B4-BE49-F238E27FC236}">
                <a16:creationId xmlns:a16="http://schemas.microsoft.com/office/drawing/2014/main" id="{27BB40F6-F71F-4947-9465-58375E2BC0E9}"/>
              </a:ext>
            </a:extLst>
          </p:cNvPr>
          <p:cNvSpPr txBox="1">
            <a:spLocks/>
          </p:cNvSpPr>
          <p:nvPr/>
        </p:nvSpPr>
        <p:spPr>
          <a:xfrm>
            <a:off x="0" y="1370343"/>
            <a:ext cx="9144001" cy="25423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latin typeface="Arial" panose="020B0604020202020204" pitchFamily="34" charset="0"/>
                <a:cs typeface="Arial" panose="020B0604020202020204" pitchFamily="34" charset="0"/>
              </a:rPr>
              <a:t>Reassessing False Discoveries in Mutual Fund Performance: </a:t>
            </a:r>
          </a:p>
          <a:p>
            <a:pPr algn="ctr"/>
            <a:r>
              <a:rPr lang="en-US" altLang="zh-CN" dirty="0">
                <a:latin typeface="Arial" panose="020B0604020202020204" pitchFamily="34" charset="0"/>
                <a:cs typeface="Arial" panose="020B0604020202020204" pitchFamily="34" charset="0"/>
              </a:rPr>
              <a:t>Skill, Luck, or Lack of Power?</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8" name="副标题 2">
            <a:extLst>
              <a:ext uri="{FF2B5EF4-FFF2-40B4-BE49-F238E27FC236}">
                <a16:creationId xmlns:a16="http://schemas.microsoft.com/office/drawing/2014/main" id="{4E39A304-1973-46A9-BC2D-B6CD504BEFEA}"/>
              </a:ext>
            </a:extLst>
          </p:cNvPr>
          <p:cNvSpPr txBox="1">
            <a:spLocks/>
          </p:cNvSpPr>
          <p:nvPr/>
        </p:nvSpPr>
        <p:spPr>
          <a:xfrm>
            <a:off x="-1" y="4231285"/>
            <a:ext cx="9015957" cy="17440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t-IT" altLang="zh-CN" sz="2000" dirty="0">
                <a:latin typeface="Arial" panose="020B0604020202020204" pitchFamily="34" charset="0"/>
                <a:cs typeface="Arial" panose="020B0604020202020204" pitchFamily="34" charset="0"/>
              </a:rPr>
              <a:t>Andrikogiannopoulou. A., Papakomstantinou</a:t>
            </a:r>
            <a:r>
              <a:rPr lang="en-US" altLang="zh-CN" sz="2000" dirty="0">
                <a:latin typeface="Arial" panose="020B0604020202020204" pitchFamily="34" charset="0"/>
                <a:cs typeface="Arial" panose="020B0604020202020204" pitchFamily="34" charset="0"/>
              </a:rPr>
              <a:t>.</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F</a:t>
            </a:r>
            <a:r>
              <a:rPr lang="it-IT" altLang="zh-CN" sz="2000" dirty="0">
                <a:latin typeface="Arial" panose="020B0604020202020204" pitchFamily="34" charset="0"/>
                <a:cs typeface="Arial" panose="020B0604020202020204" pitchFamily="34" charset="0"/>
              </a:rPr>
              <a:t>. </a:t>
            </a:r>
            <a:endParaRPr lang="fi-FI" altLang="zh-CN" sz="2000" dirty="0">
              <a:latin typeface="Arial" panose="020B0604020202020204" pitchFamily="34" charset="0"/>
              <a:cs typeface="Arial" panose="020B0604020202020204" pitchFamily="34" charset="0"/>
            </a:endParaRPr>
          </a:p>
          <a:p>
            <a:pPr marL="0" indent="0" algn="ctr">
              <a:buNone/>
            </a:pPr>
            <a:r>
              <a:rPr lang="en-US" altLang="zh-CN" sz="2000" dirty="0">
                <a:latin typeface="Arial" panose="020B0604020202020204" pitchFamily="34" charset="0"/>
                <a:cs typeface="Arial" panose="020B0604020202020204" pitchFamily="34" charset="0"/>
              </a:rPr>
              <a:t>The Journal of Finance, 2019.</a:t>
            </a:r>
          </a:p>
        </p:txBody>
      </p:sp>
    </p:spTree>
    <p:extLst>
      <p:ext uri="{BB962C8B-B14F-4D97-AF65-F5344CB8AC3E}">
        <p14:creationId xmlns:p14="http://schemas.microsoft.com/office/powerpoint/2010/main" val="1440482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7886700" cy="1325563"/>
          </a:xfrm>
        </p:spPr>
        <p:txBody>
          <a:bodyPr/>
          <a:lstStyle/>
          <a:p>
            <a:r>
              <a:rPr lang="en-US" altLang="zh-CN" dirty="0">
                <a:latin typeface="Arial" panose="020B0604020202020204" pitchFamily="34" charset="0"/>
                <a:cs typeface="Arial" panose="020B0604020202020204" pitchFamily="34" charset="0"/>
              </a:rPr>
              <a:t>Overview </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A7511EEA-4C37-411D-BD6E-312018B109C5}"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78</a:t>
            </a:fld>
            <a:endParaRPr lang="zh-CN" altLang="en-US"/>
          </a:p>
        </p:txBody>
      </p:sp>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2" y="1569403"/>
            <a:ext cx="7886700" cy="4493101"/>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In this study, we reassess whether the FDR methodology can successfully distinguish skill from luck in mutual funds. </a:t>
            </a:r>
          </a:p>
          <a:p>
            <a:pPr>
              <a:lnSpc>
                <a:spcPct val="150000"/>
              </a:lnSpc>
            </a:pPr>
            <a:r>
              <a:rPr lang="en-US" altLang="zh-CN" sz="2000" dirty="0">
                <a:latin typeface="Arial" panose="020B0604020202020204" pitchFamily="34" charset="0"/>
                <a:cs typeface="Arial" panose="020B0604020202020204" pitchFamily="34" charset="0"/>
              </a:rPr>
              <a:t>Expanding the simulation of BSW, we find that for data-generating processes (DGPs) that are informed by mutual fund data, the FDR estimator becomes markedly </a:t>
            </a:r>
            <a:r>
              <a:rPr lang="en-US" altLang="zh-CN" sz="2000" dirty="0">
                <a:solidFill>
                  <a:srgbClr val="FF0000"/>
                </a:solidFill>
                <a:latin typeface="Arial" panose="020B0604020202020204" pitchFamily="34" charset="0"/>
                <a:cs typeface="Arial" panose="020B0604020202020204" pitchFamily="34" charset="0"/>
              </a:rPr>
              <a:t>biased</a:t>
            </a:r>
            <a:r>
              <a:rPr lang="en-US" altLang="zh-CN" sz="2000" dirty="0">
                <a:latin typeface="Arial" panose="020B0604020202020204" pitchFamily="34" charset="0"/>
                <a:cs typeface="Arial" panose="020B0604020202020204" pitchFamily="34" charset="0"/>
              </a:rPr>
              <a:t>. </a:t>
            </a:r>
          </a:p>
          <a:p>
            <a:pPr>
              <a:lnSpc>
                <a:spcPct val="150000"/>
              </a:lnSpc>
            </a:pPr>
            <a:r>
              <a:rPr lang="en-US" altLang="zh-CN" sz="2000" dirty="0">
                <a:latin typeface="Arial" panose="020B0604020202020204" pitchFamily="34" charset="0"/>
                <a:cs typeface="Arial" panose="020B0604020202020204" pitchFamily="34" charset="0"/>
              </a:rPr>
              <a:t>This bias arises from the fact that the </a:t>
            </a:r>
            <a:r>
              <a:rPr lang="en-US" altLang="zh-CN" sz="2000" dirty="0">
                <a:solidFill>
                  <a:srgbClr val="FF0000"/>
                </a:solidFill>
                <a:latin typeface="Arial" panose="020B0604020202020204" pitchFamily="34" charset="0"/>
                <a:cs typeface="Arial" panose="020B0604020202020204" pitchFamily="34" charset="0"/>
              </a:rPr>
              <a:t>pivotal assumptions </a:t>
            </a:r>
            <a:r>
              <a:rPr lang="en-US" altLang="zh-CN" sz="2000" dirty="0">
                <a:latin typeface="Arial" panose="020B0604020202020204" pitchFamily="34" charset="0"/>
                <a:cs typeface="Arial" panose="020B0604020202020204" pitchFamily="34" charset="0"/>
              </a:rPr>
              <a:t>behind the estimator fail due to the </a:t>
            </a:r>
            <a:r>
              <a:rPr lang="en-US" altLang="zh-CN" sz="2000" dirty="0">
                <a:solidFill>
                  <a:srgbClr val="FF0000"/>
                </a:solidFill>
                <a:latin typeface="Arial" panose="020B0604020202020204" pitchFamily="34" charset="0"/>
                <a:cs typeface="Arial" panose="020B0604020202020204" pitchFamily="34" charset="0"/>
              </a:rPr>
              <a:t>low signal-to-noise ratio </a:t>
            </a:r>
            <a:r>
              <a:rPr lang="en-US" altLang="zh-CN" sz="2000" dirty="0">
                <a:latin typeface="Arial" panose="020B0604020202020204" pitchFamily="34" charset="0"/>
                <a:cs typeface="Arial" panose="020B0604020202020204" pitchFamily="34" charset="0"/>
              </a:rPr>
              <a:t>in fund return data and the resulting lack of statistical power in tests of fund alpha</a:t>
            </a:r>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12000030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7886700" cy="1325563"/>
          </a:xfrm>
        </p:spPr>
        <p:txBody>
          <a:bodyPr/>
          <a:lstStyle/>
          <a:p>
            <a:r>
              <a:rPr lang="en-US" altLang="zh-CN" dirty="0">
                <a:latin typeface="Arial" panose="020B0604020202020204" pitchFamily="34" charset="0"/>
                <a:cs typeface="Arial" panose="020B0604020202020204" pitchFamily="34" charset="0"/>
              </a:rPr>
              <a:t>BSW Assumption </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6D4472FE-9ED0-4AC3-A375-104C43A70B1D}"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79</a:t>
            </a:fld>
            <a:endParaRPr lang="zh-CN" altLang="en-US"/>
          </a:p>
        </p:txBody>
      </p:sp>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2" y="1569403"/>
            <a:ext cx="7886700" cy="4493101"/>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a:t>
            </a:r>
            <a:r>
              <a:rPr lang="en-US" altLang="zh-CN" sz="2000" dirty="0" err="1">
                <a:latin typeface="Arial" panose="020B0604020202020204" pitchFamily="34" charset="0"/>
                <a:cs typeface="Arial" panose="020B0604020202020204" pitchFamily="34" charset="0"/>
              </a:rPr>
              <a:t>i</a:t>
            </a:r>
            <a:r>
              <a:rPr lang="en-US" altLang="zh-CN" sz="2000" dirty="0">
                <a:latin typeface="Arial" panose="020B0604020202020204" pitchFamily="34" charset="0"/>
                <a:cs typeface="Arial" panose="020B0604020202020204" pitchFamily="34" charset="0"/>
              </a:rPr>
              <a:t>) The p-values corresponding to true nulls are independent and uniformly distributed on [0,1].</a:t>
            </a:r>
          </a:p>
          <a:p>
            <a:pPr>
              <a:lnSpc>
                <a:spcPct val="150000"/>
              </a:lnSpc>
            </a:pPr>
            <a:r>
              <a:rPr lang="en-US" altLang="zh-CN" sz="2000" dirty="0">
                <a:latin typeface="Arial" panose="020B0604020202020204" pitchFamily="34" charset="0"/>
                <a:cs typeface="Arial" panose="020B0604020202020204" pitchFamily="34" charset="0"/>
              </a:rPr>
              <a:t>(ii) The p-values corresponding to the alternatives are near zero, one can estimate the proportion of true nulls as follows.</a:t>
            </a:r>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pic>
        <p:nvPicPr>
          <p:cNvPr id="3" name="图片 2">
            <a:extLst>
              <a:ext uri="{FF2B5EF4-FFF2-40B4-BE49-F238E27FC236}">
                <a16:creationId xmlns:a16="http://schemas.microsoft.com/office/drawing/2014/main" id="{35B4D2D2-160E-4272-A455-4B3E37920167}"/>
              </a:ext>
            </a:extLst>
          </p:cNvPr>
          <p:cNvPicPr>
            <a:picLocks noChangeAspect="1"/>
          </p:cNvPicPr>
          <p:nvPr/>
        </p:nvPicPr>
        <p:blipFill>
          <a:blip r:embed="rId2"/>
          <a:stretch>
            <a:fillRect/>
          </a:stretch>
        </p:blipFill>
        <p:spPr>
          <a:xfrm>
            <a:off x="2174567" y="3605628"/>
            <a:ext cx="4472288" cy="3008532"/>
          </a:xfrm>
          <a:prstGeom prst="rect">
            <a:avLst/>
          </a:prstGeom>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5B9E8221-26ED-4C49-B729-16A476E938BD}"/>
                  </a:ext>
                </a:extLst>
              </p:cNvPr>
              <p:cNvSpPr txBox="1"/>
              <p:nvPr/>
            </p:nvSpPr>
            <p:spPr>
              <a:xfrm>
                <a:off x="4572000" y="3634646"/>
                <a:ext cx="4572000" cy="6564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b="0" i="1" smtClean="0">
                              <a:latin typeface="Cambria Math" panose="02040503050406030204" pitchFamily="18" charset="0"/>
                              <a:cs typeface="Arial" panose="020B0604020202020204" pitchFamily="34" charset="0"/>
                            </a:rPr>
                          </m:ctrlPr>
                        </m:sSubPr>
                        <m:e>
                          <m:acc>
                            <m:accPr>
                              <m:chr m:val="̂"/>
                              <m:ctrlPr>
                                <a:rPr lang="en-US" altLang="zh-CN" sz="1800" i="1" smtClean="0">
                                  <a:latin typeface="Cambria Math" panose="02040503050406030204" pitchFamily="18" charset="0"/>
                                  <a:cs typeface="Arial" panose="020B0604020202020204" pitchFamily="34" charset="0"/>
                                </a:rPr>
                              </m:ctrlPr>
                            </m:accPr>
                            <m:e>
                              <m:r>
                                <a:rPr lang="zh-CN" altLang="en-US" sz="1800" i="1" smtClean="0">
                                  <a:latin typeface="Cambria Math" panose="02040503050406030204" pitchFamily="18" charset="0"/>
                                  <a:cs typeface="Arial" panose="020B0604020202020204" pitchFamily="34" charset="0"/>
                                </a:rPr>
                                <m:t>𝜋</m:t>
                              </m:r>
                            </m:e>
                          </m:acc>
                        </m:e>
                        <m:sub>
                          <m:r>
                            <a:rPr lang="en-US" altLang="zh-CN" sz="1800" b="0" i="1" smtClean="0">
                              <a:latin typeface="Cambria Math" panose="02040503050406030204" pitchFamily="18" charset="0"/>
                              <a:cs typeface="Arial" panose="020B0604020202020204" pitchFamily="34" charset="0"/>
                            </a:rPr>
                            <m:t>0</m:t>
                          </m:r>
                        </m:sub>
                      </m:sSub>
                      <m:d>
                        <m:dPr>
                          <m:ctrlPr>
                            <a:rPr lang="en-US" altLang="zh-CN" sz="1800" b="0" i="1" smtClean="0">
                              <a:latin typeface="Cambria Math" panose="02040503050406030204" pitchFamily="18" charset="0"/>
                              <a:cs typeface="Arial" panose="020B0604020202020204" pitchFamily="34" charset="0"/>
                            </a:rPr>
                          </m:ctrlPr>
                        </m:dPr>
                        <m:e>
                          <m:sSup>
                            <m:sSupPr>
                              <m:ctrlPr>
                                <a:rPr lang="en-US" altLang="zh-CN" sz="1800" b="0" i="1" smtClean="0">
                                  <a:latin typeface="Cambria Math" panose="02040503050406030204" pitchFamily="18" charset="0"/>
                                  <a:cs typeface="Arial" panose="020B0604020202020204" pitchFamily="34" charset="0"/>
                                </a:rPr>
                              </m:ctrlPr>
                            </m:sSupPr>
                            <m:e>
                              <m:r>
                                <a:rPr lang="zh-CN" altLang="en-US" sz="1800" b="0" i="1" smtClean="0">
                                  <a:latin typeface="Cambria Math" panose="02040503050406030204" pitchFamily="18" charset="0"/>
                                  <a:cs typeface="Arial" panose="020B0604020202020204" pitchFamily="34" charset="0"/>
                                </a:rPr>
                                <m:t>𝜆</m:t>
                              </m:r>
                            </m:e>
                            <m:sup>
                              <m:r>
                                <a:rPr lang="en-US" altLang="zh-CN" sz="1800" b="0" i="1" smtClean="0">
                                  <a:latin typeface="Cambria Math" panose="02040503050406030204" pitchFamily="18" charset="0"/>
                                  <a:cs typeface="Arial" panose="020B0604020202020204" pitchFamily="34" charset="0"/>
                                </a:rPr>
                                <m:t>∗</m:t>
                              </m:r>
                            </m:sup>
                          </m:sSup>
                        </m:e>
                      </m:d>
                      <m:r>
                        <a:rPr lang="en-US" altLang="zh-CN" sz="1800" b="0" i="1" smtClean="0">
                          <a:latin typeface="Cambria Math" panose="02040503050406030204" pitchFamily="18" charset="0"/>
                          <a:cs typeface="Arial" panose="020B0604020202020204" pitchFamily="34" charset="0"/>
                        </a:rPr>
                        <m:t>=</m:t>
                      </m:r>
                      <m:f>
                        <m:fPr>
                          <m:ctrlPr>
                            <a:rPr lang="en-US" altLang="zh-CN" sz="1800" b="0" i="1" smtClean="0">
                              <a:latin typeface="Cambria Math" panose="02040503050406030204" pitchFamily="18" charset="0"/>
                              <a:cs typeface="Arial" panose="020B0604020202020204" pitchFamily="34" charset="0"/>
                            </a:rPr>
                          </m:ctrlPr>
                        </m:fPr>
                        <m:num>
                          <m:acc>
                            <m:accPr>
                              <m:chr m:val="̂"/>
                              <m:ctrlPr>
                                <a:rPr lang="en-US" altLang="zh-CN" sz="1800" b="0" i="1" smtClean="0">
                                  <a:latin typeface="Cambria Math" panose="02040503050406030204" pitchFamily="18" charset="0"/>
                                  <a:cs typeface="Arial" panose="020B0604020202020204" pitchFamily="34" charset="0"/>
                                </a:rPr>
                              </m:ctrlPr>
                            </m:accPr>
                            <m:e>
                              <m:r>
                                <a:rPr lang="en-US" altLang="zh-CN" sz="1800" b="0" i="1" smtClean="0">
                                  <a:latin typeface="Cambria Math" panose="02040503050406030204" pitchFamily="18" charset="0"/>
                                  <a:cs typeface="Arial" panose="020B0604020202020204" pitchFamily="34" charset="0"/>
                                </a:rPr>
                                <m:t>𝑊</m:t>
                              </m:r>
                            </m:e>
                          </m:acc>
                          <m:d>
                            <m:dPr>
                              <m:ctrlPr>
                                <a:rPr lang="en-US" altLang="zh-CN" sz="1800" b="0" i="1" smtClean="0">
                                  <a:latin typeface="Cambria Math" panose="02040503050406030204" pitchFamily="18" charset="0"/>
                                  <a:cs typeface="Arial" panose="020B0604020202020204" pitchFamily="34" charset="0"/>
                                </a:rPr>
                              </m:ctrlPr>
                            </m:dPr>
                            <m:e>
                              <m:sSup>
                                <m:sSupPr>
                                  <m:ctrlPr>
                                    <a:rPr lang="en-US" altLang="zh-CN" sz="1800" b="0" i="1" smtClean="0">
                                      <a:latin typeface="Cambria Math" panose="02040503050406030204" pitchFamily="18" charset="0"/>
                                      <a:cs typeface="Arial" panose="020B0604020202020204" pitchFamily="34" charset="0"/>
                                    </a:rPr>
                                  </m:ctrlPr>
                                </m:sSupPr>
                                <m:e>
                                  <m:r>
                                    <a:rPr lang="zh-CN" altLang="en-US" sz="1800" b="0" i="1" smtClean="0">
                                      <a:latin typeface="Cambria Math" panose="02040503050406030204" pitchFamily="18" charset="0"/>
                                      <a:cs typeface="Arial" panose="020B0604020202020204" pitchFamily="34" charset="0"/>
                                    </a:rPr>
                                    <m:t>𝜆</m:t>
                                  </m:r>
                                </m:e>
                                <m:sup>
                                  <m:r>
                                    <a:rPr lang="en-US" altLang="zh-CN" sz="1800" b="0" i="1" smtClean="0">
                                      <a:latin typeface="Cambria Math" panose="02040503050406030204" pitchFamily="18" charset="0"/>
                                      <a:cs typeface="Arial" panose="020B0604020202020204" pitchFamily="34" charset="0"/>
                                    </a:rPr>
                                    <m:t>∗</m:t>
                                  </m:r>
                                </m:sup>
                              </m:sSup>
                            </m:e>
                          </m:d>
                        </m:num>
                        <m:den>
                          <m:r>
                            <a:rPr lang="en-US" altLang="zh-CN" sz="1800" b="0" i="1" smtClean="0">
                              <a:latin typeface="Cambria Math" panose="02040503050406030204" pitchFamily="18" charset="0"/>
                              <a:cs typeface="Arial" panose="020B0604020202020204" pitchFamily="34" charset="0"/>
                            </a:rPr>
                            <m:t>𝑀</m:t>
                          </m:r>
                        </m:den>
                      </m:f>
                      <m:r>
                        <a:rPr lang="en-US" altLang="zh-CN"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altLang="zh-CN" sz="1800" b="0" i="1" smtClean="0">
                              <a:latin typeface="Cambria Math" panose="02040503050406030204" pitchFamily="18" charset="0"/>
                              <a:cs typeface="Arial" panose="020B0604020202020204" pitchFamily="34" charset="0"/>
                            </a:rPr>
                          </m:ctrlPr>
                        </m:fPr>
                        <m:num>
                          <m:r>
                            <a:rPr lang="en-US" altLang="zh-CN" sz="1800" b="0" i="1" smtClean="0">
                              <a:latin typeface="Cambria Math" panose="02040503050406030204" pitchFamily="18" charset="0"/>
                              <a:cs typeface="Arial" panose="020B0604020202020204" pitchFamily="34" charset="0"/>
                            </a:rPr>
                            <m:t>1</m:t>
                          </m:r>
                        </m:num>
                        <m:den>
                          <m:r>
                            <a:rPr lang="en-US" altLang="zh-CN" sz="1800" b="0" i="1" smtClean="0">
                              <a:latin typeface="Cambria Math" panose="02040503050406030204" pitchFamily="18" charset="0"/>
                              <a:cs typeface="Arial" panose="020B0604020202020204" pitchFamily="34" charset="0"/>
                            </a:rPr>
                            <m:t>1−</m:t>
                          </m:r>
                          <m:sSup>
                            <m:sSupPr>
                              <m:ctrlPr>
                                <a:rPr lang="en-US" altLang="zh-CN" sz="1800" b="0" i="1" smtClean="0">
                                  <a:latin typeface="Cambria Math" panose="02040503050406030204" pitchFamily="18" charset="0"/>
                                  <a:cs typeface="Arial" panose="020B0604020202020204" pitchFamily="34" charset="0"/>
                                </a:rPr>
                              </m:ctrlPr>
                            </m:sSupPr>
                            <m:e>
                              <m:r>
                                <a:rPr lang="zh-CN" altLang="en-US" sz="1800" b="0" i="1" smtClean="0">
                                  <a:latin typeface="Cambria Math" panose="02040503050406030204" pitchFamily="18" charset="0"/>
                                  <a:cs typeface="Arial" panose="020B0604020202020204" pitchFamily="34" charset="0"/>
                                </a:rPr>
                                <m:t>𝜆</m:t>
                              </m:r>
                            </m:e>
                            <m:sup>
                              <m:r>
                                <a:rPr lang="en-US" altLang="zh-CN" sz="1800" b="0" i="1" smtClean="0">
                                  <a:latin typeface="Cambria Math" panose="02040503050406030204" pitchFamily="18" charset="0"/>
                                  <a:cs typeface="Arial" panose="020B0604020202020204" pitchFamily="34" charset="0"/>
                                </a:rPr>
                                <m:t>∗</m:t>
                              </m:r>
                            </m:sup>
                          </m:sSup>
                        </m:den>
                      </m:f>
                    </m:oMath>
                  </m:oMathPara>
                </a14:m>
                <a:endParaRPr lang="zh-CN" altLang="en-US" dirty="0"/>
              </a:p>
            </p:txBody>
          </p:sp>
        </mc:Choice>
        <mc:Fallback xmlns="">
          <p:sp>
            <p:nvSpPr>
              <p:cNvPr id="11" name="文本框 10">
                <a:extLst>
                  <a:ext uri="{FF2B5EF4-FFF2-40B4-BE49-F238E27FC236}">
                    <a16:creationId xmlns:a16="http://schemas.microsoft.com/office/drawing/2014/main" id="{5B9E8221-26ED-4C49-B729-16A476E938BD}"/>
                  </a:ext>
                </a:extLst>
              </p:cNvPr>
              <p:cNvSpPr txBox="1">
                <a:spLocks noRot="1" noChangeAspect="1" noMove="1" noResize="1" noEditPoints="1" noAdjustHandles="1" noChangeArrowheads="1" noChangeShapeType="1" noTextEdit="1"/>
              </p:cNvSpPr>
              <p:nvPr/>
            </p:nvSpPr>
            <p:spPr>
              <a:xfrm>
                <a:off x="4572000" y="3634646"/>
                <a:ext cx="4572000" cy="656462"/>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21456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7886700" cy="1325563"/>
          </a:xfrm>
        </p:spPr>
        <p:txBody>
          <a:bodyPr/>
          <a:lstStyle/>
          <a:p>
            <a:r>
              <a:rPr lang="en-US" altLang="zh-CN" dirty="0">
                <a:latin typeface="Arial" panose="020B0604020202020204" pitchFamily="34" charset="0"/>
                <a:cs typeface="Arial" panose="020B0604020202020204" pitchFamily="34" charset="0"/>
              </a:rPr>
              <a:t>Bootstrap reality check(BRC)</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3B591EEE-7961-49BF-B576-8DB8E697E07F}"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8</a:t>
            </a:fld>
            <a:endParaRPr lang="zh-CN" altLang="en-US"/>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mc:AlternateContent xmlns:mc="http://schemas.openxmlformats.org/markup-compatibility/2006" xmlns:a14="http://schemas.microsoft.com/office/drawing/2010/main">
        <mc:Choice Requires="a14">
          <p:sp>
            <p:nvSpPr>
              <p:cNvPr id="15" name="内容占位符 14">
                <a:extLst>
                  <a:ext uri="{FF2B5EF4-FFF2-40B4-BE49-F238E27FC236}">
                    <a16:creationId xmlns:a16="http://schemas.microsoft.com/office/drawing/2014/main" id="{694F0E88-305E-4590-A878-23B33C0F70CD}"/>
                  </a:ext>
                </a:extLst>
              </p:cNvPr>
              <p:cNvSpPr>
                <a:spLocks noGrp="1"/>
              </p:cNvSpPr>
              <p:nvPr>
                <p:ph idx="1"/>
              </p:nvPr>
            </p:nvSpPr>
            <p:spPr>
              <a:xfrm>
                <a:off x="467361" y="1384618"/>
                <a:ext cx="7886700" cy="5336858"/>
              </a:xfrm>
            </p:spPr>
            <p:txBody>
              <a:bodyPr>
                <a:normAutofit/>
              </a:bodyPr>
              <a:lstStyle/>
              <a:p>
                <a:pPr>
                  <a:lnSpc>
                    <a:spcPct val="150000"/>
                  </a:lnSpc>
                  <a:spcBef>
                    <a:spcPts val="0"/>
                  </a:spcBef>
                </a:pPr>
                <a:r>
                  <a:rPr lang="en-US" altLang="zh-CN" sz="2000" dirty="0">
                    <a:latin typeface="Arial" panose="020B0604020202020204" pitchFamily="34" charset="0"/>
                    <a:cs typeface="Arial" panose="020B0604020202020204" pitchFamily="34" charset="0"/>
                  </a:rPr>
                  <a:t>First, </a:t>
                </a:r>
                <a:r>
                  <a:rPr lang="en-US" altLang="zh-CN" sz="2000" dirty="0">
                    <a:solidFill>
                      <a:srgbClr val="FF0000"/>
                    </a:solidFill>
                    <a:latin typeface="Arial" panose="020B0604020202020204" pitchFamily="34" charset="0"/>
                    <a:cs typeface="Arial" panose="020B0604020202020204" pitchFamily="34" charset="0"/>
                  </a:rPr>
                  <a:t>bootstrap</a:t>
                </a:r>
                <a:r>
                  <a:rPr lang="en-US" altLang="zh-CN" sz="2000" dirty="0">
                    <a:latin typeface="Arial" panose="020B0604020202020204" pitchFamily="34" charset="0"/>
                    <a:cs typeface="Arial" panose="020B0604020202020204" pitchFamily="34" charset="0"/>
                  </a:rPr>
                  <a:t> the returns of each fund for N times. For each fund, compute the average return and its standard error in each of the bootstrap samples. For each fund and bootstrap sample, calculate the </a:t>
                </a:r>
                <a:r>
                  <a:rPr lang="en-US" altLang="zh-CN" sz="2000" dirty="0">
                    <a:solidFill>
                      <a:srgbClr val="FF0000"/>
                    </a:solidFill>
                    <a:latin typeface="Arial" panose="020B0604020202020204" pitchFamily="34" charset="0"/>
                    <a:cs typeface="Arial" panose="020B0604020202020204" pitchFamily="34" charset="0"/>
                  </a:rPr>
                  <a:t>studentized</a:t>
                </a:r>
                <a:r>
                  <a:rPr lang="en-US" altLang="zh-CN" sz="2000" dirty="0">
                    <a:latin typeface="Arial" panose="020B0604020202020204" pitchFamily="34" charset="0"/>
                    <a:cs typeface="Arial" panose="020B0604020202020204" pitchFamily="34" charset="0"/>
                  </a:rPr>
                  <a:t> bootstrap statistic.</a:t>
                </a:r>
              </a:p>
              <a:p>
                <a:pPr>
                  <a:lnSpc>
                    <a:spcPct val="150000"/>
                  </a:lnSpc>
                  <a:spcBef>
                    <a:spcPts val="0"/>
                  </a:spcBef>
                </a:pPr>
                <a:r>
                  <a:rPr lang="en-US" altLang="zh-CN" sz="2000" dirty="0">
                    <a:latin typeface="Arial" panose="020B0604020202020204" pitchFamily="34" charset="0"/>
                    <a:cs typeface="Arial" panose="020B0604020202020204" pitchFamily="34" charset="0"/>
                  </a:rPr>
                  <a:t>Organize the bootstrap t-statistics in a matrix that has M rows (funds) and N columns (bootstrap samples). The BRC procedure simply designs the threshold, such as the </a:t>
                </a:r>
                <a14:m>
                  <m:oMath xmlns:m="http://schemas.openxmlformats.org/officeDocument/2006/math">
                    <m:r>
                      <a:rPr lang="en-US" altLang="zh-CN" sz="2000" b="0" i="0" dirty="0" smtClean="0">
                        <a:latin typeface="Cambria Math" panose="02040503050406030204" pitchFamily="18" charset="0"/>
                        <a:cs typeface="Arial" panose="020B0604020202020204" pitchFamily="34" charset="0"/>
                      </a:rPr>
                      <m:t>(1−5%)</m:t>
                    </m:r>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altLang="zh-CN" sz="2000" i="1" dirty="0" smtClean="0">
                        <a:latin typeface="Cambria Math" panose="02040503050406030204" pitchFamily="18" charset="0"/>
                        <a:cs typeface="Arial" panose="020B0604020202020204" pitchFamily="34" charset="0"/>
                      </a:rPr>
                      <m:t>100</m:t>
                    </m:r>
                    <m:r>
                      <a:rPr lang="en-US" altLang="zh-CN" sz="2000" b="0" i="1" dirty="0" smtClean="0">
                        <a:latin typeface="Cambria Math" panose="02040503050406030204" pitchFamily="18" charset="0"/>
                        <a:cs typeface="Arial" panose="020B0604020202020204" pitchFamily="34" charset="0"/>
                      </a:rPr>
                      <m:t>𝑡h</m:t>
                    </m:r>
                  </m:oMath>
                </a14:m>
                <a:r>
                  <a:rPr lang="en-US" altLang="zh-CN" sz="2000" baseline="30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percentile of the </a:t>
                </a:r>
                <a:r>
                  <a:rPr lang="en-US" altLang="zh-CN" sz="2000" dirty="0">
                    <a:solidFill>
                      <a:srgbClr val="FF0000"/>
                    </a:solidFill>
                    <a:latin typeface="Arial" panose="020B0604020202020204" pitchFamily="34" charset="0"/>
                    <a:cs typeface="Arial" panose="020B0604020202020204" pitchFamily="34" charset="0"/>
                  </a:rPr>
                  <a:t>maximum statistics</a:t>
                </a:r>
                <a:r>
                  <a:rPr lang="en-US" altLang="zh-CN" sz="2000" dirty="0">
                    <a:latin typeface="Arial" panose="020B0604020202020204" pitchFamily="34" charset="0"/>
                    <a:cs typeface="Arial" panose="020B0604020202020204" pitchFamily="34" charset="0"/>
                  </a:rPr>
                  <a:t>.</a:t>
                </a:r>
              </a:p>
              <a:p>
                <a:pPr marL="0" indent="0">
                  <a:lnSpc>
                    <a:spcPct val="150000"/>
                  </a:lnSpc>
                  <a:spcBef>
                    <a:spcPts val="0"/>
                  </a:spcBef>
                  <a:buNone/>
                </a:pPr>
                <a14:m>
                  <m:oMathPara xmlns:m="http://schemas.openxmlformats.org/officeDocument/2006/math">
                    <m:oMathParaPr>
                      <m:jc m:val="centerGroup"/>
                    </m:oMathParaPr>
                    <m:oMath xmlns:m="http://schemas.openxmlformats.org/officeDocument/2006/math">
                      <m:m>
                        <m:mPr>
                          <m:mcs>
                            <m:mc>
                              <m:mcPr>
                                <m:count m:val="3"/>
                                <m:mcJc m:val="center"/>
                              </m:mcPr>
                            </m:mc>
                          </m:mcs>
                          <m:ctrlPr>
                            <a:rPr lang="en-US" altLang="zh-CN" sz="2000" i="1" smtClean="0">
                              <a:latin typeface="Cambria Math" panose="02040503050406030204" pitchFamily="18" charset="0"/>
                              <a:cs typeface="Arial" panose="020B0604020202020204" pitchFamily="34" charset="0"/>
                            </a:rPr>
                          </m:ctrlPr>
                        </m:mPr>
                        <m:mr>
                          <m:e>
                            <m:sSub>
                              <m:sSubPr>
                                <m:ctrlPr>
                                  <a:rPr lang="en-US" altLang="zh-CN" sz="2000" b="0" i="1" smtClean="0">
                                    <a:latin typeface="Cambria Math" panose="02040503050406030204" pitchFamily="18" charset="0"/>
                                    <a:cs typeface="Arial" panose="020B0604020202020204" pitchFamily="34" charset="0"/>
                                  </a:rPr>
                                </m:ctrlPr>
                              </m:sSubPr>
                              <m:e>
                                <m:r>
                                  <m:rPr>
                                    <m:brk m:alnAt="7"/>
                                  </m:rPr>
                                  <a:rPr lang="en-US" altLang="zh-CN" sz="2000" b="0" i="1" smtClean="0">
                                    <a:latin typeface="Cambria Math" panose="02040503050406030204" pitchFamily="18" charset="0"/>
                                    <a:cs typeface="Arial" panose="020B0604020202020204" pitchFamily="34" charset="0"/>
                                  </a:rPr>
                                  <m:t>𝑡</m:t>
                                </m:r>
                              </m:e>
                              <m:sub>
                                <m:r>
                                  <m:rPr>
                                    <m:brk m:alnAt="7"/>
                                  </m:rPr>
                                  <a:rPr lang="en-US" altLang="zh-CN" sz="2000" b="0" i="1" smtClean="0">
                                    <a:latin typeface="Cambria Math" panose="02040503050406030204" pitchFamily="18" charset="0"/>
                                    <a:cs typeface="Arial" panose="020B0604020202020204" pitchFamily="34" charset="0"/>
                                  </a:rPr>
                                  <m:t>1</m:t>
                                </m:r>
                                <m:r>
                                  <a:rPr lang="en-US" altLang="zh-CN" sz="2000" i="1">
                                    <a:latin typeface="Cambria Math" panose="02040503050406030204" pitchFamily="18" charset="0"/>
                                    <a:cs typeface="Arial" panose="020B0604020202020204" pitchFamily="34" charset="0"/>
                                  </a:rPr>
                                  <m:t>,1</m:t>
                                </m:r>
                              </m:sub>
                            </m:sSub>
                          </m:e>
                          <m:e>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e>
                          <m:e>
                            <m:sSub>
                              <m:sSubPr>
                                <m:ctrlPr>
                                  <a:rPr lang="en-US" altLang="zh-CN" sz="2000" i="1">
                                    <a:latin typeface="Cambria Math" panose="02040503050406030204" pitchFamily="18" charset="0"/>
                                    <a:cs typeface="Arial" panose="020B0604020202020204" pitchFamily="34" charset="0"/>
                                  </a:rPr>
                                </m:ctrlPr>
                              </m:sSubPr>
                              <m:e>
                                <m:r>
                                  <m:rPr>
                                    <m:brk m:alnAt="7"/>
                                  </m:rPr>
                                  <a:rPr lang="en-US" altLang="zh-CN" sz="2000" i="1">
                                    <a:latin typeface="Cambria Math" panose="02040503050406030204" pitchFamily="18" charset="0"/>
                                    <a:cs typeface="Arial" panose="020B0604020202020204" pitchFamily="34" charset="0"/>
                                  </a:rPr>
                                  <m:t>𝑡</m:t>
                                </m:r>
                              </m:e>
                              <m:sub>
                                <m:r>
                                  <a:rPr lang="en-US" altLang="zh-CN" sz="2000" b="0" i="1" smtClean="0">
                                    <a:latin typeface="Cambria Math" panose="02040503050406030204" pitchFamily="18" charset="0"/>
                                    <a:cs typeface="Arial" panose="020B0604020202020204" pitchFamily="34" charset="0"/>
                                  </a:rPr>
                                  <m:t>1</m:t>
                                </m:r>
                                <m:r>
                                  <a:rPr lang="en-US" altLang="zh-CN" sz="2000" i="1">
                                    <a:latin typeface="Cambria Math" panose="02040503050406030204" pitchFamily="18" charset="0"/>
                                    <a:cs typeface="Arial" panose="020B0604020202020204" pitchFamily="34" charset="0"/>
                                  </a:rPr>
                                  <m:t>,</m:t>
                                </m:r>
                                <m:r>
                                  <a:rPr lang="en-US" altLang="zh-CN" sz="2000" i="1">
                                    <a:latin typeface="Cambria Math" panose="02040503050406030204" pitchFamily="18" charset="0"/>
                                    <a:cs typeface="Arial" panose="020B0604020202020204" pitchFamily="34" charset="0"/>
                                  </a:rPr>
                                  <m:t>𝑛</m:t>
                                </m:r>
                              </m:sub>
                            </m:sSub>
                          </m:e>
                        </m:mr>
                        <m:mr>
                          <m:e>
                            <m:r>
                              <a:rPr lang="en-US" altLang="zh-CN" sz="2000" i="1" smtClean="0">
                                <a:latin typeface="Cambria Math" panose="02040503050406030204" pitchFamily="18" charset="0"/>
                                <a:ea typeface="Cambria Math" panose="02040503050406030204" pitchFamily="18" charset="0"/>
                                <a:cs typeface="Arial" panose="020B0604020202020204" pitchFamily="34" charset="0"/>
                              </a:rPr>
                              <m:t>⋮</m:t>
                            </m:r>
                          </m:e>
                          <m:e>
                            <m:r>
                              <a:rPr lang="en-US" altLang="zh-CN" sz="2000" i="1" smtClean="0">
                                <a:latin typeface="Cambria Math" panose="02040503050406030204" pitchFamily="18" charset="0"/>
                                <a:ea typeface="Cambria Math" panose="02040503050406030204" pitchFamily="18" charset="0"/>
                                <a:cs typeface="Arial" panose="020B0604020202020204" pitchFamily="34" charset="0"/>
                              </a:rPr>
                              <m:t>⋱</m:t>
                            </m:r>
                          </m:e>
                          <m:e>
                            <m:r>
                              <a:rPr lang="en-US" altLang="zh-CN" sz="2000" i="1" smtClean="0">
                                <a:latin typeface="Cambria Math" panose="02040503050406030204" pitchFamily="18" charset="0"/>
                                <a:ea typeface="Cambria Math" panose="02040503050406030204" pitchFamily="18" charset="0"/>
                                <a:cs typeface="Arial" panose="020B0604020202020204" pitchFamily="34" charset="0"/>
                              </a:rPr>
                              <m:t>⋮</m:t>
                            </m:r>
                          </m:e>
                        </m:mr>
                        <m:mr>
                          <m:e>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𝑡</m:t>
                                </m:r>
                              </m:e>
                              <m:sub>
                                <m:r>
                                  <a:rPr lang="en-US" altLang="zh-CN" sz="2000" b="0" i="1" smtClean="0">
                                    <a:latin typeface="Cambria Math" panose="02040503050406030204" pitchFamily="18" charset="0"/>
                                    <a:cs typeface="Arial" panose="020B0604020202020204" pitchFamily="34" charset="0"/>
                                  </a:rPr>
                                  <m:t>𝑚</m:t>
                                </m:r>
                                <m:r>
                                  <a:rPr lang="en-US" altLang="zh-CN" sz="2000" b="0" i="1" smtClean="0">
                                    <a:latin typeface="Cambria Math" panose="02040503050406030204" pitchFamily="18" charset="0"/>
                                    <a:cs typeface="Arial" panose="020B0604020202020204" pitchFamily="34" charset="0"/>
                                  </a:rPr>
                                  <m:t>,1</m:t>
                                </m:r>
                              </m:sub>
                            </m:sSub>
                          </m:e>
                          <m:e>
                            <m:r>
                              <a:rPr lang="en-US" altLang="zh-CN" sz="2000" i="1" smtClean="0">
                                <a:latin typeface="Cambria Math" panose="02040503050406030204" pitchFamily="18" charset="0"/>
                                <a:ea typeface="Cambria Math" panose="02040503050406030204" pitchFamily="18" charset="0"/>
                                <a:cs typeface="Arial" panose="020B0604020202020204" pitchFamily="34" charset="0"/>
                              </a:rPr>
                              <m:t>⋯</m:t>
                            </m:r>
                          </m:e>
                          <m:e>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𝑡</m:t>
                                </m:r>
                              </m:e>
                              <m:sub>
                                <m:r>
                                  <a:rPr lang="en-US" altLang="zh-CN" sz="2000" b="0" i="1" smtClean="0">
                                    <a:latin typeface="Cambria Math" panose="02040503050406030204" pitchFamily="18" charset="0"/>
                                    <a:cs typeface="Arial" panose="020B0604020202020204" pitchFamily="34" charset="0"/>
                                  </a:rPr>
                                  <m:t>𝑚</m:t>
                                </m:r>
                                <m:r>
                                  <a:rPr lang="en-US" altLang="zh-CN" sz="2000" b="0" i="1" smtClean="0">
                                    <a:latin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cs typeface="Arial" panose="020B0604020202020204" pitchFamily="34" charset="0"/>
                                  </a:rPr>
                                  <m:t>𝑛</m:t>
                                </m:r>
                              </m:sub>
                            </m:sSub>
                          </m:e>
                        </m:mr>
                      </m:m>
                    </m:oMath>
                  </m:oMathPara>
                </a14:m>
                <a:endParaRPr lang="en-US" altLang="zh-CN" sz="2000" dirty="0">
                  <a:latin typeface="Arial" panose="020B0604020202020204" pitchFamily="34" charset="0"/>
                  <a:cs typeface="Arial" panose="020B0604020202020204" pitchFamily="34" charset="0"/>
                </a:endParaRPr>
              </a:p>
            </p:txBody>
          </p:sp>
        </mc:Choice>
        <mc:Fallback xmlns="">
          <p:sp>
            <p:nvSpPr>
              <p:cNvPr id="15" name="内容占位符 14">
                <a:extLst>
                  <a:ext uri="{FF2B5EF4-FFF2-40B4-BE49-F238E27FC236}">
                    <a16:creationId xmlns:a16="http://schemas.microsoft.com/office/drawing/2014/main" id="{694F0E88-305E-4590-A878-23B33C0F70CD}"/>
                  </a:ext>
                </a:extLst>
              </p:cNvPr>
              <p:cNvSpPr>
                <a:spLocks noGrp="1" noRot="1" noChangeAspect="1" noMove="1" noResize="1" noEditPoints="1" noAdjustHandles="1" noChangeArrowheads="1" noChangeShapeType="1" noTextEdit="1"/>
              </p:cNvSpPr>
              <p:nvPr>
                <p:ph idx="1"/>
              </p:nvPr>
            </p:nvSpPr>
            <p:spPr>
              <a:xfrm>
                <a:off x="467361" y="1384618"/>
                <a:ext cx="7886700" cy="5336858"/>
              </a:xfrm>
              <a:blipFill>
                <a:blip r:embed="rId2"/>
                <a:stretch>
                  <a:fillRect l="-696" r="-2166"/>
                </a:stretch>
              </a:blipFill>
            </p:spPr>
            <p:txBody>
              <a:bodyPr/>
              <a:lstStyle/>
              <a:p>
                <a:r>
                  <a:rPr lang="zh-CN" altLang="en-US">
                    <a:noFill/>
                  </a:rPr>
                  <a:t> </a:t>
                </a:r>
              </a:p>
            </p:txBody>
          </p:sp>
        </mc:Fallback>
      </mc:AlternateContent>
      <p:cxnSp>
        <p:nvCxnSpPr>
          <p:cNvPr id="6" name="直接箭头连接符 5">
            <a:extLst>
              <a:ext uri="{FF2B5EF4-FFF2-40B4-BE49-F238E27FC236}">
                <a16:creationId xmlns:a16="http://schemas.microsoft.com/office/drawing/2014/main" id="{2A19497E-A54C-4DB3-9D69-1A2F927BD79B}"/>
              </a:ext>
            </a:extLst>
          </p:cNvPr>
          <p:cNvCxnSpPr/>
          <p:nvPr/>
        </p:nvCxnSpPr>
        <p:spPr>
          <a:xfrm flipH="1" flipV="1">
            <a:off x="2635884" y="5473382"/>
            <a:ext cx="629920" cy="29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13020C22-468D-46F2-90A2-290160D8D735}"/>
              </a:ext>
            </a:extLst>
          </p:cNvPr>
          <p:cNvSpPr txBox="1"/>
          <p:nvPr/>
        </p:nvSpPr>
        <p:spPr>
          <a:xfrm>
            <a:off x="2267585" y="5152628"/>
            <a:ext cx="836930" cy="369332"/>
          </a:xfrm>
          <a:prstGeom prst="rect">
            <a:avLst/>
          </a:prstGeom>
          <a:noFill/>
        </p:spPr>
        <p:txBody>
          <a:bodyPr wrap="square" rtlCol="0">
            <a:spAutoFit/>
          </a:bodyPr>
          <a:lstStyle/>
          <a:p>
            <a:r>
              <a:rPr lang="en-US" altLang="zh-CN" dirty="0"/>
              <a:t>Max</a:t>
            </a:r>
            <a:endParaRPr lang="zh-CN" altLang="en-US" dirty="0"/>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F74EFBE3-0AB0-4DCB-A664-705DE2B236E3}"/>
                  </a:ext>
                </a:extLst>
              </p:cNvPr>
              <p:cNvSpPr txBox="1"/>
              <p:nvPr/>
            </p:nvSpPr>
            <p:spPr>
              <a:xfrm>
                <a:off x="5669915" y="5724764"/>
                <a:ext cx="1332230" cy="369332"/>
              </a:xfrm>
              <a:prstGeom prst="rect">
                <a:avLst/>
              </a:prstGeom>
              <a:noFill/>
            </p:spPr>
            <p:txBody>
              <a:bodyPr wrap="square" rtlCol="0">
                <a:spAutoFit/>
              </a:bodyPr>
              <a:lstStyle/>
              <a:p>
                <a14:m>
                  <m:oMath xmlns:m="http://schemas.openxmlformats.org/officeDocument/2006/math">
                    <m:r>
                      <a:rPr lang="en-US" altLang="zh-CN" sz="1800" b="0" i="1" dirty="0" smtClean="0">
                        <a:latin typeface="Cambria Math" panose="02040503050406030204" pitchFamily="18" charset="0"/>
                        <a:cs typeface="Arial" panose="020B0604020202020204" pitchFamily="34" charset="0"/>
                      </a:rPr>
                      <m:t>𝐶𝑜𝑚𝑝𝑎𝑟𝑒</m:t>
                    </m:r>
                    <m:r>
                      <a:rPr lang="en-US" altLang="zh-CN" sz="1800" b="0" i="1" dirty="0" smtClean="0">
                        <a:latin typeface="Cambria Math" panose="02040503050406030204" pitchFamily="18" charset="0"/>
                        <a:cs typeface="Arial" panose="020B0604020202020204" pitchFamily="34" charset="0"/>
                      </a:rPr>
                      <m:t> </m:t>
                    </m:r>
                    <m:r>
                      <a:rPr lang="en-US" altLang="zh-CN" sz="1800" b="0" i="1" dirty="0" smtClean="0">
                        <a:latin typeface="Cambria Math" panose="02040503050406030204" pitchFamily="18" charset="0"/>
                        <a:cs typeface="Arial" panose="020B0604020202020204" pitchFamily="34" charset="0"/>
                      </a:rPr>
                      <m:t>𝑤𝑖𝑡h</m:t>
                    </m:r>
                    <m:r>
                      <a:rPr lang="en-US" altLang="zh-CN" sz="1800" b="0" i="1" dirty="0" smtClean="0">
                        <a:latin typeface="Cambria Math" panose="02040503050406030204" pitchFamily="18" charset="0"/>
                        <a:cs typeface="Arial" panose="020B0604020202020204" pitchFamily="34" charset="0"/>
                      </a:rPr>
                      <m:t> 95%</m:t>
                    </m:r>
                    <m:r>
                      <a:rPr lang="en-US" altLang="zh-CN" sz="1800" b="0" i="1" dirty="0" smtClean="0">
                        <a:latin typeface="Cambria Math" panose="02040503050406030204" pitchFamily="18" charset="0"/>
                        <a:cs typeface="Arial" panose="020B0604020202020204" pitchFamily="34" charset="0"/>
                      </a:rPr>
                      <m:t>𝑡h</m:t>
                    </m:r>
                    <m:r>
                      <a:rPr lang="en-US" altLang="zh-CN" sz="1800" b="0" i="1" dirty="0" smtClean="0">
                        <a:latin typeface="Cambria Math" panose="02040503050406030204" pitchFamily="18" charset="0"/>
                        <a:cs typeface="Arial" panose="020B0604020202020204" pitchFamily="34" charset="0"/>
                      </a:rPr>
                      <m:t> </m:t>
                    </m:r>
                    <m:r>
                      <a:rPr lang="en-US" altLang="zh-CN" sz="1800" b="0" i="1" dirty="0" smtClean="0">
                        <a:latin typeface="Cambria Math" panose="02040503050406030204" pitchFamily="18" charset="0"/>
                        <a:cs typeface="Arial" panose="020B0604020202020204" pitchFamily="34" charset="0"/>
                      </a:rPr>
                      <m:t>𝑜𝑓</m:t>
                    </m:r>
                    <m:r>
                      <a:rPr lang="en-US" altLang="zh-CN" sz="1800" b="0" i="1" dirty="0" smtClean="0">
                        <a:latin typeface="Cambria Math" panose="02040503050406030204" pitchFamily="18" charset="0"/>
                        <a:cs typeface="Arial" panose="020B0604020202020204" pitchFamily="34" charset="0"/>
                      </a:rPr>
                      <m:t> </m:t>
                    </m:r>
                    <m:r>
                      <a:rPr lang="en-US" altLang="zh-CN" sz="1800" b="0" i="1" dirty="0" smtClean="0">
                        <a:latin typeface="Cambria Math" panose="02040503050406030204" pitchFamily="18" charset="0"/>
                        <a:cs typeface="Arial" panose="020B0604020202020204" pitchFamily="34" charset="0"/>
                      </a:rPr>
                      <m:t>𝑀𝑎𝑥</m:t>
                    </m:r>
                  </m:oMath>
                </a14:m>
                <a:r>
                  <a:rPr lang="zh-CN" altLang="en-US" dirty="0"/>
                  <a:t> </a:t>
                </a:r>
              </a:p>
            </p:txBody>
          </p:sp>
        </mc:Choice>
        <mc:Fallback xmlns="">
          <p:sp>
            <p:nvSpPr>
              <p:cNvPr id="14" name="文本框 13">
                <a:extLst>
                  <a:ext uri="{FF2B5EF4-FFF2-40B4-BE49-F238E27FC236}">
                    <a16:creationId xmlns:a16="http://schemas.microsoft.com/office/drawing/2014/main" id="{F74EFBE3-0AB0-4DCB-A664-705DE2B236E3}"/>
                  </a:ext>
                </a:extLst>
              </p:cNvPr>
              <p:cNvSpPr txBox="1">
                <a:spLocks noRot="1" noChangeAspect="1" noMove="1" noResize="1" noEditPoints="1" noAdjustHandles="1" noChangeArrowheads="1" noChangeShapeType="1" noTextEdit="1"/>
              </p:cNvSpPr>
              <p:nvPr/>
            </p:nvSpPr>
            <p:spPr>
              <a:xfrm>
                <a:off x="5669915" y="5724764"/>
                <a:ext cx="1332230" cy="369332"/>
              </a:xfrm>
              <a:prstGeom prst="rect">
                <a:avLst/>
              </a:prstGeom>
              <a:blipFill>
                <a:blip r:embed="rId3"/>
                <a:stretch>
                  <a:fillRect l="-913" r="-136073" b="-13115"/>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718501F0-24FE-4366-B955-E71B1A269C9D}"/>
              </a:ext>
            </a:extLst>
          </p:cNvPr>
          <p:cNvSpPr txBox="1"/>
          <p:nvPr/>
        </p:nvSpPr>
        <p:spPr>
          <a:xfrm>
            <a:off x="3302636" y="5484614"/>
            <a:ext cx="2205990" cy="369332"/>
          </a:xfrm>
          <a:prstGeom prst="rect">
            <a:avLst/>
          </a:prstGeom>
          <a:noFill/>
          <a:ln w="19050">
            <a:solidFill>
              <a:srgbClr val="FF0000"/>
            </a:solidFill>
          </a:ln>
        </p:spPr>
        <p:txBody>
          <a:bodyPr wrap="square" rtlCol="0">
            <a:spAutoFit/>
          </a:bodyPr>
          <a:lstStyle/>
          <a:p>
            <a:endParaRPr lang="zh-CN" altLang="en-US" dirty="0"/>
          </a:p>
        </p:txBody>
      </p:sp>
    </p:spTree>
    <p:extLst>
      <p:ext uri="{BB962C8B-B14F-4D97-AF65-F5344CB8AC3E}">
        <p14:creationId xmlns:p14="http://schemas.microsoft.com/office/powerpoint/2010/main" val="13733352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7886700" cy="1325563"/>
          </a:xfrm>
        </p:spPr>
        <p:txBody>
          <a:bodyPr/>
          <a:lstStyle/>
          <a:p>
            <a:r>
              <a:rPr lang="en-US" altLang="zh-CN" dirty="0">
                <a:latin typeface="Arial" panose="020B0604020202020204" pitchFamily="34" charset="0"/>
                <a:cs typeface="Arial" panose="020B0604020202020204" pitchFamily="34" charset="0"/>
              </a:rPr>
              <a:t>BSW Assumption </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DDF783AC-2A12-4778-90AD-9EBF63F02889}"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80</a:t>
            </a:fld>
            <a:endParaRPr lang="zh-CN" altLang="en-US"/>
          </a:p>
        </p:txBody>
      </p:sp>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2" y="1569403"/>
            <a:ext cx="7886700" cy="4699317"/>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Although assumption (</a:t>
            </a:r>
            <a:r>
              <a:rPr lang="en-US" altLang="zh-CN" sz="2000" dirty="0" err="1">
                <a:latin typeface="Arial" panose="020B0604020202020204" pitchFamily="34" charset="0"/>
                <a:cs typeface="Arial" panose="020B0604020202020204" pitchFamily="34" charset="0"/>
              </a:rPr>
              <a:t>i</a:t>
            </a:r>
            <a:r>
              <a:rPr lang="en-US" altLang="zh-CN" sz="2000" dirty="0">
                <a:latin typeface="Arial" panose="020B0604020202020204" pitchFamily="34" charset="0"/>
                <a:cs typeface="Arial" panose="020B0604020202020204" pitchFamily="34" charset="0"/>
              </a:rPr>
              <a:t>) is relatively innocuous, assumption (ii) is quite strong and may easily fail.</a:t>
            </a:r>
          </a:p>
          <a:p>
            <a:pPr>
              <a:lnSpc>
                <a:spcPct val="150000"/>
              </a:lnSpc>
            </a:pPr>
            <a:r>
              <a:rPr lang="en-US" altLang="zh-CN" sz="2000" dirty="0">
                <a:latin typeface="Arial" panose="020B0604020202020204" pitchFamily="34" charset="0"/>
                <a:cs typeface="Arial" panose="020B0604020202020204" pitchFamily="34" charset="0"/>
              </a:rPr>
              <a:t>The assumption (ii) of the FDR is equivalent here to assuming that nonzero alphas are sufficiently large or alpha is estimated with great precision. </a:t>
            </a:r>
          </a:p>
          <a:p>
            <a:pPr>
              <a:lnSpc>
                <a:spcPct val="150000"/>
              </a:lnSpc>
            </a:pPr>
            <a:r>
              <a:rPr lang="en-US" altLang="zh-CN" sz="2000" dirty="0">
                <a:latin typeface="Arial" panose="020B0604020202020204" pitchFamily="34" charset="0"/>
                <a:cs typeface="Arial" panose="020B0604020202020204" pitchFamily="34" charset="0"/>
              </a:rPr>
              <a:t>This is unlikely to hold in the real data: not only is the true alpha distribution likely to have </a:t>
            </a:r>
            <a:r>
              <a:rPr lang="en-US" altLang="zh-CN" sz="2000" dirty="0">
                <a:solidFill>
                  <a:srgbClr val="FF0000"/>
                </a:solidFill>
                <a:latin typeface="Arial" panose="020B0604020202020204" pitchFamily="34" charset="0"/>
                <a:cs typeface="Arial" panose="020B0604020202020204" pitchFamily="34" charset="0"/>
              </a:rPr>
              <a:t>complex features</a:t>
            </a:r>
            <a:r>
              <a:rPr lang="en-US" altLang="zh-CN" sz="2000" dirty="0">
                <a:latin typeface="Arial" panose="020B0604020202020204" pitchFamily="34" charset="0"/>
                <a:cs typeface="Arial" panose="020B0604020202020204" pitchFamily="34" charset="0"/>
              </a:rPr>
              <a:t>, with some less extreme alphas, but we also know that the amount of information in fund returns </a:t>
            </a:r>
            <a:r>
              <a:rPr lang="en-US" altLang="zh-CN" sz="2000" dirty="0">
                <a:solidFill>
                  <a:srgbClr val="FF0000"/>
                </a:solidFill>
                <a:latin typeface="Arial" panose="020B0604020202020204" pitchFamily="34" charset="0"/>
                <a:cs typeface="Arial" panose="020B0604020202020204" pitchFamily="34" charset="0"/>
              </a:rPr>
              <a:t>varies widely</a:t>
            </a:r>
            <a:r>
              <a:rPr lang="en-US" altLang="zh-CN" sz="2000" dirty="0">
                <a:latin typeface="Arial" panose="020B0604020202020204" pitchFamily="34" charset="0"/>
                <a:cs typeface="Arial" panose="020B0604020202020204" pitchFamily="34" charset="0"/>
              </a:rPr>
              <a:t> across funds.</a:t>
            </a:r>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15505293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7886700" cy="1325563"/>
          </a:xfrm>
        </p:spPr>
        <p:txBody>
          <a:bodyPr/>
          <a:lstStyle/>
          <a:p>
            <a:r>
              <a:rPr lang="en-US" altLang="zh-CN" dirty="0">
                <a:latin typeface="Arial" panose="020B0604020202020204" pitchFamily="34" charset="0"/>
                <a:cs typeface="Arial" panose="020B0604020202020204" pitchFamily="34" charset="0"/>
              </a:rPr>
              <a:t>Research Design </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DF0410A3-7E55-463D-AAF3-D79ADD80E1E7}"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81</a:t>
            </a:fld>
            <a:endParaRPr lang="zh-CN" altLang="en-US"/>
          </a:p>
        </p:txBody>
      </p:sp>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2" y="1569403"/>
            <a:ext cx="7886700" cy="4493101"/>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We first investigate the sensitivity of the FDR estimates to variations in the distribution of fund alpha.</a:t>
            </a:r>
          </a:p>
          <a:p>
            <a:pPr>
              <a:lnSpc>
                <a:spcPct val="150000"/>
              </a:lnSpc>
            </a:pPr>
            <a:r>
              <a:rPr lang="en-US" altLang="zh-CN" sz="2000" dirty="0">
                <a:latin typeface="Arial" panose="020B0604020202020204" pitchFamily="34" charset="0"/>
                <a:cs typeface="Arial" panose="020B0604020202020204" pitchFamily="34" charset="0"/>
              </a:rPr>
              <a:t>When we vary the proportions of funds with zero, negative, and positive alpha as well as the location and spread of the nonzero alphas, we find that as the proportion of zero-alpha funds gets smaller and nonzero alphas become less extreme</a:t>
            </a:r>
          </a:p>
          <a:p>
            <a:pPr>
              <a:lnSpc>
                <a:spcPct val="150000"/>
              </a:lnSpc>
            </a:pPr>
            <a:r>
              <a:rPr lang="en-US" altLang="zh-CN" sz="2000" dirty="0">
                <a:latin typeface="Arial" panose="020B0604020202020204" pitchFamily="34" charset="0"/>
                <a:cs typeface="Arial" panose="020B0604020202020204" pitchFamily="34" charset="0"/>
              </a:rPr>
              <a:t>The FDR estimator becomes inaccurate: the point estimates are far from the true values and their confidence intervals rarely contain the true proportions. </a:t>
            </a:r>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27600411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7886700" cy="1325563"/>
          </a:xfrm>
        </p:spPr>
        <p:txBody>
          <a:bodyPr/>
          <a:lstStyle/>
          <a:p>
            <a:r>
              <a:rPr lang="en-US" altLang="zh-CN" dirty="0">
                <a:latin typeface="Arial" panose="020B0604020202020204" pitchFamily="34" charset="0"/>
                <a:cs typeface="Arial" panose="020B0604020202020204" pitchFamily="34" charset="0"/>
              </a:rPr>
              <a:t>Research Design </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4002B560-37C8-42E8-A904-CB8A46C109E9}"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82</a:t>
            </a:fld>
            <a:endParaRPr lang="zh-CN" altLang="en-US"/>
          </a:p>
        </p:txBody>
      </p:sp>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2" y="1569403"/>
            <a:ext cx="7886700" cy="4493101"/>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Next, we explore how the number of observations, and hence the amount of information, in the data affects the FDR estimator.</a:t>
            </a:r>
          </a:p>
          <a:p>
            <a:pPr>
              <a:lnSpc>
                <a:spcPct val="150000"/>
              </a:lnSpc>
            </a:pPr>
            <a:r>
              <a:rPr lang="en-US" altLang="zh-CN" sz="2000" dirty="0">
                <a:latin typeface="Arial" panose="020B0604020202020204" pitchFamily="34" charset="0"/>
                <a:cs typeface="Arial" panose="020B0604020202020204" pitchFamily="34" charset="0"/>
              </a:rPr>
              <a:t>On the one hand, we find that the number of funds has no effect on the estimator’s accuracy, as it affects neither the power of each individual test nor the distribution of alpha p-values in the sample.</a:t>
            </a:r>
          </a:p>
          <a:p>
            <a:pPr>
              <a:lnSpc>
                <a:spcPct val="150000"/>
              </a:lnSpc>
            </a:pPr>
            <a:r>
              <a:rPr lang="en-US" altLang="zh-CN" sz="2000" dirty="0">
                <a:latin typeface="Arial" panose="020B0604020202020204" pitchFamily="34" charset="0"/>
                <a:cs typeface="Arial" panose="020B0604020202020204" pitchFamily="34" charset="0"/>
              </a:rPr>
              <a:t>On the other hand, we find that the number of observations per fund has a strong effect, but convergence to the true proportions can be very slow as this number increases</a:t>
            </a:r>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22163388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7886700" cy="1325563"/>
          </a:xfrm>
        </p:spPr>
        <p:txBody>
          <a:bodyPr/>
          <a:lstStyle/>
          <a:p>
            <a:r>
              <a:rPr lang="en-US" altLang="zh-CN" dirty="0">
                <a:latin typeface="Arial" panose="020B0604020202020204" pitchFamily="34" charset="0"/>
                <a:cs typeface="Arial" panose="020B0604020202020204" pitchFamily="34" charset="0"/>
              </a:rPr>
              <a:t>Research Design </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B0011C2C-F3AD-47EF-A6F3-7561E9430B74}"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83</a:t>
            </a:fld>
            <a:endParaRPr lang="zh-CN" altLang="en-US"/>
          </a:p>
        </p:txBody>
      </p:sp>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2" y="1569403"/>
            <a:ext cx="7886700" cy="4493101"/>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Finally, we study the effect that cross-sectional correlation in fund return errors has on the FDR estimator.</a:t>
            </a:r>
          </a:p>
          <a:p>
            <a:pPr>
              <a:lnSpc>
                <a:spcPct val="150000"/>
              </a:lnSpc>
            </a:pPr>
            <a:r>
              <a:rPr lang="en-US" altLang="zh-CN" sz="2000" dirty="0">
                <a:latin typeface="Arial" panose="020B0604020202020204" pitchFamily="34" charset="0"/>
                <a:cs typeface="Arial" panose="020B0604020202020204" pitchFamily="34" charset="0"/>
              </a:rPr>
              <a:t>We find that error correlation increases the estimator’s variability by a factor of five. This means that even if alphas are large and the FDR estimator is unbiased, it will often be far from the truth.</a:t>
            </a:r>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25151500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7886700" cy="1325563"/>
          </a:xfrm>
        </p:spPr>
        <p:txBody>
          <a:bodyPr/>
          <a:lstStyle/>
          <a:p>
            <a:r>
              <a:rPr lang="en-US" altLang="zh-CN" dirty="0">
                <a:latin typeface="Arial" panose="020B0604020202020204" pitchFamily="34" charset="0"/>
                <a:cs typeface="Arial" panose="020B0604020202020204" pitchFamily="34" charset="0"/>
              </a:rPr>
              <a:t>FDR Review</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DDF783AC-2A12-4778-90AD-9EBF63F02889}"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84</a:t>
            </a:fld>
            <a:endParaRPr lang="zh-CN" altLang="en-US"/>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1" y="1569403"/>
                <a:ext cx="8209277" cy="4943157"/>
              </a:xfrm>
            </p:spPr>
            <p:txBody>
              <a:bodyPr>
                <a:normAutofit fontScale="92500" lnSpcReduction="20000"/>
              </a:bodyPr>
              <a:lstStyle/>
              <a:p>
                <a:pPr>
                  <a:lnSpc>
                    <a:spcPct val="150000"/>
                  </a:lnSpc>
                </a:pPr>
                <a:r>
                  <a:rPr lang="en-US" altLang="zh-CN" sz="2000" dirty="0">
                    <a:latin typeface="Arial" panose="020B0604020202020204" pitchFamily="34" charset="0"/>
                    <a:cs typeface="Arial" panose="020B0604020202020204" pitchFamily="34" charset="0"/>
                  </a:rPr>
                  <a:t>The FDR methodology proceeds in three steps. First, it estimates the proportion π0 of true nulls (funds with zero alpha) as</a:t>
                </a: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cs typeface="Arial" panose="020B0604020202020204" pitchFamily="34" charset="0"/>
                            </a:rPr>
                          </m:ctrlPr>
                        </m:sSubPr>
                        <m:e>
                          <m:acc>
                            <m:accPr>
                              <m:chr m:val="̂"/>
                              <m:ctrlPr>
                                <a:rPr lang="en-US" altLang="zh-CN" sz="2000" i="1" smtClean="0">
                                  <a:latin typeface="Cambria Math" panose="02040503050406030204" pitchFamily="18" charset="0"/>
                                  <a:cs typeface="Arial" panose="020B0604020202020204" pitchFamily="34" charset="0"/>
                                </a:rPr>
                              </m:ctrlPr>
                            </m:accPr>
                            <m:e>
                              <m:r>
                                <a:rPr lang="zh-CN" altLang="en-US" sz="2000" i="1" smtClean="0">
                                  <a:latin typeface="Cambria Math" panose="02040503050406030204" pitchFamily="18" charset="0"/>
                                  <a:cs typeface="Arial" panose="020B0604020202020204" pitchFamily="34" charset="0"/>
                                </a:rPr>
                                <m:t>𝜋</m:t>
                              </m:r>
                            </m:e>
                          </m:acc>
                        </m:e>
                        <m:sub>
                          <m:r>
                            <a:rPr lang="en-US" altLang="zh-CN" sz="2000" b="0" i="1" smtClean="0">
                              <a:latin typeface="Cambria Math" panose="02040503050406030204" pitchFamily="18" charset="0"/>
                              <a:cs typeface="Arial" panose="020B0604020202020204" pitchFamily="34" charset="0"/>
                            </a:rPr>
                            <m:t>0</m:t>
                          </m:r>
                        </m:sub>
                      </m:sSub>
                      <m:d>
                        <m:dPr>
                          <m:ctrlPr>
                            <a:rPr lang="en-US" altLang="zh-CN" sz="2000" b="0" i="1" smtClean="0">
                              <a:latin typeface="Cambria Math" panose="02040503050406030204" pitchFamily="18" charset="0"/>
                              <a:cs typeface="Arial" panose="020B0604020202020204" pitchFamily="34" charset="0"/>
                            </a:rPr>
                          </m:ctrlPr>
                        </m:dPr>
                        <m:e>
                          <m:sSup>
                            <m:sSupPr>
                              <m:ctrlPr>
                                <a:rPr lang="en-US" altLang="zh-CN" sz="2000" b="0" i="1" smtClean="0">
                                  <a:latin typeface="Cambria Math" panose="02040503050406030204" pitchFamily="18" charset="0"/>
                                  <a:cs typeface="Arial" panose="020B0604020202020204" pitchFamily="34" charset="0"/>
                                </a:rPr>
                              </m:ctrlPr>
                            </m:sSupPr>
                            <m:e>
                              <m:r>
                                <a:rPr lang="zh-CN" altLang="en-US" sz="2000" b="0" i="1" smtClean="0">
                                  <a:latin typeface="Cambria Math" panose="02040503050406030204" pitchFamily="18" charset="0"/>
                                  <a:cs typeface="Arial" panose="020B0604020202020204" pitchFamily="34" charset="0"/>
                                </a:rPr>
                                <m:t>𝜆</m:t>
                              </m:r>
                            </m:e>
                            <m:sup>
                              <m:r>
                                <a:rPr lang="en-US" altLang="zh-CN" sz="2000" b="0" i="1" smtClean="0">
                                  <a:latin typeface="Cambria Math" panose="02040503050406030204" pitchFamily="18" charset="0"/>
                                  <a:cs typeface="Arial" panose="020B0604020202020204" pitchFamily="34" charset="0"/>
                                </a:rPr>
                                <m:t>∗</m:t>
                              </m:r>
                            </m:sup>
                          </m:sSup>
                        </m:e>
                      </m:d>
                      <m:r>
                        <a:rPr lang="en-US" altLang="zh-CN" sz="2000" b="0" i="1" smtClean="0">
                          <a:latin typeface="Cambria Math" panose="02040503050406030204" pitchFamily="18" charset="0"/>
                          <a:cs typeface="Arial" panose="020B0604020202020204" pitchFamily="34" charset="0"/>
                        </a:rPr>
                        <m:t>=</m:t>
                      </m:r>
                      <m:f>
                        <m:fPr>
                          <m:ctrlPr>
                            <a:rPr lang="en-US" altLang="zh-CN" sz="2000" b="0" i="1" smtClean="0">
                              <a:latin typeface="Cambria Math" panose="02040503050406030204" pitchFamily="18" charset="0"/>
                              <a:cs typeface="Arial" panose="020B0604020202020204" pitchFamily="34" charset="0"/>
                            </a:rPr>
                          </m:ctrlPr>
                        </m:fPr>
                        <m:num>
                          <m:acc>
                            <m:accPr>
                              <m:chr m:val="̂"/>
                              <m:ctrlPr>
                                <a:rPr lang="en-US" altLang="zh-CN" sz="2000" b="0" i="1" smtClean="0">
                                  <a:latin typeface="Cambria Math" panose="02040503050406030204" pitchFamily="18" charset="0"/>
                                  <a:cs typeface="Arial" panose="020B0604020202020204" pitchFamily="34" charset="0"/>
                                </a:rPr>
                              </m:ctrlPr>
                            </m:accPr>
                            <m:e>
                              <m:r>
                                <a:rPr lang="en-US" altLang="zh-CN" sz="2000" b="0" i="1" smtClean="0">
                                  <a:latin typeface="Cambria Math" panose="02040503050406030204" pitchFamily="18" charset="0"/>
                                  <a:cs typeface="Arial" panose="020B0604020202020204" pitchFamily="34" charset="0"/>
                                </a:rPr>
                                <m:t>𝑊</m:t>
                              </m:r>
                            </m:e>
                          </m:acc>
                          <m:d>
                            <m:dPr>
                              <m:ctrlPr>
                                <a:rPr lang="en-US" altLang="zh-CN" sz="2000" b="0" i="1" smtClean="0">
                                  <a:latin typeface="Cambria Math" panose="02040503050406030204" pitchFamily="18" charset="0"/>
                                  <a:cs typeface="Arial" panose="020B0604020202020204" pitchFamily="34" charset="0"/>
                                </a:rPr>
                              </m:ctrlPr>
                            </m:dPr>
                            <m:e>
                              <m:sSup>
                                <m:sSupPr>
                                  <m:ctrlPr>
                                    <a:rPr lang="en-US" altLang="zh-CN" sz="2000" b="0" i="1" smtClean="0">
                                      <a:latin typeface="Cambria Math" panose="02040503050406030204" pitchFamily="18" charset="0"/>
                                      <a:cs typeface="Arial" panose="020B0604020202020204" pitchFamily="34" charset="0"/>
                                    </a:rPr>
                                  </m:ctrlPr>
                                </m:sSupPr>
                                <m:e>
                                  <m:r>
                                    <a:rPr lang="zh-CN" altLang="en-US" sz="2000" b="0" i="1" smtClean="0">
                                      <a:latin typeface="Cambria Math" panose="02040503050406030204" pitchFamily="18" charset="0"/>
                                      <a:cs typeface="Arial" panose="020B0604020202020204" pitchFamily="34" charset="0"/>
                                    </a:rPr>
                                    <m:t>𝜆</m:t>
                                  </m:r>
                                </m:e>
                                <m:sup>
                                  <m:r>
                                    <a:rPr lang="en-US" altLang="zh-CN" sz="2000" b="0" i="1" smtClean="0">
                                      <a:latin typeface="Cambria Math" panose="02040503050406030204" pitchFamily="18" charset="0"/>
                                      <a:cs typeface="Arial" panose="020B0604020202020204" pitchFamily="34" charset="0"/>
                                    </a:rPr>
                                    <m:t>∗</m:t>
                                  </m:r>
                                </m:sup>
                              </m:sSup>
                            </m:e>
                          </m:d>
                        </m:num>
                        <m:den>
                          <m:r>
                            <a:rPr lang="en-US" altLang="zh-CN" sz="2000" b="0" i="1" smtClean="0">
                              <a:latin typeface="Cambria Math" panose="02040503050406030204" pitchFamily="18" charset="0"/>
                              <a:cs typeface="Arial" panose="020B0604020202020204" pitchFamily="34" charset="0"/>
                            </a:rPr>
                            <m:t>𝑀</m:t>
                          </m:r>
                        </m:den>
                      </m:f>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altLang="zh-CN" sz="2000" b="0" i="1" smtClean="0">
                              <a:latin typeface="Cambria Math" panose="02040503050406030204" pitchFamily="18" charset="0"/>
                              <a:cs typeface="Arial" panose="020B0604020202020204" pitchFamily="34" charset="0"/>
                            </a:rPr>
                          </m:ctrlPr>
                        </m:fPr>
                        <m:num>
                          <m:r>
                            <a:rPr lang="en-US" altLang="zh-CN" sz="2000" b="0" i="1" smtClean="0">
                              <a:latin typeface="Cambria Math" panose="02040503050406030204" pitchFamily="18" charset="0"/>
                              <a:cs typeface="Arial" panose="020B0604020202020204" pitchFamily="34" charset="0"/>
                            </a:rPr>
                            <m:t>1</m:t>
                          </m:r>
                        </m:num>
                        <m:den>
                          <m:r>
                            <a:rPr lang="en-US" altLang="zh-CN" sz="2000" b="0" i="1" smtClean="0">
                              <a:latin typeface="Cambria Math" panose="02040503050406030204" pitchFamily="18" charset="0"/>
                              <a:cs typeface="Arial" panose="020B0604020202020204" pitchFamily="34" charset="0"/>
                            </a:rPr>
                            <m:t>1−</m:t>
                          </m:r>
                          <m:sSup>
                            <m:sSupPr>
                              <m:ctrlPr>
                                <a:rPr lang="en-US" altLang="zh-CN" sz="2000" b="0" i="1" smtClean="0">
                                  <a:latin typeface="Cambria Math" panose="02040503050406030204" pitchFamily="18" charset="0"/>
                                  <a:cs typeface="Arial" panose="020B0604020202020204" pitchFamily="34" charset="0"/>
                                </a:rPr>
                              </m:ctrlPr>
                            </m:sSupPr>
                            <m:e>
                              <m:r>
                                <a:rPr lang="zh-CN" altLang="en-US" sz="2000" b="0" i="1" smtClean="0">
                                  <a:latin typeface="Cambria Math" panose="02040503050406030204" pitchFamily="18" charset="0"/>
                                  <a:cs typeface="Arial" panose="020B0604020202020204" pitchFamily="34" charset="0"/>
                                </a:rPr>
                                <m:t>𝜆</m:t>
                              </m:r>
                            </m:e>
                            <m:sup>
                              <m:r>
                                <a:rPr lang="en-US" altLang="zh-CN" sz="2000" b="0" i="1" smtClean="0">
                                  <a:latin typeface="Cambria Math" panose="02040503050406030204" pitchFamily="18" charset="0"/>
                                  <a:cs typeface="Arial" panose="020B0604020202020204" pitchFamily="34" charset="0"/>
                                </a:rPr>
                                <m:t>∗</m:t>
                              </m:r>
                            </m:sup>
                          </m:sSup>
                        </m:den>
                      </m:f>
                    </m:oMath>
                  </m:oMathPara>
                </a14:m>
                <a:endParaRPr lang="en-US" altLang="zh-CN" sz="2000" dirty="0">
                  <a:latin typeface="Arial" panose="020B0604020202020204" pitchFamily="34" charset="0"/>
                  <a:cs typeface="Arial" panose="020B0604020202020204" pitchFamily="34" charset="0"/>
                </a:endParaRPr>
              </a:p>
              <a:p>
                <a:pPr>
                  <a:lnSpc>
                    <a:spcPct val="150000"/>
                  </a:lnSpc>
                </a:pPr>
                <a:r>
                  <a:rPr lang="en-US" altLang="zh-CN" sz="2000" dirty="0">
                    <a:latin typeface="Arial" panose="020B0604020202020204" pitchFamily="34" charset="0"/>
                    <a:cs typeface="Arial" panose="020B0604020202020204" pitchFamily="34" charset="0"/>
                  </a:rPr>
                  <a:t>Next, given this estimate</a:t>
                </a:r>
                <a14:m>
                  <m:oMath xmlns:m="http://schemas.openxmlformats.org/officeDocument/2006/math">
                    <m:r>
                      <a:rPr lang="en-US" altLang="zh-CN" sz="2000" b="0" i="0" smtClean="0">
                        <a:latin typeface="Cambria Math" panose="02040503050406030204" pitchFamily="18" charset="0"/>
                        <a:cs typeface="Arial" panose="020B0604020202020204" pitchFamily="34" charset="0"/>
                      </a:rPr>
                      <m:t> </m:t>
                    </m:r>
                    <m:sSub>
                      <m:sSubPr>
                        <m:ctrlPr>
                          <a:rPr lang="en-US" altLang="zh-CN" sz="2000" i="1">
                            <a:latin typeface="Cambria Math" panose="02040503050406030204" pitchFamily="18" charset="0"/>
                            <a:cs typeface="Arial" panose="020B0604020202020204" pitchFamily="34" charset="0"/>
                          </a:rPr>
                        </m:ctrlPr>
                      </m:sSubPr>
                      <m:e>
                        <m:acc>
                          <m:accPr>
                            <m:chr m:val="̂"/>
                            <m:ctrlPr>
                              <a:rPr lang="en-US" altLang="zh-CN" sz="2000" i="1">
                                <a:latin typeface="Cambria Math" panose="02040503050406030204" pitchFamily="18" charset="0"/>
                                <a:cs typeface="Arial" panose="020B0604020202020204" pitchFamily="34" charset="0"/>
                              </a:rPr>
                            </m:ctrlPr>
                          </m:accPr>
                          <m:e>
                            <m:r>
                              <a:rPr lang="zh-CN" altLang="en-US" sz="2000" i="1">
                                <a:latin typeface="Cambria Math" panose="02040503050406030204" pitchFamily="18" charset="0"/>
                                <a:cs typeface="Arial" panose="020B0604020202020204" pitchFamily="34" charset="0"/>
                              </a:rPr>
                              <m:t>𝜋</m:t>
                            </m:r>
                          </m:e>
                        </m:acc>
                      </m:e>
                      <m:sub>
                        <m:r>
                          <a:rPr lang="en-US" altLang="zh-CN" sz="2000" i="1">
                            <a:latin typeface="Cambria Math" panose="02040503050406030204" pitchFamily="18" charset="0"/>
                            <a:cs typeface="Arial" panose="020B0604020202020204" pitchFamily="34" charset="0"/>
                          </a:rPr>
                          <m:t>0</m:t>
                        </m:r>
                      </m:sub>
                    </m:sSub>
                    <m:d>
                      <m:dPr>
                        <m:ctrlPr>
                          <a:rPr lang="en-US" altLang="zh-CN" sz="2000" i="1">
                            <a:latin typeface="Cambria Math" panose="02040503050406030204" pitchFamily="18" charset="0"/>
                            <a:cs typeface="Arial" panose="020B0604020202020204" pitchFamily="34" charset="0"/>
                          </a:rPr>
                        </m:ctrlPr>
                      </m:dPr>
                      <m:e>
                        <m:r>
                          <a:rPr lang="en-US" altLang="zh-CN" sz="2000" i="1" dirty="0">
                            <a:latin typeface="Cambria Math" panose="02040503050406030204" pitchFamily="18" charset="0"/>
                            <a:cs typeface="Arial" panose="020B0604020202020204" pitchFamily="34" charset="0"/>
                          </a:rPr>
                          <m:t>𝜆</m:t>
                        </m:r>
                      </m:e>
                    </m:d>
                  </m:oMath>
                </a14:m>
                <a:r>
                  <a:rPr lang="en-US" altLang="zh-CN" sz="2000" dirty="0">
                    <a:latin typeface="Arial" panose="020B0604020202020204" pitchFamily="34" charset="0"/>
                    <a:cs typeface="Arial" panose="020B0604020202020204" pitchFamily="34" charset="0"/>
                  </a:rPr>
                  <a:t>, the proportion of nulls that are expected to be falsely rejected at any significance level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𝛾</m:t>
                    </m:r>
                    <m:r>
                      <a:rPr lang="en-US" altLang="zh-CN" sz="2000" i="1" dirty="0" smtClean="0">
                        <a:latin typeface="Cambria Math" panose="02040503050406030204" pitchFamily="18" charset="0"/>
                        <a:cs typeface="Arial" panose="020B0604020202020204" pitchFamily="34" charset="0"/>
                      </a:rPr>
                      <m:t> ∈ (0, 1) </m:t>
                    </m:r>
                  </m:oMath>
                </a14:m>
                <a:r>
                  <a:rPr lang="en-US" altLang="zh-CN" sz="2000" dirty="0">
                    <a:latin typeface="Arial" panose="020B0604020202020204" pitchFamily="34" charset="0"/>
                    <a:cs typeface="Arial" panose="020B0604020202020204" pitchFamily="34" charset="0"/>
                  </a:rPr>
                  <a:t>can be calculated as </a:t>
                </a:r>
                <a14:m>
                  <m:oMath xmlns:m="http://schemas.openxmlformats.org/officeDocument/2006/math">
                    <m:sSub>
                      <m:sSubPr>
                        <m:ctrlPr>
                          <a:rPr lang="en-US" altLang="zh-CN" sz="2000" i="1" dirty="0">
                            <a:latin typeface="Cambria Math" panose="02040503050406030204" pitchFamily="18" charset="0"/>
                            <a:cs typeface="Arial" panose="020B0604020202020204" pitchFamily="34" charset="0"/>
                          </a:rPr>
                        </m:ctrlPr>
                      </m:sSubPr>
                      <m:e>
                        <m:acc>
                          <m:accPr>
                            <m:chr m:val="̂"/>
                            <m:ctrlPr>
                              <a:rPr lang="en-US" altLang="zh-CN" sz="2000" i="1" dirty="0">
                                <a:latin typeface="Cambria Math" panose="02040503050406030204" pitchFamily="18" charset="0"/>
                                <a:cs typeface="Arial" panose="020B0604020202020204" pitchFamily="34" charset="0"/>
                              </a:rPr>
                            </m:ctrlPr>
                          </m:accPr>
                          <m:e>
                            <m:r>
                              <a:rPr lang="en-US" altLang="zh-CN" sz="2000" i="1" dirty="0">
                                <a:latin typeface="Cambria Math" panose="02040503050406030204" pitchFamily="18" charset="0"/>
                                <a:cs typeface="Arial" panose="020B0604020202020204" pitchFamily="34" charset="0"/>
                              </a:rPr>
                              <m:t>𝜋</m:t>
                            </m:r>
                          </m:e>
                        </m:acc>
                      </m:e>
                      <m:sub>
                        <m:r>
                          <a:rPr lang="en-US" altLang="zh-CN" sz="2000" i="1" dirty="0">
                            <a:latin typeface="Cambria Math" panose="02040503050406030204" pitchFamily="18" charset="0"/>
                            <a:cs typeface="Arial" panose="020B0604020202020204" pitchFamily="34" charset="0"/>
                          </a:rPr>
                          <m:t>0</m:t>
                        </m:r>
                      </m:sub>
                    </m:sSub>
                    <m:r>
                      <a:rPr lang="en-US" altLang="zh-CN" sz="2000" i="1" dirty="0">
                        <a:latin typeface="Cambria Math" panose="02040503050406030204" pitchFamily="18" charset="0"/>
                        <a:ea typeface="Cambria Math" panose="02040503050406030204" pitchFamily="18" charset="0"/>
                        <a:cs typeface="Arial" panose="020B0604020202020204" pitchFamily="34" charset="0"/>
                      </a:rPr>
                      <m:t>∙</m:t>
                    </m:r>
                    <m:r>
                      <a:rPr lang="zh-CN" altLang="en-US" sz="2000" i="1" dirty="0">
                        <a:latin typeface="Cambria Math" panose="02040503050406030204" pitchFamily="18" charset="0"/>
                        <a:ea typeface="Cambria Math" panose="02040503050406030204" pitchFamily="18" charset="0"/>
                        <a:cs typeface="Arial" panose="020B0604020202020204" pitchFamily="34" charset="0"/>
                      </a:rPr>
                      <m:t>𝛾</m:t>
                    </m:r>
                  </m:oMath>
                </a14:m>
                <a:endParaRPr lang="en-US" altLang="zh-CN" sz="2000" i="1" dirty="0">
                  <a:latin typeface="Cambria Math" panose="02040503050406030204" pitchFamily="18" charset="0"/>
                  <a:ea typeface="Cambria Math" panose="02040503050406030204" pitchFamily="18" charset="0"/>
                  <a:cs typeface="Arial" panose="020B0604020202020204" pitchFamily="34" charset="0"/>
                </a:endParaRPr>
              </a:p>
              <a:p>
                <a:pPr>
                  <a:lnSpc>
                    <a:spcPct val="150000"/>
                  </a:lnSpc>
                </a:pPr>
                <a:r>
                  <a:rPr lang="en-US" altLang="zh-CN" sz="2000" dirty="0">
                    <a:latin typeface="Arial" panose="020B0604020202020204" pitchFamily="34" charset="0"/>
                    <a:cs typeface="Arial" panose="020B0604020202020204" pitchFamily="34" charset="0"/>
                  </a:rPr>
                  <a:t>Finally, for a significance level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𝛾</m:t>
                    </m:r>
                    <m:r>
                      <a:rPr lang="en-US" altLang="zh-CN" sz="2000" i="1" dirty="0" smtClean="0">
                        <a:latin typeface="Cambria Math" panose="02040503050406030204" pitchFamily="18" charset="0"/>
                        <a:cs typeface="Arial" panose="020B0604020202020204" pitchFamily="34" charset="0"/>
                      </a:rPr>
                      <m:t> ≤ </m:t>
                    </m:r>
                    <m:r>
                      <a:rPr lang="en-US" altLang="zh-CN" sz="2000" i="1" dirty="0" smtClean="0">
                        <a:latin typeface="Cambria Math" panose="02040503050406030204" pitchFamily="18" charset="0"/>
                        <a:cs typeface="Arial" panose="020B0604020202020204" pitchFamily="34" charset="0"/>
                      </a:rPr>
                      <m:t>𝜆</m:t>
                    </m:r>
                    <m:r>
                      <a:rPr lang="en-US" altLang="zh-CN" sz="2000" i="1" dirty="0" smtClean="0">
                        <a:latin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cs typeface="Arial" panose="020B0604020202020204" pitchFamily="34" charset="0"/>
                  </a:rPr>
                  <a:t>high enough that the null hypothesis is rejected for all alternatives </a:t>
                </a:r>
              </a:p>
              <a:p>
                <a:pPr marL="0" indent="0">
                  <a:lnSpc>
                    <a:spcPct val="150000"/>
                  </a:lnSpc>
                  <a:buNone/>
                </a:pPr>
                <a14:m>
                  <m:oMathPara xmlns:m="http://schemas.openxmlformats.org/officeDocument/2006/math">
                    <m:oMathParaPr>
                      <m:jc m:val="centerGroup"/>
                    </m:oMathParaPr>
                    <m:oMath xmlns:m="http://schemas.openxmlformats.org/officeDocument/2006/math">
                      <m:sSubSup>
                        <m:sSubSupPr>
                          <m:ctrlPr>
                            <a:rPr lang="en-US" altLang="zh-CN" sz="2000" b="0" i="1" smtClean="0">
                              <a:latin typeface="Cambria Math" panose="02040503050406030204" pitchFamily="18" charset="0"/>
                              <a:cs typeface="Arial" panose="020B0604020202020204" pitchFamily="34" charset="0"/>
                            </a:rPr>
                          </m:ctrlPr>
                        </m:sSubSupPr>
                        <m:e>
                          <m:acc>
                            <m:accPr>
                              <m:chr m:val="̂"/>
                              <m:ctrlPr>
                                <a:rPr lang="en-US" altLang="zh-CN" sz="2000" i="1" smtClean="0">
                                  <a:latin typeface="Cambria Math" panose="02040503050406030204" pitchFamily="18" charset="0"/>
                                  <a:cs typeface="Arial" panose="020B0604020202020204" pitchFamily="34" charset="0"/>
                                </a:rPr>
                              </m:ctrlPr>
                            </m:accPr>
                            <m:e>
                              <m:r>
                                <a:rPr lang="en-US" altLang="zh-CN" sz="2000" b="0" i="1" smtClean="0">
                                  <a:latin typeface="Cambria Math" panose="02040503050406030204" pitchFamily="18" charset="0"/>
                                  <a:cs typeface="Arial" panose="020B0604020202020204" pitchFamily="34" charset="0"/>
                                </a:rPr>
                                <m:t>𝑇</m:t>
                              </m:r>
                            </m:e>
                          </m:acc>
                        </m:e>
                        <m:sub>
                          <m:r>
                            <a:rPr lang="zh-CN" altLang="en-US" sz="2000" b="0" i="1" smtClean="0">
                              <a:latin typeface="Cambria Math" panose="02040503050406030204" pitchFamily="18" charset="0"/>
                              <a:cs typeface="Arial" panose="020B0604020202020204" pitchFamily="34" charset="0"/>
                            </a:rPr>
                            <m:t>𝛾</m:t>
                          </m:r>
                        </m:sub>
                        <m:sup>
                          <m:r>
                            <a:rPr lang="en-US" altLang="zh-CN" sz="2000" b="0" i="1" smtClean="0">
                              <a:latin typeface="Cambria Math" panose="02040503050406030204" pitchFamily="18" charset="0"/>
                              <a:cs typeface="Arial" panose="020B0604020202020204" pitchFamily="34" charset="0"/>
                            </a:rPr>
                            <m:t>−</m:t>
                          </m:r>
                        </m:sup>
                      </m:sSubSup>
                      <m:r>
                        <a:rPr lang="en-US" altLang="zh-CN" sz="2000" b="0" i="1" smtClean="0">
                          <a:latin typeface="Cambria Math" panose="02040503050406030204" pitchFamily="18" charset="0"/>
                          <a:cs typeface="Arial" panose="020B0604020202020204" pitchFamily="34" charset="0"/>
                        </a:rPr>
                        <m:t>=</m:t>
                      </m:r>
                      <m:sSubSup>
                        <m:sSubSupPr>
                          <m:ctrlPr>
                            <a:rPr lang="en-US" altLang="zh-CN" sz="2000" i="1">
                              <a:latin typeface="Cambria Math" panose="02040503050406030204" pitchFamily="18" charset="0"/>
                              <a:cs typeface="Arial" panose="020B0604020202020204" pitchFamily="34" charset="0"/>
                            </a:rPr>
                          </m:ctrlPr>
                        </m:sSubSupPr>
                        <m:e>
                          <m:acc>
                            <m:accPr>
                              <m:chr m:val="̂"/>
                              <m:ctrlPr>
                                <a:rPr lang="en-US" altLang="zh-CN" sz="2000" i="1">
                                  <a:latin typeface="Cambria Math" panose="02040503050406030204" pitchFamily="18" charset="0"/>
                                  <a:cs typeface="Arial" panose="020B0604020202020204" pitchFamily="34" charset="0"/>
                                </a:rPr>
                              </m:ctrlPr>
                            </m:accPr>
                            <m:e>
                              <m:r>
                                <a:rPr lang="en-US" altLang="zh-CN" sz="2000" b="0" i="1" smtClean="0">
                                  <a:latin typeface="Cambria Math" panose="02040503050406030204" pitchFamily="18" charset="0"/>
                                  <a:cs typeface="Arial" panose="020B0604020202020204" pitchFamily="34" charset="0"/>
                                </a:rPr>
                                <m:t>𝑆</m:t>
                              </m:r>
                            </m:e>
                          </m:acc>
                        </m:e>
                        <m:sub>
                          <m:r>
                            <a:rPr lang="zh-CN" altLang="en-US" sz="2000" i="1">
                              <a:latin typeface="Cambria Math" panose="02040503050406030204" pitchFamily="18" charset="0"/>
                              <a:cs typeface="Arial" panose="020B0604020202020204" pitchFamily="34" charset="0"/>
                            </a:rPr>
                            <m:t>𝛾</m:t>
                          </m:r>
                        </m:sub>
                        <m:sup>
                          <m:r>
                            <a:rPr lang="en-US" altLang="zh-CN" sz="2000" i="1">
                              <a:latin typeface="Cambria Math" panose="02040503050406030204" pitchFamily="18" charset="0"/>
                              <a:cs typeface="Arial" panose="020B0604020202020204" pitchFamily="34" charset="0"/>
                            </a:rPr>
                            <m:t>−</m:t>
                          </m:r>
                        </m:sup>
                      </m:sSubSup>
                      <m:r>
                        <a:rPr lang="en-US" altLang="zh-CN" sz="2000" b="0" i="0" smtClean="0">
                          <a:latin typeface="Cambria Math" panose="02040503050406030204" pitchFamily="18" charset="0"/>
                          <a:cs typeface="Arial" panose="020B0604020202020204" pitchFamily="34" charset="0"/>
                        </a:rPr>
                        <m:t>−</m:t>
                      </m:r>
                      <m:sSubSup>
                        <m:sSubSupPr>
                          <m:ctrlPr>
                            <a:rPr lang="en-US" altLang="zh-CN" sz="2000" i="1">
                              <a:latin typeface="Cambria Math" panose="02040503050406030204" pitchFamily="18" charset="0"/>
                              <a:cs typeface="Arial" panose="020B0604020202020204" pitchFamily="34" charset="0"/>
                            </a:rPr>
                          </m:ctrlPr>
                        </m:sSubSupPr>
                        <m:e>
                          <m:acc>
                            <m:accPr>
                              <m:chr m:val="̂"/>
                              <m:ctrlPr>
                                <a:rPr lang="en-US" altLang="zh-CN" sz="2000" i="1">
                                  <a:latin typeface="Cambria Math" panose="02040503050406030204" pitchFamily="18" charset="0"/>
                                  <a:cs typeface="Arial" panose="020B0604020202020204" pitchFamily="34" charset="0"/>
                                </a:rPr>
                              </m:ctrlPr>
                            </m:accPr>
                            <m:e>
                              <m:r>
                                <a:rPr lang="en-US" altLang="zh-CN" sz="2000" b="0" i="1" smtClean="0">
                                  <a:latin typeface="Cambria Math" panose="02040503050406030204" pitchFamily="18" charset="0"/>
                                  <a:cs typeface="Arial" panose="020B0604020202020204" pitchFamily="34" charset="0"/>
                                </a:rPr>
                                <m:t>𝐹</m:t>
                              </m:r>
                            </m:e>
                          </m:acc>
                        </m:e>
                        <m:sub>
                          <m:r>
                            <a:rPr lang="zh-CN" altLang="en-US" sz="2000" i="1">
                              <a:latin typeface="Cambria Math" panose="02040503050406030204" pitchFamily="18" charset="0"/>
                              <a:cs typeface="Arial" panose="020B0604020202020204" pitchFamily="34" charset="0"/>
                            </a:rPr>
                            <m:t>𝛾</m:t>
                          </m:r>
                        </m:sub>
                        <m:sup>
                          <m:r>
                            <a:rPr lang="en-US" altLang="zh-CN" sz="2000" i="1">
                              <a:latin typeface="Cambria Math" panose="02040503050406030204" pitchFamily="18" charset="0"/>
                              <a:cs typeface="Arial" panose="020B0604020202020204" pitchFamily="34" charset="0"/>
                            </a:rPr>
                            <m:t>−</m:t>
                          </m:r>
                        </m:sup>
                      </m:sSubSup>
                      <m:r>
                        <a:rPr lang="en-US" altLang="zh-CN" sz="2000" b="0" i="0" smtClean="0">
                          <a:latin typeface="Cambria Math" panose="02040503050406030204" pitchFamily="18" charset="0"/>
                          <a:cs typeface="Arial" panose="020B0604020202020204" pitchFamily="34" charset="0"/>
                        </a:rPr>
                        <m:t>=</m:t>
                      </m:r>
                      <m:sSubSup>
                        <m:sSubSupPr>
                          <m:ctrlPr>
                            <a:rPr lang="en-US" altLang="zh-CN" sz="2000" i="1">
                              <a:latin typeface="Cambria Math" panose="02040503050406030204" pitchFamily="18" charset="0"/>
                              <a:cs typeface="Arial" panose="020B0604020202020204" pitchFamily="34" charset="0"/>
                            </a:rPr>
                          </m:ctrlPr>
                        </m:sSubSupPr>
                        <m:e>
                          <m:acc>
                            <m:accPr>
                              <m:chr m:val="̂"/>
                              <m:ctrlPr>
                                <a:rPr lang="en-US" altLang="zh-CN" sz="2000" i="1">
                                  <a:latin typeface="Cambria Math" panose="02040503050406030204" pitchFamily="18" charset="0"/>
                                  <a:cs typeface="Arial" panose="020B0604020202020204" pitchFamily="34" charset="0"/>
                                </a:rPr>
                              </m:ctrlPr>
                            </m:accPr>
                            <m:e>
                              <m:r>
                                <a:rPr lang="en-US" altLang="zh-CN" sz="2000" i="1">
                                  <a:latin typeface="Cambria Math" panose="02040503050406030204" pitchFamily="18" charset="0"/>
                                  <a:cs typeface="Arial" panose="020B0604020202020204" pitchFamily="34" charset="0"/>
                                </a:rPr>
                                <m:t>𝑆</m:t>
                              </m:r>
                            </m:e>
                          </m:acc>
                        </m:e>
                        <m:sub>
                          <m:r>
                            <a:rPr lang="zh-CN" altLang="en-US" sz="2000" i="1">
                              <a:latin typeface="Cambria Math" panose="02040503050406030204" pitchFamily="18" charset="0"/>
                              <a:cs typeface="Arial" panose="020B0604020202020204" pitchFamily="34" charset="0"/>
                            </a:rPr>
                            <m:t>𝛾</m:t>
                          </m:r>
                        </m:sub>
                        <m:sup>
                          <m:r>
                            <a:rPr lang="en-US" altLang="zh-CN" sz="2000" i="1">
                              <a:latin typeface="Cambria Math" panose="02040503050406030204" pitchFamily="18" charset="0"/>
                              <a:cs typeface="Arial" panose="020B0604020202020204" pitchFamily="34" charset="0"/>
                            </a:rPr>
                            <m:t>−</m:t>
                          </m:r>
                        </m:sup>
                      </m:sSubSup>
                      <m:r>
                        <a:rPr lang="en-US" altLang="zh-CN" sz="2000" b="0" i="1" smtClean="0">
                          <a:latin typeface="Cambria Math" panose="02040503050406030204" pitchFamily="18" charset="0"/>
                          <a:cs typeface="Arial" panose="020B0604020202020204" pitchFamily="34" charset="0"/>
                        </a:rPr>
                        <m:t>−</m:t>
                      </m:r>
                      <m:sSub>
                        <m:sSubPr>
                          <m:ctrlPr>
                            <a:rPr lang="en-US" altLang="zh-CN" sz="2000" i="1" dirty="0">
                              <a:latin typeface="Cambria Math" panose="02040503050406030204" pitchFamily="18" charset="0"/>
                              <a:cs typeface="Arial" panose="020B0604020202020204" pitchFamily="34" charset="0"/>
                            </a:rPr>
                          </m:ctrlPr>
                        </m:sSubPr>
                        <m:e>
                          <m:acc>
                            <m:accPr>
                              <m:chr m:val="̂"/>
                              <m:ctrlPr>
                                <a:rPr lang="en-US" altLang="zh-CN" sz="2000" i="1" dirty="0">
                                  <a:latin typeface="Cambria Math" panose="02040503050406030204" pitchFamily="18" charset="0"/>
                                  <a:cs typeface="Arial" panose="020B0604020202020204" pitchFamily="34" charset="0"/>
                                </a:rPr>
                              </m:ctrlPr>
                            </m:accPr>
                            <m:e>
                              <m:r>
                                <a:rPr lang="en-US" altLang="zh-CN" sz="2000" i="1" dirty="0">
                                  <a:latin typeface="Cambria Math" panose="02040503050406030204" pitchFamily="18" charset="0"/>
                                  <a:cs typeface="Arial" panose="020B0604020202020204" pitchFamily="34" charset="0"/>
                                </a:rPr>
                                <m:t>𝜋</m:t>
                              </m:r>
                            </m:e>
                          </m:acc>
                        </m:e>
                        <m:sub>
                          <m:r>
                            <a:rPr lang="en-US" altLang="zh-CN" sz="2000" i="1" dirty="0">
                              <a:latin typeface="Cambria Math" panose="02040503050406030204" pitchFamily="18" charset="0"/>
                              <a:cs typeface="Arial" panose="020B0604020202020204" pitchFamily="34" charset="0"/>
                            </a:rPr>
                            <m:t>0</m:t>
                          </m:r>
                        </m:sub>
                      </m:s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m:t>
                      </m:r>
                      <m:r>
                        <a:rPr lang="zh-CN" altLang="en-US" sz="2000" i="1" dirty="0" smtClean="0">
                          <a:latin typeface="Cambria Math" panose="02040503050406030204" pitchFamily="18" charset="0"/>
                          <a:ea typeface="Cambria Math" panose="02040503050406030204" pitchFamily="18" charset="0"/>
                          <a:cs typeface="Arial" panose="020B0604020202020204" pitchFamily="34" charset="0"/>
                        </a:rPr>
                        <m:t>𝛾</m:t>
                      </m:r>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/2</m:t>
                      </m:r>
                    </m:oMath>
                  </m:oMathPara>
                </a14:m>
                <a:endParaRPr lang="en-US" altLang="zh-CN" sz="2000" dirty="0">
                  <a:latin typeface="Arial" panose="020B0604020202020204" pitchFamily="34" charset="0"/>
                  <a:cs typeface="Arial" panose="020B0604020202020204" pitchFamily="34" charset="0"/>
                </a:endParaRPr>
              </a:p>
              <a:p>
                <a:pPr marL="0" indent="0">
                  <a:lnSpc>
                    <a:spcPct val="150000"/>
                  </a:lnSpc>
                  <a:buNone/>
                </a:pPr>
                <a14:m>
                  <m:oMathPara xmlns:m="http://schemas.openxmlformats.org/officeDocument/2006/math">
                    <m:oMathParaPr>
                      <m:jc m:val="centerGroup"/>
                    </m:oMathParaPr>
                    <m:oMath xmlns:m="http://schemas.openxmlformats.org/officeDocument/2006/math">
                      <m:sSubSup>
                        <m:sSubSupPr>
                          <m:ctrlPr>
                            <a:rPr lang="en-US" altLang="zh-CN" sz="2000" b="0" i="1" smtClean="0">
                              <a:latin typeface="Cambria Math" panose="02040503050406030204" pitchFamily="18" charset="0"/>
                              <a:cs typeface="Arial" panose="020B0604020202020204" pitchFamily="34" charset="0"/>
                            </a:rPr>
                          </m:ctrlPr>
                        </m:sSubSupPr>
                        <m:e>
                          <m:acc>
                            <m:accPr>
                              <m:chr m:val="̂"/>
                              <m:ctrlPr>
                                <a:rPr lang="en-US" altLang="zh-CN" sz="2000" i="1" smtClean="0">
                                  <a:latin typeface="Cambria Math" panose="02040503050406030204" pitchFamily="18" charset="0"/>
                                  <a:cs typeface="Arial" panose="020B0604020202020204" pitchFamily="34" charset="0"/>
                                </a:rPr>
                              </m:ctrlPr>
                            </m:accPr>
                            <m:e>
                              <m:r>
                                <a:rPr lang="en-US" altLang="zh-CN" sz="2000" b="0" i="1" smtClean="0">
                                  <a:latin typeface="Cambria Math" panose="02040503050406030204" pitchFamily="18" charset="0"/>
                                  <a:cs typeface="Arial" panose="020B0604020202020204" pitchFamily="34" charset="0"/>
                                </a:rPr>
                                <m:t>𝑇</m:t>
                              </m:r>
                            </m:e>
                          </m:acc>
                        </m:e>
                        <m:sub>
                          <m:r>
                            <a:rPr lang="zh-CN" altLang="en-US" sz="2000" b="0" i="1" smtClean="0">
                              <a:latin typeface="Cambria Math" panose="02040503050406030204" pitchFamily="18" charset="0"/>
                              <a:cs typeface="Arial" panose="020B0604020202020204" pitchFamily="34" charset="0"/>
                            </a:rPr>
                            <m:t>𝛾</m:t>
                          </m:r>
                        </m:sub>
                        <m:sup>
                          <m:r>
                            <a:rPr lang="en-US" altLang="zh-CN" sz="2000" b="0" i="1" smtClean="0">
                              <a:latin typeface="Cambria Math" panose="02040503050406030204" pitchFamily="18" charset="0"/>
                              <a:cs typeface="Arial" panose="020B0604020202020204" pitchFamily="34" charset="0"/>
                            </a:rPr>
                            <m:t>+</m:t>
                          </m:r>
                        </m:sup>
                      </m:sSubSup>
                      <m:r>
                        <a:rPr lang="en-US" altLang="zh-CN" sz="2000" b="0" i="1" smtClean="0">
                          <a:latin typeface="Cambria Math" panose="02040503050406030204" pitchFamily="18" charset="0"/>
                          <a:cs typeface="Arial" panose="020B0604020202020204" pitchFamily="34" charset="0"/>
                        </a:rPr>
                        <m:t>=</m:t>
                      </m:r>
                      <m:sSubSup>
                        <m:sSubSupPr>
                          <m:ctrlPr>
                            <a:rPr lang="en-US" altLang="zh-CN" sz="2000" i="1">
                              <a:latin typeface="Cambria Math" panose="02040503050406030204" pitchFamily="18" charset="0"/>
                              <a:cs typeface="Arial" panose="020B0604020202020204" pitchFamily="34" charset="0"/>
                            </a:rPr>
                          </m:ctrlPr>
                        </m:sSubSupPr>
                        <m:e>
                          <m:acc>
                            <m:accPr>
                              <m:chr m:val="̂"/>
                              <m:ctrlPr>
                                <a:rPr lang="en-US" altLang="zh-CN" sz="2000" i="1">
                                  <a:latin typeface="Cambria Math" panose="02040503050406030204" pitchFamily="18" charset="0"/>
                                  <a:cs typeface="Arial" panose="020B0604020202020204" pitchFamily="34" charset="0"/>
                                </a:rPr>
                              </m:ctrlPr>
                            </m:accPr>
                            <m:e>
                              <m:r>
                                <a:rPr lang="en-US" altLang="zh-CN" sz="2000" b="0" i="1" smtClean="0">
                                  <a:latin typeface="Cambria Math" panose="02040503050406030204" pitchFamily="18" charset="0"/>
                                  <a:cs typeface="Arial" panose="020B0604020202020204" pitchFamily="34" charset="0"/>
                                </a:rPr>
                                <m:t>𝑆</m:t>
                              </m:r>
                            </m:e>
                          </m:acc>
                        </m:e>
                        <m:sub>
                          <m:r>
                            <a:rPr lang="zh-CN" altLang="en-US" sz="2000" i="1">
                              <a:latin typeface="Cambria Math" panose="02040503050406030204" pitchFamily="18" charset="0"/>
                              <a:cs typeface="Arial" panose="020B0604020202020204" pitchFamily="34" charset="0"/>
                            </a:rPr>
                            <m:t>𝛾</m:t>
                          </m:r>
                        </m:sub>
                        <m:sup>
                          <m:r>
                            <a:rPr lang="en-US" altLang="zh-CN" sz="2000" b="0" i="1" smtClean="0">
                              <a:latin typeface="Cambria Math" panose="02040503050406030204" pitchFamily="18" charset="0"/>
                              <a:cs typeface="Arial" panose="020B0604020202020204" pitchFamily="34" charset="0"/>
                            </a:rPr>
                            <m:t>+</m:t>
                          </m:r>
                        </m:sup>
                      </m:sSubSup>
                      <m:r>
                        <a:rPr lang="en-US" altLang="zh-CN" sz="2000" b="0" i="0" smtClean="0">
                          <a:latin typeface="Cambria Math" panose="02040503050406030204" pitchFamily="18" charset="0"/>
                          <a:cs typeface="Arial" panose="020B0604020202020204" pitchFamily="34" charset="0"/>
                        </a:rPr>
                        <m:t>−</m:t>
                      </m:r>
                      <m:sSubSup>
                        <m:sSubSupPr>
                          <m:ctrlPr>
                            <a:rPr lang="en-US" altLang="zh-CN" sz="2000" i="1">
                              <a:latin typeface="Cambria Math" panose="02040503050406030204" pitchFamily="18" charset="0"/>
                              <a:cs typeface="Arial" panose="020B0604020202020204" pitchFamily="34" charset="0"/>
                            </a:rPr>
                          </m:ctrlPr>
                        </m:sSubSupPr>
                        <m:e>
                          <m:acc>
                            <m:accPr>
                              <m:chr m:val="̂"/>
                              <m:ctrlPr>
                                <a:rPr lang="en-US" altLang="zh-CN" sz="2000" i="1">
                                  <a:latin typeface="Cambria Math" panose="02040503050406030204" pitchFamily="18" charset="0"/>
                                  <a:cs typeface="Arial" panose="020B0604020202020204" pitchFamily="34" charset="0"/>
                                </a:rPr>
                              </m:ctrlPr>
                            </m:accPr>
                            <m:e>
                              <m:r>
                                <a:rPr lang="en-US" altLang="zh-CN" sz="2000" b="0" i="1" smtClean="0">
                                  <a:latin typeface="Cambria Math" panose="02040503050406030204" pitchFamily="18" charset="0"/>
                                  <a:cs typeface="Arial" panose="020B0604020202020204" pitchFamily="34" charset="0"/>
                                </a:rPr>
                                <m:t>𝐹</m:t>
                              </m:r>
                            </m:e>
                          </m:acc>
                        </m:e>
                        <m:sub>
                          <m:r>
                            <a:rPr lang="zh-CN" altLang="en-US" sz="2000" i="1">
                              <a:latin typeface="Cambria Math" panose="02040503050406030204" pitchFamily="18" charset="0"/>
                              <a:cs typeface="Arial" panose="020B0604020202020204" pitchFamily="34" charset="0"/>
                            </a:rPr>
                            <m:t>𝛾</m:t>
                          </m:r>
                        </m:sub>
                        <m:sup>
                          <m:r>
                            <a:rPr lang="en-US" altLang="zh-CN" sz="2000" b="0" i="1" smtClean="0">
                              <a:latin typeface="Cambria Math" panose="02040503050406030204" pitchFamily="18" charset="0"/>
                              <a:cs typeface="Arial" panose="020B0604020202020204" pitchFamily="34" charset="0"/>
                            </a:rPr>
                            <m:t>+</m:t>
                          </m:r>
                        </m:sup>
                      </m:sSubSup>
                      <m:r>
                        <a:rPr lang="en-US" altLang="zh-CN" sz="2000" b="0" i="0" smtClean="0">
                          <a:latin typeface="Cambria Math" panose="02040503050406030204" pitchFamily="18" charset="0"/>
                          <a:cs typeface="Arial" panose="020B0604020202020204" pitchFamily="34" charset="0"/>
                        </a:rPr>
                        <m:t>=</m:t>
                      </m:r>
                      <m:sSubSup>
                        <m:sSubSupPr>
                          <m:ctrlPr>
                            <a:rPr lang="en-US" altLang="zh-CN" sz="2000" i="1">
                              <a:latin typeface="Cambria Math" panose="02040503050406030204" pitchFamily="18" charset="0"/>
                              <a:cs typeface="Arial" panose="020B0604020202020204" pitchFamily="34" charset="0"/>
                            </a:rPr>
                          </m:ctrlPr>
                        </m:sSubSupPr>
                        <m:e>
                          <m:acc>
                            <m:accPr>
                              <m:chr m:val="̂"/>
                              <m:ctrlPr>
                                <a:rPr lang="en-US" altLang="zh-CN" sz="2000" i="1">
                                  <a:latin typeface="Cambria Math" panose="02040503050406030204" pitchFamily="18" charset="0"/>
                                  <a:cs typeface="Arial" panose="020B0604020202020204" pitchFamily="34" charset="0"/>
                                </a:rPr>
                              </m:ctrlPr>
                            </m:accPr>
                            <m:e>
                              <m:r>
                                <a:rPr lang="en-US" altLang="zh-CN" sz="2000" i="1">
                                  <a:latin typeface="Cambria Math" panose="02040503050406030204" pitchFamily="18" charset="0"/>
                                  <a:cs typeface="Arial" panose="020B0604020202020204" pitchFamily="34" charset="0"/>
                                </a:rPr>
                                <m:t>𝑆</m:t>
                              </m:r>
                            </m:e>
                          </m:acc>
                        </m:e>
                        <m:sub>
                          <m:r>
                            <a:rPr lang="zh-CN" altLang="en-US" sz="2000" i="1">
                              <a:latin typeface="Cambria Math" panose="02040503050406030204" pitchFamily="18" charset="0"/>
                              <a:cs typeface="Arial" panose="020B0604020202020204" pitchFamily="34" charset="0"/>
                            </a:rPr>
                            <m:t>𝛾</m:t>
                          </m:r>
                        </m:sub>
                        <m:sup>
                          <m:r>
                            <a:rPr lang="en-US" altLang="zh-CN" sz="2000" b="0" i="1" smtClean="0">
                              <a:latin typeface="Cambria Math" panose="02040503050406030204" pitchFamily="18" charset="0"/>
                              <a:cs typeface="Arial" panose="020B0604020202020204" pitchFamily="34" charset="0"/>
                            </a:rPr>
                            <m:t>+</m:t>
                          </m:r>
                        </m:sup>
                      </m:sSubSup>
                      <m:r>
                        <a:rPr lang="en-US" altLang="zh-CN" sz="2000" b="0" i="1" smtClean="0">
                          <a:latin typeface="Cambria Math" panose="02040503050406030204" pitchFamily="18" charset="0"/>
                          <a:cs typeface="Arial" panose="020B0604020202020204" pitchFamily="34" charset="0"/>
                        </a:rPr>
                        <m:t>−</m:t>
                      </m:r>
                      <m:sSub>
                        <m:sSubPr>
                          <m:ctrlPr>
                            <a:rPr lang="en-US" altLang="zh-CN" sz="2000" i="1" dirty="0">
                              <a:latin typeface="Cambria Math" panose="02040503050406030204" pitchFamily="18" charset="0"/>
                              <a:cs typeface="Arial" panose="020B0604020202020204" pitchFamily="34" charset="0"/>
                            </a:rPr>
                          </m:ctrlPr>
                        </m:sSubPr>
                        <m:e>
                          <m:acc>
                            <m:accPr>
                              <m:chr m:val="̂"/>
                              <m:ctrlPr>
                                <a:rPr lang="en-US" altLang="zh-CN" sz="2000" i="1" dirty="0">
                                  <a:latin typeface="Cambria Math" panose="02040503050406030204" pitchFamily="18" charset="0"/>
                                  <a:cs typeface="Arial" panose="020B0604020202020204" pitchFamily="34" charset="0"/>
                                </a:rPr>
                              </m:ctrlPr>
                            </m:accPr>
                            <m:e>
                              <m:r>
                                <a:rPr lang="en-US" altLang="zh-CN" sz="2000" i="1" dirty="0">
                                  <a:latin typeface="Cambria Math" panose="02040503050406030204" pitchFamily="18" charset="0"/>
                                  <a:cs typeface="Arial" panose="020B0604020202020204" pitchFamily="34" charset="0"/>
                                </a:rPr>
                                <m:t>𝜋</m:t>
                              </m:r>
                            </m:e>
                          </m:acc>
                        </m:e>
                        <m:sub>
                          <m:r>
                            <a:rPr lang="en-US" altLang="zh-CN" sz="2000" i="1" dirty="0">
                              <a:latin typeface="Cambria Math" panose="02040503050406030204" pitchFamily="18" charset="0"/>
                              <a:cs typeface="Arial" panose="020B0604020202020204" pitchFamily="34" charset="0"/>
                            </a:rPr>
                            <m:t>0</m:t>
                          </m:r>
                        </m:sub>
                      </m:sSub>
                      <m:r>
                        <a:rPr lang="en-US" altLang="zh-CN" sz="2000" i="1" dirty="0">
                          <a:latin typeface="Cambria Math" panose="02040503050406030204" pitchFamily="18" charset="0"/>
                          <a:ea typeface="Cambria Math" panose="02040503050406030204" pitchFamily="18" charset="0"/>
                          <a:cs typeface="Arial" panose="020B0604020202020204" pitchFamily="34" charset="0"/>
                        </a:rPr>
                        <m:t>∙</m:t>
                      </m:r>
                      <m:r>
                        <a:rPr lang="zh-CN" altLang="en-US" sz="2000" i="1" dirty="0">
                          <a:latin typeface="Cambria Math" panose="02040503050406030204" pitchFamily="18" charset="0"/>
                          <a:ea typeface="Cambria Math" panose="02040503050406030204" pitchFamily="18" charset="0"/>
                          <a:cs typeface="Arial" panose="020B0604020202020204" pitchFamily="34" charset="0"/>
                        </a:rPr>
                        <m:t>𝛾</m:t>
                      </m:r>
                      <m:r>
                        <a:rPr lang="en-US" altLang="zh-CN" sz="2000" i="1" dirty="0">
                          <a:latin typeface="Cambria Math" panose="02040503050406030204" pitchFamily="18" charset="0"/>
                          <a:ea typeface="Cambria Math" panose="02040503050406030204" pitchFamily="18" charset="0"/>
                          <a:cs typeface="Arial" panose="020B0604020202020204" pitchFamily="34" charset="0"/>
                        </a:rPr>
                        <m:t>/2</m:t>
                      </m:r>
                    </m:oMath>
                  </m:oMathPara>
                </a14:m>
                <a:endParaRPr lang="en-US" altLang="zh-CN" sz="2000" dirty="0">
                  <a:latin typeface="Arial" panose="020B0604020202020204" pitchFamily="34" charset="0"/>
                  <a:cs typeface="Arial" panose="020B0604020202020204" pitchFamily="34" charset="0"/>
                </a:endParaRPr>
              </a:p>
              <a:p>
                <a:pPr marL="0" indent="0">
                  <a:lnSpc>
                    <a:spcPct val="150000"/>
                  </a:lnSpc>
                  <a:buNone/>
                </a:pPr>
                <a:endParaRPr lang="en-US" altLang="zh-CN" sz="2000" dirty="0">
                  <a:latin typeface="Arial" panose="020B0604020202020204" pitchFamily="34" charset="0"/>
                  <a:cs typeface="Arial" panose="020B0604020202020204" pitchFamily="34" charset="0"/>
                </a:endParaRPr>
              </a:p>
              <a:p>
                <a:pPr>
                  <a:lnSpc>
                    <a:spcPct val="150000"/>
                  </a:lnSpc>
                </a:pPr>
                <a:endParaRPr lang="en-US" altLang="zh-CN" sz="2000" dirty="0">
                  <a:latin typeface="Arial" panose="020B0604020202020204" pitchFamily="34" charset="0"/>
                  <a:cs typeface="Arial" panose="020B0604020202020204" pitchFamily="34" charset="0"/>
                </a:endParaRPr>
              </a:p>
            </p:txBody>
          </p:sp>
        </mc:Choice>
        <mc:Fallback xmlns="">
          <p:sp>
            <p:nvSpPr>
              <p:cNvPr id="8" name="内容占位符 2">
                <a:extLst>
                  <a:ext uri="{FF2B5EF4-FFF2-40B4-BE49-F238E27FC236}">
                    <a16:creationId xmlns:a16="http://schemas.microsoft.com/office/drawing/2014/main" id="{62BB2DDE-FA80-4CB0-8129-804C7171C4FD}"/>
                  </a:ext>
                </a:extLst>
              </p:cNvPr>
              <p:cNvSpPr>
                <a:spLocks noGrp="1" noRot="1" noChangeAspect="1" noMove="1" noResize="1" noEditPoints="1" noAdjustHandles="1" noChangeArrowheads="1" noChangeShapeType="1" noTextEdit="1"/>
              </p:cNvSpPr>
              <p:nvPr>
                <p:ph idx="1"/>
              </p:nvPr>
            </p:nvSpPr>
            <p:spPr>
              <a:xfrm>
                <a:off x="467361" y="1569403"/>
                <a:ext cx="8209277" cy="4943157"/>
              </a:xfrm>
              <a:blipFill>
                <a:blip r:embed="rId2"/>
                <a:stretch>
                  <a:fillRect l="-594"/>
                </a:stretch>
              </a:blipFill>
            </p:spPr>
            <p:txBody>
              <a:bodyPr/>
              <a:lstStyle/>
              <a:p>
                <a:r>
                  <a:rPr lang="zh-CN" altLang="en-US">
                    <a:noFill/>
                  </a:rPr>
                  <a:t> </a:t>
                </a:r>
              </a:p>
            </p:txBody>
          </p:sp>
        </mc:Fallback>
      </mc:AlternateContent>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6273521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7886700" cy="1325563"/>
          </a:xfrm>
        </p:spPr>
        <p:txBody>
          <a:bodyPr/>
          <a:lstStyle/>
          <a:p>
            <a:r>
              <a:rPr lang="en-US" altLang="zh-CN" dirty="0">
                <a:latin typeface="Arial" panose="020B0604020202020204" pitchFamily="34" charset="0"/>
                <a:cs typeface="Arial" panose="020B0604020202020204" pitchFamily="34" charset="0"/>
              </a:rPr>
              <a:t>Alpha Distribution </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D35A5F79-3517-4F12-A975-20009F7D2682}"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85</a:t>
            </a:fld>
            <a:endParaRPr lang="zh-CN" altLang="en-US"/>
          </a:p>
        </p:txBody>
      </p:sp>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1" y="1264603"/>
            <a:ext cx="7886700" cy="4493101"/>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Under the second distribution, in contrast, some nonzero alphas are closer to zero, with about a quarter of p-values above λ belonging to nonzero-alpha funds</a:t>
            </a:r>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pic>
        <p:nvPicPr>
          <p:cNvPr id="3" name="图片 2">
            <a:extLst>
              <a:ext uri="{FF2B5EF4-FFF2-40B4-BE49-F238E27FC236}">
                <a16:creationId xmlns:a16="http://schemas.microsoft.com/office/drawing/2014/main" id="{D4D58235-2DE8-4BCD-B135-417275DA5ADD}"/>
              </a:ext>
            </a:extLst>
          </p:cNvPr>
          <p:cNvPicPr>
            <a:picLocks noChangeAspect="1"/>
          </p:cNvPicPr>
          <p:nvPr/>
        </p:nvPicPr>
        <p:blipFill>
          <a:blip r:embed="rId2"/>
          <a:stretch>
            <a:fillRect/>
          </a:stretch>
        </p:blipFill>
        <p:spPr>
          <a:xfrm>
            <a:off x="1475079" y="2734628"/>
            <a:ext cx="6193842" cy="3881120"/>
          </a:xfrm>
          <a:prstGeom prst="rect">
            <a:avLst/>
          </a:prstGeom>
        </p:spPr>
      </p:pic>
      <p:sp>
        <p:nvSpPr>
          <p:cNvPr id="10" name="文本框 9">
            <a:extLst>
              <a:ext uri="{FF2B5EF4-FFF2-40B4-BE49-F238E27FC236}">
                <a16:creationId xmlns:a16="http://schemas.microsoft.com/office/drawing/2014/main" id="{02F99E15-8A43-4E6C-8EF2-5E50ACCFAC84}"/>
              </a:ext>
            </a:extLst>
          </p:cNvPr>
          <p:cNvSpPr txBox="1"/>
          <p:nvPr/>
        </p:nvSpPr>
        <p:spPr>
          <a:xfrm>
            <a:off x="162864" y="2967335"/>
            <a:ext cx="2326336" cy="923330"/>
          </a:xfrm>
          <a:prstGeom prst="rect">
            <a:avLst/>
          </a:prstGeom>
          <a:noFill/>
        </p:spPr>
        <p:txBody>
          <a:bodyPr wrap="square">
            <a:spAutoFit/>
          </a:bodyPr>
          <a:lstStyle/>
          <a:p>
            <a:r>
              <a:rPr lang="en-US" altLang="zh-CN" dirty="0"/>
              <a:t>75% mass at </a:t>
            </a:r>
            <a:r>
              <a:rPr lang="el-GR" altLang="zh-CN" dirty="0"/>
              <a:t>α = 0 </a:t>
            </a:r>
            <a:endParaRPr lang="en-US" altLang="zh-CN" dirty="0"/>
          </a:p>
          <a:p>
            <a:r>
              <a:rPr lang="el-GR" altLang="zh-CN" dirty="0"/>
              <a:t>23% </a:t>
            </a:r>
            <a:r>
              <a:rPr lang="en-US" altLang="zh-CN" dirty="0"/>
              <a:t>mass at </a:t>
            </a:r>
            <a:r>
              <a:rPr lang="el-GR" altLang="zh-CN" dirty="0"/>
              <a:t>α = −3.2%</a:t>
            </a:r>
            <a:endParaRPr lang="en-US" altLang="zh-CN" dirty="0"/>
          </a:p>
          <a:p>
            <a:r>
              <a:rPr lang="en-US" altLang="zh-CN" dirty="0"/>
              <a:t>2% mass at </a:t>
            </a:r>
            <a:r>
              <a:rPr lang="el-GR" altLang="zh-CN" dirty="0"/>
              <a:t>α = 3.8%</a:t>
            </a:r>
            <a:endParaRPr lang="zh-CN" altLang="en-US" dirty="0"/>
          </a:p>
        </p:txBody>
      </p:sp>
      <p:sp>
        <p:nvSpPr>
          <p:cNvPr id="6" name="文本框 5">
            <a:extLst>
              <a:ext uri="{FF2B5EF4-FFF2-40B4-BE49-F238E27FC236}">
                <a16:creationId xmlns:a16="http://schemas.microsoft.com/office/drawing/2014/main" id="{4875B1C2-67A6-45F7-9388-4458B5F691AA}"/>
              </a:ext>
            </a:extLst>
          </p:cNvPr>
          <p:cNvSpPr txBox="1"/>
          <p:nvPr/>
        </p:nvSpPr>
        <p:spPr>
          <a:xfrm>
            <a:off x="6848323" y="2967335"/>
            <a:ext cx="2326336" cy="923330"/>
          </a:xfrm>
          <a:prstGeom prst="rect">
            <a:avLst/>
          </a:prstGeom>
          <a:noFill/>
        </p:spPr>
        <p:txBody>
          <a:bodyPr wrap="square">
            <a:spAutoFit/>
          </a:bodyPr>
          <a:lstStyle/>
          <a:p>
            <a:r>
              <a:rPr lang="en-US" altLang="zh-CN" dirty="0"/>
              <a:t>45% mass at </a:t>
            </a:r>
            <a:r>
              <a:rPr lang="el-GR" altLang="zh-CN" dirty="0"/>
              <a:t>α = 0 </a:t>
            </a:r>
            <a:endParaRPr lang="en-US" altLang="zh-CN" dirty="0"/>
          </a:p>
          <a:p>
            <a:r>
              <a:rPr lang="el-GR" altLang="zh-CN" dirty="0"/>
              <a:t>2</a:t>
            </a:r>
            <a:r>
              <a:rPr lang="en-US" altLang="zh-CN" dirty="0"/>
              <a:t>7.5</a:t>
            </a:r>
            <a:r>
              <a:rPr lang="el-GR" altLang="zh-CN" dirty="0"/>
              <a:t>% </a:t>
            </a:r>
            <a:r>
              <a:rPr lang="en-US" altLang="zh-CN" dirty="0"/>
              <a:t>mass at </a:t>
            </a:r>
            <a:r>
              <a:rPr lang="el-GR" altLang="zh-CN" dirty="0"/>
              <a:t>α </a:t>
            </a:r>
            <a:r>
              <a:rPr lang="en-US" altLang="zh-CN" dirty="0"/>
              <a:t>&gt; 0</a:t>
            </a:r>
          </a:p>
          <a:p>
            <a:r>
              <a:rPr lang="en-US" altLang="zh-CN" dirty="0"/>
              <a:t>27.5% mass at </a:t>
            </a:r>
            <a:r>
              <a:rPr lang="el-GR" altLang="zh-CN" dirty="0"/>
              <a:t>α </a:t>
            </a:r>
            <a:r>
              <a:rPr lang="en-US" altLang="zh-CN" dirty="0"/>
              <a:t>&lt; 0</a:t>
            </a:r>
            <a:endParaRPr lang="zh-CN" altLang="en-US" dirty="0"/>
          </a:p>
        </p:txBody>
      </p:sp>
    </p:spTree>
    <p:extLst>
      <p:ext uri="{BB962C8B-B14F-4D97-AF65-F5344CB8AC3E}">
        <p14:creationId xmlns:p14="http://schemas.microsoft.com/office/powerpoint/2010/main" val="29223745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7886700" cy="1325563"/>
          </a:xfrm>
        </p:spPr>
        <p:txBody>
          <a:bodyPr/>
          <a:lstStyle/>
          <a:p>
            <a:r>
              <a:rPr lang="en-US" altLang="zh-CN" dirty="0">
                <a:latin typeface="Arial" panose="020B0604020202020204" pitchFamily="34" charset="0"/>
                <a:cs typeface="Arial" panose="020B0604020202020204" pitchFamily="34" charset="0"/>
              </a:rPr>
              <a:t>Simulation Setup</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9537180D-616C-4518-8D22-82E2BD0EE0B8}"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86</a:t>
            </a:fld>
            <a:endParaRPr lang="zh-CN" altLang="en-US"/>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2" y="1569403"/>
                <a:ext cx="7886700" cy="4493101"/>
              </a:xfrm>
            </p:spPr>
            <p:txBody>
              <a:bodyPr>
                <a:normAutofit fontScale="92500"/>
              </a:bodyPr>
              <a:lstStyle/>
              <a:p>
                <a:pPr>
                  <a:lnSpc>
                    <a:spcPct val="150000"/>
                  </a:lnSpc>
                </a:pPr>
                <a:r>
                  <a:rPr lang="en-US" altLang="zh-CN" sz="2000" dirty="0">
                    <a:latin typeface="Arial" panose="020B0604020202020204" pitchFamily="34" charset="0"/>
                    <a:cs typeface="Arial" panose="020B0604020202020204" pitchFamily="34" charset="0"/>
                  </a:rPr>
                  <a:t>Model of Returns: We generate samples of fund returns according to the linear factor model</a:t>
                </a:r>
              </a:p>
              <a:p>
                <a:pPr marL="0" indent="0">
                  <a:lnSpc>
                    <a:spcPct val="150000"/>
                  </a:lnSpc>
                  <a:buNone/>
                </a:pPr>
                <a14:m>
                  <m:oMathPara xmlns:m="http://schemas.openxmlformats.org/officeDocument/2006/math">
                    <m:oMathParaPr>
                      <m:jc m:val="right"/>
                    </m:oMathParaPr>
                    <m:oMath xmlns:m="http://schemas.openxmlformats.org/officeDocument/2006/math">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𝑟</m:t>
                          </m:r>
                        </m:e>
                        <m:sub>
                          <m:r>
                            <a:rPr lang="en-US" altLang="zh-CN" sz="2000" b="0" i="1" smtClean="0">
                              <a:latin typeface="Cambria Math" panose="02040503050406030204" pitchFamily="18" charset="0"/>
                              <a:cs typeface="Arial" panose="020B0604020202020204" pitchFamily="34" charset="0"/>
                            </a:rPr>
                            <m:t>𝑖𝑡</m:t>
                          </m:r>
                        </m:sub>
                      </m:sSub>
                      <m:r>
                        <a:rPr lang="en-US" altLang="zh-CN" sz="2000" b="0" i="1" smtClean="0">
                          <a:latin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cs typeface="Arial" panose="020B0604020202020204" pitchFamily="34" charset="0"/>
                            </a:rPr>
                          </m:ctrlPr>
                        </m:sSubPr>
                        <m:e>
                          <m:r>
                            <a:rPr lang="zh-CN" altLang="en-US" sz="2000" b="0" i="1" smtClean="0">
                              <a:latin typeface="Cambria Math" panose="02040503050406030204" pitchFamily="18" charset="0"/>
                              <a:cs typeface="Arial" panose="020B0604020202020204" pitchFamily="34" charset="0"/>
                            </a:rPr>
                            <m:t>𝛼</m:t>
                          </m:r>
                        </m:e>
                        <m:sub>
                          <m:r>
                            <a:rPr lang="en-US" altLang="zh-CN" sz="2000" b="0" i="1" smtClean="0">
                              <a:latin typeface="Cambria Math" panose="02040503050406030204" pitchFamily="18" charset="0"/>
                              <a:cs typeface="Arial" panose="020B0604020202020204" pitchFamily="34" charset="0"/>
                            </a:rPr>
                            <m:t>𝑖</m:t>
                          </m:r>
                        </m:sub>
                      </m:sSub>
                      <m:r>
                        <a:rPr lang="en-US" altLang="zh-CN" sz="2000" b="0" i="1" smtClean="0">
                          <a:latin typeface="Cambria Math" panose="02040503050406030204" pitchFamily="18" charset="0"/>
                          <a:cs typeface="Arial" panose="020B0604020202020204" pitchFamily="34" charset="0"/>
                        </a:rPr>
                        <m:t>+</m:t>
                      </m:r>
                      <m:sSubSup>
                        <m:sSubSupPr>
                          <m:ctrlPr>
                            <a:rPr lang="en-US" altLang="zh-CN" sz="2000" b="0" i="1" smtClean="0">
                              <a:latin typeface="Cambria Math" panose="02040503050406030204" pitchFamily="18" charset="0"/>
                              <a:cs typeface="Arial" panose="020B0604020202020204" pitchFamily="34" charset="0"/>
                            </a:rPr>
                          </m:ctrlPr>
                        </m:sSubSupPr>
                        <m:e>
                          <m:r>
                            <a:rPr lang="en-US" altLang="zh-CN" sz="2000" b="0" i="1" smtClean="0">
                              <a:latin typeface="Cambria Math" panose="02040503050406030204" pitchFamily="18" charset="0"/>
                              <a:cs typeface="Arial" panose="020B0604020202020204" pitchFamily="34" charset="0"/>
                            </a:rPr>
                            <m:t>𝐹</m:t>
                          </m:r>
                        </m:e>
                        <m:sub>
                          <m:r>
                            <a:rPr lang="en-US" altLang="zh-CN" sz="2000" b="0" i="1" smtClean="0">
                              <a:latin typeface="Cambria Math" panose="02040503050406030204" pitchFamily="18" charset="0"/>
                              <a:cs typeface="Arial" panose="020B0604020202020204" pitchFamily="34" charset="0"/>
                            </a:rPr>
                            <m:t>𝑡</m:t>
                          </m:r>
                        </m:sub>
                        <m:sup>
                          <m:r>
                            <a:rPr lang="en-US" altLang="zh-CN" sz="2000" b="0" i="1" smtClean="0">
                              <a:latin typeface="Cambria Math" panose="02040503050406030204" pitchFamily="18" charset="0"/>
                              <a:cs typeface="Arial" panose="020B0604020202020204" pitchFamily="34" charset="0"/>
                            </a:rPr>
                            <m:t>′</m:t>
                          </m:r>
                        </m:sup>
                      </m:sSubSup>
                      <m:sSub>
                        <m:sSubPr>
                          <m:ctrlPr>
                            <a:rPr lang="en-US" altLang="zh-CN" sz="2000" b="0" i="1" smtClean="0">
                              <a:latin typeface="Cambria Math" panose="02040503050406030204" pitchFamily="18" charset="0"/>
                              <a:cs typeface="Arial" panose="020B0604020202020204" pitchFamily="34" charset="0"/>
                            </a:rPr>
                          </m:ctrlPr>
                        </m:sSubPr>
                        <m:e>
                          <m:r>
                            <a:rPr lang="zh-CN" altLang="en-US" sz="2000" b="0" i="1" smtClean="0">
                              <a:latin typeface="Cambria Math" panose="02040503050406030204" pitchFamily="18" charset="0"/>
                              <a:cs typeface="Arial" panose="020B0604020202020204" pitchFamily="34" charset="0"/>
                            </a:rPr>
                            <m:t>𝛽</m:t>
                          </m:r>
                        </m:e>
                        <m:sub>
                          <m:r>
                            <a:rPr lang="en-US" altLang="zh-CN" sz="2000" b="0" i="1" smtClean="0">
                              <a:latin typeface="Cambria Math" panose="02040503050406030204" pitchFamily="18" charset="0"/>
                              <a:cs typeface="Arial" panose="020B0604020202020204" pitchFamily="34" charset="0"/>
                            </a:rPr>
                            <m:t>𝑖</m:t>
                          </m:r>
                        </m:sub>
                      </m:sSub>
                      <m:r>
                        <a:rPr lang="en-US" altLang="zh-CN" sz="2000" b="0" i="1" smtClean="0">
                          <a:latin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cs typeface="Arial" panose="020B0604020202020204" pitchFamily="34" charset="0"/>
                            </a:rPr>
                          </m:ctrlPr>
                        </m:sSubPr>
                        <m:e>
                          <m:r>
                            <a:rPr lang="zh-CN" altLang="en-US" sz="2000" b="0" i="1" smtClean="0">
                              <a:latin typeface="Cambria Math" panose="02040503050406030204" pitchFamily="18" charset="0"/>
                              <a:cs typeface="Arial" panose="020B0604020202020204" pitchFamily="34" charset="0"/>
                            </a:rPr>
                            <m:t>𝜀</m:t>
                          </m:r>
                        </m:e>
                        <m:sub>
                          <m:r>
                            <a:rPr lang="en-US" altLang="zh-CN" sz="2000" b="0" i="1" smtClean="0">
                              <a:latin typeface="Cambria Math" panose="02040503050406030204" pitchFamily="18" charset="0"/>
                              <a:cs typeface="Arial" panose="020B0604020202020204" pitchFamily="34" charset="0"/>
                            </a:rPr>
                            <m:t>𝑖𝑡</m:t>
                          </m:r>
                        </m:sub>
                      </m:sSub>
                      <m:r>
                        <a:rPr lang="en-US" altLang="zh-CN" sz="2000" b="0" i="1" smtClean="0">
                          <a:latin typeface="Cambria Math" panose="02040503050406030204" pitchFamily="18" charset="0"/>
                          <a:cs typeface="Arial" panose="020B0604020202020204" pitchFamily="34" charset="0"/>
                        </a:rPr>
                        <m:t>                                          (3)</m:t>
                      </m:r>
                    </m:oMath>
                  </m:oMathPara>
                </a14:m>
                <a:endParaRPr lang="en-US" altLang="zh-CN" sz="2000" dirty="0">
                  <a:latin typeface="Arial" panose="020B0604020202020204" pitchFamily="34" charset="0"/>
                  <a:cs typeface="Arial" panose="020B0604020202020204" pitchFamily="34" charset="0"/>
                </a:endParaRPr>
              </a:p>
              <a:p>
                <a:pPr>
                  <a:lnSpc>
                    <a:spcPct val="150000"/>
                  </a:lnSpc>
                </a:pPr>
                <a:r>
                  <a:rPr lang="en-US" altLang="zh-CN" sz="2000" dirty="0">
                    <a:latin typeface="Arial" panose="020B0604020202020204" pitchFamily="34" charset="0"/>
                    <a:cs typeface="Arial" panose="020B0604020202020204" pitchFamily="34" charset="0"/>
                  </a:rPr>
                  <a:t>Mutual Fund Data: To select plausible simulation parameters, we use the same mutual fund data sources and apply the same data filters as BSW.</a:t>
                </a:r>
              </a:p>
              <a:p>
                <a:pPr>
                  <a:lnSpc>
                    <a:spcPct val="150000"/>
                  </a:lnSpc>
                </a:pPr>
                <a:r>
                  <a:rPr lang="en-US" altLang="zh-CN" sz="2000" dirty="0">
                    <a:latin typeface="Arial" panose="020B0604020202020204" pitchFamily="34" charset="0"/>
                    <a:cs typeface="Arial" panose="020B0604020202020204" pitchFamily="34" charset="0"/>
                  </a:rPr>
                  <a:t>Simulation Parameters: we generate a balanced panel of fund returns with cross-sectional dimension N = 1,400 and time-series dimension equal to the total number of months in the data (T = 384).</a:t>
                </a:r>
              </a:p>
            </p:txBody>
          </p:sp>
        </mc:Choice>
        <mc:Fallback xmlns="">
          <p:sp>
            <p:nvSpPr>
              <p:cNvPr id="8" name="内容占位符 2">
                <a:extLst>
                  <a:ext uri="{FF2B5EF4-FFF2-40B4-BE49-F238E27FC236}">
                    <a16:creationId xmlns:a16="http://schemas.microsoft.com/office/drawing/2014/main" id="{62BB2DDE-FA80-4CB0-8129-804C7171C4FD}"/>
                  </a:ext>
                </a:extLst>
              </p:cNvPr>
              <p:cNvSpPr>
                <a:spLocks noGrp="1" noRot="1" noChangeAspect="1" noMove="1" noResize="1" noEditPoints="1" noAdjustHandles="1" noChangeArrowheads="1" noChangeShapeType="1" noTextEdit="1"/>
              </p:cNvSpPr>
              <p:nvPr>
                <p:ph idx="1"/>
              </p:nvPr>
            </p:nvSpPr>
            <p:spPr>
              <a:xfrm>
                <a:off x="467362" y="1569403"/>
                <a:ext cx="7886700" cy="4493101"/>
              </a:xfrm>
              <a:blipFill>
                <a:blip r:embed="rId2"/>
                <a:stretch>
                  <a:fillRect l="-619" r="-1469"/>
                </a:stretch>
              </a:blipFill>
            </p:spPr>
            <p:txBody>
              <a:bodyPr/>
              <a:lstStyle/>
              <a:p>
                <a:r>
                  <a:rPr lang="zh-CN" altLang="en-US">
                    <a:noFill/>
                  </a:rPr>
                  <a:t> </a:t>
                </a:r>
              </a:p>
            </p:txBody>
          </p:sp>
        </mc:Fallback>
      </mc:AlternateContent>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417961174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7886700" cy="1325563"/>
          </a:xfrm>
        </p:spPr>
        <p:txBody>
          <a:bodyPr/>
          <a:lstStyle/>
          <a:p>
            <a:r>
              <a:rPr lang="en-US" altLang="zh-CN" dirty="0">
                <a:latin typeface="Arial" panose="020B0604020202020204" pitchFamily="34" charset="0"/>
                <a:cs typeface="Arial" panose="020B0604020202020204" pitchFamily="34" charset="0"/>
              </a:rPr>
              <a:t>Simulation Setup</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9537180D-616C-4518-8D22-82E2BD0EE0B8}"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87</a:t>
            </a:fld>
            <a:endParaRPr lang="zh-CN" altLang="en-US"/>
          </a:p>
        </p:txBody>
      </p:sp>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2" y="1569403"/>
            <a:ext cx="8047988" cy="4493101"/>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This distribution’s parameters are chosen as follows. Initially, the FDR approach is applied to the real data at the end of each year from 2002 to 2006, using all funds’ returns up to that point. </a:t>
            </a:r>
          </a:p>
          <a:p>
            <a:pPr>
              <a:lnSpc>
                <a:spcPct val="150000"/>
              </a:lnSpc>
            </a:pPr>
            <a:r>
              <a:rPr lang="en-US" altLang="zh-CN" sz="2000" dirty="0">
                <a:latin typeface="Arial" panose="020B0604020202020204" pitchFamily="34" charset="0"/>
                <a:cs typeface="Arial" panose="020B0604020202020204" pitchFamily="34" charset="0"/>
              </a:rPr>
              <a:t>Next, the proportions of zero-, negative-, and positive-alpha funds are set to the mean estimated proportions. The location of the nonzero alphas is then calibrated to be consistent with these proportions.</a:t>
            </a:r>
          </a:p>
          <a:p>
            <a:pPr>
              <a:lnSpc>
                <a:spcPct val="150000"/>
              </a:lnSpc>
            </a:pPr>
            <a:r>
              <a:rPr lang="en-US" altLang="zh-CN" sz="2000" dirty="0">
                <a:latin typeface="Arial" panose="020B0604020202020204" pitchFamily="34" charset="0"/>
                <a:cs typeface="Arial" panose="020B0604020202020204" pitchFamily="34" charset="0"/>
              </a:rPr>
              <a:t>Finally, the errors are assumed to be homogeneous homoscedastic, and cross-sectionally independent</a:t>
            </a:r>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22980653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7886700" cy="1325563"/>
          </a:xfrm>
        </p:spPr>
        <p:txBody>
          <a:bodyPr/>
          <a:lstStyle/>
          <a:p>
            <a:r>
              <a:rPr lang="en-US" altLang="zh-CN" dirty="0">
                <a:latin typeface="Arial" panose="020B0604020202020204" pitchFamily="34" charset="0"/>
                <a:cs typeface="Arial" panose="020B0604020202020204" pitchFamily="34" charset="0"/>
              </a:rPr>
              <a:t>Variation in DGP for Alpha</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8E34629F-FE0A-4961-B384-4040E34DA6B1}"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88</a:t>
            </a:fld>
            <a:endParaRPr lang="zh-CN" altLang="en-US"/>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2" y="1569403"/>
                <a:ext cx="7886700" cy="4493101"/>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In our first simulations, we generate alphas from a discrete distribution with three point masses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m:t>
                    </m:r>
                    <m:sSup>
                      <m:sSupPr>
                        <m:ctrlPr>
                          <a:rPr lang="en-US" altLang="zh-CN" sz="2000" b="0" i="1" dirty="0" smtClean="0">
                            <a:latin typeface="Cambria Math" panose="02040503050406030204" pitchFamily="18" charset="0"/>
                            <a:cs typeface="Arial" panose="020B0604020202020204" pitchFamily="34" charset="0"/>
                          </a:rPr>
                        </m:ctrlPr>
                      </m:sSupPr>
                      <m:e>
                        <m:r>
                          <a:rPr lang="zh-CN" altLang="en-US" sz="2000" i="1" dirty="0" smtClean="0">
                            <a:latin typeface="Cambria Math" panose="02040503050406030204" pitchFamily="18" charset="0"/>
                            <a:cs typeface="Arial" panose="020B0604020202020204" pitchFamily="34" charset="0"/>
                          </a:rPr>
                          <m:t>𝛿</m:t>
                        </m:r>
                      </m:e>
                      <m:sup>
                        <m:r>
                          <a:rPr lang="en-US" altLang="zh-CN" sz="2000" b="0" i="1" dirty="0" smtClean="0">
                            <a:latin typeface="Cambria Math" panose="02040503050406030204" pitchFamily="18" charset="0"/>
                            <a:cs typeface="Arial" panose="020B0604020202020204" pitchFamily="34" charset="0"/>
                          </a:rPr>
                          <m:t>0</m:t>
                        </m:r>
                      </m:sup>
                    </m:sSup>
                    <m:r>
                      <a:rPr lang="en-US" altLang="zh-CN" sz="2000" b="0" i="1" dirty="0" smtClean="0">
                        <a:latin typeface="Cambria Math" panose="02040503050406030204" pitchFamily="18" charset="0"/>
                        <a:cs typeface="Arial" panose="020B0604020202020204" pitchFamily="34" charset="0"/>
                      </a:rPr>
                      <m:t>, </m:t>
                    </m:r>
                    <m:sSubSup>
                      <m:sSubSupPr>
                        <m:ctrlPr>
                          <a:rPr lang="en-US" altLang="zh-CN" sz="2000" b="0" i="1" dirty="0" smtClean="0">
                            <a:latin typeface="Cambria Math" panose="02040503050406030204" pitchFamily="18" charset="0"/>
                            <a:cs typeface="Arial" panose="020B0604020202020204" pitchFamily="34" charset="0"/>
                          </a:rPr>
                        </m:ctrlPr>
                      </m:sSubSupPr>
                      <m:e>
                        <m:r>
                          <a:rPr lang="en-US" altLang="zh-CN" sz="2000" i="1" dirty="0" smtClean="0">
                            <a:latin typeface="Cambria Math" panose="02040503050406030204" pitchFamily="18" charset="0"/>
                            <a:cs typeface="Arial" panose="020B0604020202020204" pitchFamily="34" charset="0"/>
                          </a:rPr>
                          <m:t>𝛿</m:t>
                        </m:r>
                      </m:e>
                      <m:sub>
                        <m:acc>
                          <m:accPr>
                            <m:chr m:val="̅"/>
                            <m:ctrlPr>
                              <a:rPr lang="en-US" altLang="zh-CN" sz="2000" b="0" i="1" dirty="0" smtClean="0">
                                <a:latin typeface="Cambria Math" panose="02040503050406030204" pitchFamily="18" charset="0"/>
                                <a:cs typeface="Arial" panose="020B0604020202020204" pitchFamily="34" charset="0"/>
                              </a:rPr>
                            </m:ctrlPr>
                          </m:accPr>
                          <m:e>
                            <m:r>
                              <a:rPr lang="zh-CN" altLang="en-US" sz="2000" b="0" i="1" dirty="0" smtClean="0">
                                <a:latin typeface="Cambria Math" panose="02040503050406030204" pitchFamily="18" charset="0"/>
                                <a:cs typeface="Arial" panose="020B0604020202020204" pitchFamily="34" charset="0"/>
                              </a:rPr>
                              <m:t>𝛼</m:t>
                            </m:r>
                          </m:e>
                        </m:acc>
                        <m:r>
                          <a:rPr lang="en-US" altLang="zh-CN" sz="2000" b="0" i="1" dirty="0" smtClean="0">
                            <a:latin typeface="Cambria Math" panose="02040503050406030204" pitchFamily="18" charset="0"/>
                            <a:cs typeface="Arial" panose="020B0604020202020204" pitchFamily="34" charset="0"/>
                          </a:rPr>
                          <m:t> </m:t>
                        </m:r>
                      </m:sub>
                      <m:sup>
                        <m:r>
                          <a:rPr lang="en-US" altLang="zh-CN" sz="2000" b="0" i="1" dirty="0" smtClean="0">
                            <a:latin typeface="Cambria Math" panose="02040503050406030204" pitchFamily="18" charset="0"/>
                            <a:cs typeface="Arial" panose="020B0604020202020204" pitchFamily="34" charset="0"/>
                          </a:rPr>
                          <m:t>−</m:t>
                        </m:r>
                      </m:sup>
                    </m:sSubSup>
                    <m:r>
                      <a:rPr lang="en-US" altLang="zh-CN" sz="2000" b="0" i="1" dirty="0" smtClean="0">
                        <a:latin typeface="Cambria Math" panose="02040503050406030204" pitchFamily="18" charset="0"/>
                        <a:cs typeface="Arial" panose="020B0604020202020204" pitchFamily="34" charset="0"/>
                      </a:rPr>
                      <m:t> </m:t>
                    </m:r>
                    <m:r>
                      <a:rPr lang="en-US" altLang="zh-CN" sz="2000" b="0" i="1" dirty="0" smtClean="0">
                        <a:latin typeface="Cambria Math" panose="02040503050406030204" pitchFamily="18" charset="0"/>
                        <a:cs typeface="Arial" panose="020B0604020202020204" pitchFamily="34" charset="0"/>
                      </a:rPr>
                      <m:t>𝑎𝑛𝑑</m:t>
                    </m:r>
                    <m:r>
                      <a:rPr lang="en-US" altLang="zh-CN" sz="2000" b="0" i="1" dirty="0" smtClean="0">
                        <a:latin typeface="Cambria Math" panose="02040503050406030204" pitchFamily="18" charset="0"/>
                        <a:cs typeface="Arial" panose="020B0604020202020204" pitchFamily="34" charset="0"/>
                      </a:rPr>
                      <m:t> </m:t>
                    </m:r>
                    <m:sSubSup>
                      <m:sSubSupPr>
                        <m:ctrlPr>
                          <a:rPr lang="en-US" altLang="zh-CN" sz="2000" i="1" dirty="0">
                            <a:latin typeface="Cambria Math" panose="02040503050406030204" pitchFamily="18" charset="0"/>
                            <a:cs typeface="Arial" panose="020B0604020202020204" pitchFamily="34" charset="0"/>
                          </a:rPr>
                        </m:ctrlPr>
                      </m:sSubSupPr>
                      <m:e>
                        <m:r>
                          <a:rPr lang="en-US" altLang="zh-CN" sz="2000" i="1" dirty="0">
                            <a:latin typeface="Cambria Math" panose="02040503050406030204" pitchFamily="18" charset="0"/>
                            <a:cs typeface="Arial" panose="020B0604020202020204" pitchFamily="34" charset="0"/>
                          </a:rPr>
                          <m:t>𝛿</m:t>
                        </m:r>
                      </m:e>
                      <m:sub>
                        <m:acc>
                          <m:accPr>
                            <m:chr m:val="̅"/>
                            <m:ctrlPr>
                              <a:rPr lang="en-US" altLang="zh-CN" sz="2000" i="1" dirty="0">
                                <a:latin typeface="Cambria Math" panose="02040503050406030204" pitchFamily="18" charset="0"/>
                                <a:cs typeface="Arial" panose="020B0604020202020204" pitchFamily="34" charset="0"/>
                              </a:rPr>
                            </m:ctrlPr>
                          </m:accPr>
                          <m:e>
                            <m:r>
                              <a:rPr lang="zh-CN" altLang="en-US" sz="2000" i="1" dirty="0">
                                <a:latin typeface="Cambria Math" panose="02040503050406030204" pitchFamily="18" charset="0"/>
                                <a:cs typeface="Arial" panose="020B0604020202020204" pitchFamily="34" charset="0"/>
                              </a:rPr>
                              <m:t>𝛼</m:t>
                            </m:r>
                          </m:e>
                        </m:acc>
                      </m:sub>
                      <m:sup>
                        <m:r>
                          <a:rPr lang="en-US" altLang="zh-CN" sz="2000" b="0" i="1" dirty="0" smtClean="0">
                            <a:latin typeface="Cambria Math" panose="02040503050406030204" pitchFamily="18" charset="0"/>
                            <a:cs typeface="Arial" panose="020B0604020202020204" pitchFamily="34" charset="0"/>
                          </a:rPr>
                          <m:t>+</m:t>
                        </m:r>
                      </m:sup>
                    </m:sSubSup>
                    <m:r>
                      <a:rPr lang="en-US" altLang="zh-CN" sz="2000" i="1" dirty="0">
                        <a:latin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cs typeface="Arial" panose="020B0604020202020204" pitchFamily="34" charset="0"/>
                  </a:rPr>
                  <a:t>that is</a:t>
                </a:r>
              </a:p>
              <a:p>
                <a:pPr marL="0" indent="0">
                  <a:lnSpc>
                    <a:spcPct val="150000"/>
                  </a:lnSpc>
                  <a:buNone/>
                </a:pPr>
                <a14:m>
                  <m:oMathPara xmlns:m="http://schemas.openxmlformats.org/officeDocument/2006/math">
                    <m:oMathParaPr>
                      <m:jc m:val="centerGroup"/>
                    </m:oMathParaPr>
                    <m:oMath xmlns:m="http://schemas.openxmlformats.org/officeDocument/2006/math">
                      <m:eqArr>
                        <m:eqArrPr>
                          <m:ctrlPr>
                            <a:rPr lang="en-US" altLang="zh-CN" sz="2000" b="0" i="1" dirty="0" smtClean="0">
                              <a:latin typeface="Cambria Math" panose="02040503050406030204" pitchFamily="18" charset="0"/>
                              <a:cs typeface="Arial" panose="020B0604020202020204" pitchFamily="34" charset="0"/>
                            </a:rPr>
                          </m:ctrlPr>
                        </m:eqArrPr>
                        <m:e>
                          <m:r>
                            <a:rPr lang="zh-CN" altLang="en-US" sz="2000" b="0" i="1" smtClean="0">
                              <a:latin typeface="Cambria Math" panose="02040503050406030204" pitchFamily="18" charset="0"/>
                              <a:cs typeface="Arial" panose="020B0604020202020204" pitchFamily="34" charset="0"/>
                            </a:rPr>
                            <m:t>𝛼</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altLang="zh-CN" sz="2000" i="1" dirty="0">
                                  <a:latin typeface="Cambria Math" panose="02040503050406030204" pitchFamily="18" charset="0"/>
                                  <a:cs typeface="Arial" panose="020B0604020202020204" pitchFamily="34" charset="0"/>
                                </a:rPr>
                              </m:ctrlPr>
                            </m:sSupPr>
                            <m:e>
                              <m:sSup>
                                <m:sSupPr>
                                  <m:ctrlPr>
                                    <a:rPr lang="en-US" altLang="zh-CN" sz="2000" b="0" i="1" dirty="0" smtClean="0">
                                      <a:latin typeface="Cambria Math" panose="02040503050406030204" pitchFamily="18" charset="0"/>
                                      <a:cs typeface="Arial" panose="020B0604020202020204" pitchFamily="34" charset="0"/>
                                    </a:rPr>
                                  </m:ctrlPr>
                                </m:sSupPr>
                                <m:e>
                                  <m:r>
                                    <a:rPr lang="zh-CN" altLang="en-US" sz="2000" i="1" dirty="0" smtClean="0">
                                      <a:latin typeface="Cambria Math" panose="02040503050406030204" pitchFamily="18" charset="0"/>
                                      <a:cs typeface="Arial" panose="020B0604020202020204" pitchFamily="34" charset="0"/>
                                    </a:rPr>
                                    <m:t>𝜋</m:t>
                                  </m:r>
                                </m:e>
                                <m:sup>
                                  <m:r>
                                    <a:rPr lang="en-US" altLang="zh-CN" sz="2000" b="0" i="1" dirty="0" smtClean="0">
                                      <a:latin typeface="Cambria Math" panose="02040503050406030204" pitchFamily="18" charset="0"/>
                                      <a:cs typeface="Arial" panose="020B0604020202020204" pitchFamily="34" charset="0"/>
                                    </a:rPr>
                                    <m:t>0</m:t>
                                  </m:r>
                                </m:sup>
                              </m:sSup>
                              <m:r>
                                <a:rPr lang="zh-CN" altLang="en-US" sz="2000" i="1" dirty="0">
                                  <a:latin typeface="Cambria Math" panose="02040503050406030204" pitchFamily="18" charset="0"/>
                                  <a:cs typeface="Arial" panose="020B0604020202020204" pitchFamily="34" charset="0"/>
                                </a:rPr>
                                <m:t>𝛿</m:t>
                              </m:r>
                            </m:e>
                            <m:sup>
                              <m:r>
                                <a:rPr lang="en-US" altLang="zh-CN" sz="2000" i="1" dirty="0">
                                  <a:latin typeface="Cambria Math" panose="02040503050406030204" pitchFamily="18" charset="0"/>
                                  <a:cs typeface="Arial" panose="020B0604020202020204" pitchFamily="34" charset="0"/>
                                </a:rPr>
                                <m:t>0</m:t>
                              </m:r>
                            </m:sup>
                          </m:sSup>
                          <m:r>
                            <a:rPr lang="en-US" altLang="zh-CN" sz="2000" b="0" i="1" dirty="0" smtClean="0">
                              <a:latin typeface="Cambria Math" panose="02040503050406030204" pitchFamily="18" charset="0"/>
                              <a:cs typeface="Arial" panose="020B0604020202020204" pitchFamily="34" charset="0"/>
                            </a:rPr>
                            <m:t>+</m:t>
                          </m:r>
                          <m:sSup>
                            <m:sSupPr>
                              <m:ctrlPr>
                                <a:rPr lang="en-US" altLang="zh-CN" sz="2000" b="0" i="1" dirty="0" smtClean="0">
                                  <a:latin typeface="Cambria Math" panose="02040503050406030204" pitchFamily="18" charset="0"/>
                                  <a:cs typeface="Arial" panose="020B0604020202020204" pitchFamily="34" charset="0"/>
                                </a:rPr>
                              </m:ctrlPr>
                            </m:sSupPr>
                            <m:e>
                              <m:r>
                                <a:rPr lang="zh-CN" altLang="en-US" sz="2000" b="0" i="1" dirty="0" smtClean="0">
                                  <a:latin typeface="Cambria Math" panose="02040503050406030204" pitchFamily="18" charset="0"/>
                                  <a:cs typeface="Arial" panose="020B0604020202020204" pitchFamily="34" charset="0"/>
                                </a:rPr>
                                <m:t>𝜋</m:t>
                              </m:r>
                            </m:e>
                            <m:sup>
                              <m:r>
                                <a:rPr lang="en-US" altLang="zh-CN" sz="2000" b="0" i="1" dirty="0" smtClean="0">
                                  <a:latin typeface="Cambria Math" panose="02040503050406030204" pitchFamily="18" charset="0"/>
                                  <a:cs typeface="Arial" panose="020B0604020202020204" pitchFamily="34" charset="0"/>
                                </a:rPr>
                                <m:t>−</m:t>
                              </m:r>
                            </m:sup>
                          </m:sSup>
                          <m:sSubSup>
                            <m:sSubSupPr>
                              <m:ctrlPr>
                                <a:rPr lang="en-US" altLang="zh-CN" sz="2000" i="1" dirty="0">
                                  <a:latin typeface="Cambria Math" panose="02040503050406030204" pitchFamily="18" charset="0"/>
                                  <a:cs typeface="Arial" panose="020B0604020202020204" pitchFamily="34" charset="0"/>
                                </a:rPr>
                              </m:ctrlPr>
                            </m:sSubSupPr>
                            <m:e>
                              <m:r>
                                <a:rPr lang="en-US" altLang="zh-CN" sz="2000" i="1" dirty="0">
                                  <a:latin typeface="Cambria Math" panose="02040503050406030204" pitchFamily="18" charset="0"/>
                                  <a:cs typeface="Arial" panose="020B0604020202020204" pitchFamily="34" charset="0"/>
                                </a:rPr>
                                <m:t>𝛿</m:t>
                              </m:r>
                            </m:e>
                            <m:sub>
                              <m:acc>
                                <m:accPr>
                                  <m:chr m:val="̅"/>
                                  <m:ctrlPr>
                                    <a:rPr lang="en-US" altLang="zh-CN" sz="2000" i="1" dirty="0">
                                      <a:latin typeface="Cambria Math" panose="02040503050406030204" pitchFamily="18" charset="0"/>
                                      <a:cs typeface="Arial" panose="020B0604020202020204" pitchFamily="34" charset="0"/>
                                    </a:rPr>
                                  </m:ctrlPr>
                                </m:accPr>
                                <m:e>
                                  <m:r>
                                    <a:rPr lang="zh-CN" altLang="en-US" sz="2000" i="1" dirty="0">
                                      <a:latin typeface="Cambria Math" panose="02040503050406030204" pitchFamily="18" charset="0"/>
                                      <a:cs typeface="Arial" panose="020B0604020202020204" pitchFamily="34" charset="0"/>
                                    </a:rPr>
                                    <m:t>𝛼</m:t>
                                  </m:r>
                                </m:e>
                              </m:acc>
                              <m:r>
                                <a:rPr lang="en-US" altLang="zh-CN" sz="2000" i="1" dirty="0">
                                  <a:latin typeface="Cambria Math" panose="02040503050406030204" pitchFamily="18" charset="0"/>
                                  <a:cs typeface="Arial" panose="020B0604020202020204" pitchFamily="34" charset="0"/>
                                </a:rPr>
                                <m:t> </m:t>
                              </m:r>
                            </m:sub>
                            <m:sup>
                              <m:r>
                                <a:rPr lang="en-US" altLang="zh-CN" sz="2000" i="1" dirty="0">
                                  <a:latin typeface="Cambria Math" panose="02040503050406030204" pitchFamily="18" charset="0"/>
                                  <a:cs typeface="Arial" panose="020B0604020202020204" pitchFamily="34" charset="0"/>
                                </a:rPr>
                                <m:t>−</m:t>
                              </m:r>
                            </m:sup>
                          </m:sSubSup>
                          <m:r>
                            <a:rPr lang="en-US" altLang="zh-CN" sz="2000" b="0" i="1" dirty="0" smtClean="0">
                              <a:latin typeface="Cambria Math" panose="02040503050406030204" pitchFamily="18" charset="0"/>
                              <a:cs typeface="Arial" panose="020B0604020202020204" pitchFamily="34" charset="0"/>
                            </a:rPr>
                            <m:t>+</m:t>
                          </m:r>
                          <m:sSup>
                            <m:sSupPr>
                              <m:ctrlPr>
                                <a:rPr lang="en-US" altLang="zh-CN" sz="2000" b="0" i="1" dirty="0" smtClean="0">
                                  <a:latin typeface="Cambria Math" panose="02040503050406030204" pitchFamily="18" charset="0"/>
                                  <a:cs typeface="Arial" panose="020B0604020202020204" pitchFamily="34" charset="0"/>
                                </a:rPr>
                              </m:ctrlPr>
                            </m:sSupPr>
                            <m:e>
                              <m:r>
                                <a:rPr lang="zh-CN" altLang="en-US" sz="2000" b="0" i="1" dirty="0" smtClean="0">
                                  <a:latin typeface="Cambria Math" panose="02040503050406030204" pitchFamily="18" charset="0"/>
                                  <a:cs typeface="Arial" panose="020B0604020202020204" pitchFamily="34" charset="0"/>
                                </a:rPr>
                                <m:t>𝜋</m:t>
                              </m:r>
                            </m:e>
                            <m:sup>
                              <m:r>
                                <a:rPr lang="en-US" altLang="zh-CN" sz="2000" b="0" i="1" dirty="0" smtClean="0">
                                  <a:latin typeface="Cambria Math" panose="02040503050406030204" pitchFamily="18" charset="0"/>
                                  <a:cs typeface="Arial" panose="020B0604020202020204" pitchFamily="34" charset="0"/>
                                </a:rPr>
                                <m:t>+</m:t>
                              </m:r>
                            </m:sup>
                          </m:sSup>
                          <m:r>
                            <a:rPr lang="en-US" altLang="zh-CN" sz="2000" i="1" dirty="0">
                              <a:latin typeface="Cambria Math" panose="02040503050406030204" pitchFamily="18" charset="0"/>
                              <a:cs typeface="Arial" panose="020B0604020202020204" pitchFamily="34" charset="0"/>
                            </a:rPr>
                            <m:t> </m:t>
                          </m:r>
                          <m:sSubSup>
                            <m:sSubSupPr>
                              <m:ctrlPr>
                                <a:rPr lang="en-US" altLang="zh-CN" sz="2000" i="1" dirty="0">
                                  <a:latin typeface="Cambria Math" panose="02040503050406030204" pitchFamily="18" charset="0"/>
                                  <a:cs typeface="Arial" panose="020B0604020202020204" pitchFamily="34" charset="0"/>
                                </a:rPr>
                              </m:ctrlPr>
                            </m:sSubSupPr>
                            <m:e>
                              <m:r>
                                <a:rPr lang="en-US" altLang="zh-CN" sz="2000" i="1" dirty="0">
                                  <a:latin typeface="Cambria Math" panose="02040503050406030204" pitchFamily="18" charset="0"/>
                                  <a:cs typeface="Arial" panose="020B0604020202020204" pitchFamily="34" charset="0"/>
                                </a:rPr>
                                <m:t>𝛿</m:t>
                              </m:r>
                            </m:e>
                            <m:sub>
                              <m:acc>
                                <m:accPr>
                                  <m:chr m:val="̅"/>
                                  <m:ctrlPr>
                                    <a:rPr lang="en-US" altLang="zh-CN" sz="2000" i="1" dirty="0">
                                      <a:latin typeface="Cambria Math" panose="02040503050406030204" pitchFamily="18" charset="0"/>
                                      <a:cs typeface="Arial" panose="020B0604020202020204" pitchFamily="34" charset="0"/>
                                    </a:rPr>
                                  </m:ctrlPr>
                                </m:accPr>
                                <m:e>
                                  <m:r>
                                    <a:rPr lang="zh-CN" altLang="en-US" sz="2000" i="1" dirty="0">
                                      <a:latin typeface="Cambria Math" panose="02040503050406030204" pitchFamily="18" charset="0"/>
                                      <a:cs typeface="Arial" panose="020B0604020202020204" pitchFamily="34" charset="0"/>
                                    </a:rPr>
                                    <m:t>𝛼</m:t>
                                  </m:r>
                                </m:e>
                              </m:acc>
                            </m:sub>
                            <m:sup>
                              <m:r>
                                <a:rPr lang="en-US" altLang="zh-CN" sz="2000" i="1" dirty="0">
                                  <a:latin typeface="Cambria Math" panose="02040503050406030204" pitchFamily="18" charset="0"/>
                                  <a:cs typeface="Arial" panose="020B0604020202020204" pitchFamily="34" charset="0"/>
                                </a:rPr>
                                <m:t>+</m:t>
                              </m:r>
                            </m:sup>
                          </m:sSubSup>
                          <m:r>
                            <a:rPr lang="en-US" altLang="zh-CN" sz="2000" b="0" i="1" dirty="0" smtClean="0">
                              <a:latin typeface="Cambria Math" panose="02040503050406030204" pitchFamily="18" charset="0"/>
                              <a:cs typeface="Arial" panose="020B0604020202020204" pitchFamily="34" charset="0"/>
                            </a:rPr>
                            <m:t>#</m:t>
                          </m:r>
                          <m:r>
                            <a:rPr lang="en-US" altLang="zh-CN" sz="2000" i="1" dirty="0">
                              <a:latin typeface="Cambria Math" panose="02040503050406030204" pitchFamily="18" charset="0"/>
                              <a:cs typeface="Arial" panose="020B0604020202020204" pitchFamily="34" charset="0"/>
                            </a:rPr>
                            <m:t>#</m:t>
                          </m:r>
                          <m:r>
                            <a:rPr lang="en-US" altLang="zh-CN" sz="2000" b="0" i="1" dirty="0" smtClean="0">
                              <a:latin typeface="Cambria Math" panose="02040503050406030204" pitchFamily="18" charset="0"/>
                              <a:cs typeface="Arial" panose="020B0604020202020204" pitchFamily="34" charset="0"/>
                            </a:rPr>
                            <m:t>##</m:t>
                          </m:r>
                          <m:d>
                            <m:dPr>
                              <m:ctrlPr>
                                <a:rPr lang="en-US" altLang="zh-CN" sz="2000" b="0" i="1" smtClean="0">
                                  <a:latin typeface="Cambria Math" panose="02040503050406030204" pitchFamily="18" charset="0"/>
                                  <a:cs typeface="Arial" panose="020B0604020202020204" pitchFamily="34" charset="0"/>
                                </a:rPr>
                              </m:ctrlPr>
                            </m:dPr>
                            <m:e>
                              <m:r>
                                <a:rPr lang="en-US" altLang="zh-CN" sz="2000" b="0" i="1" smtClean="0">
                                  <a:latin typeface="Cambria Math" panose="02040503050406030204" pitchFamily="18" charset="0"/>
                                  <a:cs typeface="Arial" panose="020B0604020202020204" pitchFamily="34" charset="0"/>
                                </a:rPr>
                                <m:t>4</m:t>
                              </m:r>
                            </m:e>
                          </m:d>
                        </m:e>
                      </m:eqArr>
                    </m:oMath>
                  </m:oMathPara>
                </a14:m>
                <a:endParaRPr lang="en-US" altLang="zh-CN" sz="2000" dirty="0">
                  <a:latin typeface="Arial" panose="020B0604020202020204" pitchFamily="34" charset="0"/>
                  <a:cs typeface="Arial" panose="020B0604020202020204" pitchFamily="34" charset="0"/>
                </a:endParaRPr>
              </a:p>
              <a:p>
                <a:pPr>
                  <a:lnSpc>
                    <a:spcPct val="150000"/>
                  </a:lnSpc>
                </a:pPr>
                <a:r>
                  <a:rPr lang="en-US" altLang="zh-CN" sz="2000" dirty="0">
                    <a:latin typeface="Arial" panose="020B0604020202020204" pitchFamily="34" charset="0"/>
                    <a:cs typeface="Arial" panose="020B0604020202020204" pitchFamily="34" charset="0"/>
                  </a:rPr>
                  <a:t>Then we examine the estimator’s sensitivity to alternative alpha DGPs in which we vary both the proportions of fund types and the distribution (location and spread) of nonzero alphas.</a:t>
                </a:r>
              </a:p>
              <a:p>
                <a:pPr>
                  <a:lnSpc>
                    <a:spcPct val="150000"/>
                  </a:lnSpc>
                </a:pPr>
                <a:r>
                  <a:rPr lang="en-US" altLang="zh-CN" sz="2000" dirty="0">
                    <a:latin typeface="Arial" panose="020B0604020202020204" pitchFamily="34" charset="0"/>
                    <a:cs typeface="Arial" panose="020B0604020202020204" pitchFamily="34" charset="0"/>
                  </a:rPr>
                  <a:t>Specifically, we vary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𝜋</m:t>
                        </m:r>
                      </m:e>
                      <m:sub>
                        <m:r>
                          <a:rPr lang="en-US" altLang="zh-CN" sz="2000" i="1" dirty="0" smtClean="0">
                            <a:latin typeface="Cambria Math" panose="02040503050406030204" pitchFamily="18" charset="0"/>
                            <a:cs typeface="Arial" panose="020B0604020202020204" pitchFamily="34" charset="0"/>
                          </a:rPr>
                          <m:t>0</m:t>
                        </m:r>
                      </m:sub>
                    </m:sSub>
                  </m:oMath>
                </a14:m>
                <a:r>
                  <a:rPr lang="en-US" altLang="zh-CN" sz="2000" dirty="0">
                    <a:latin typeface="Arial" panose="020B0604020202020204" pitchFamily="34" charset="0"/>
                    <a:cs typeface="Arial" panose="020B0604020202020204" pitchFamily="34" charset="0"/>
                  </a:rPr>
                  <a:t> from 93.75% to 6.25%, keeping the ratio </a:t>
                </a:r>
                <a14:m>
                  <m:oMath xmlns:m="http://schemas.openxmlformats.org/officeDocument/2006/math">
                    <m:sSup>
                      <m:sSupPr>
                        <m:ctrlPr>
                          <a:rPr lang="en-US" altLang="zh-CN" sz="2000" b="0" i="1" dirty="0" smtClean="0">
                            <a:latin typeface="Cambria Math" panose="02040503050406030204" pitchFamily="18" charset="0"/>
                            <a:cs typeface="Arial" panose="020B0604020202020204" pitchFamily="34" charset="0"/>
                          </a:rPr>
                        </m:ctrlPr>
                      </m:sSupPr>
                      <m:e>
                        <m:r>
                          <a:rPr lang="en-US" altLang="zh-CN" sz="2000" i="1" dirty="0" smtClean="0">
                            <a:latin typeface="Cambria Math" panose="02040503050406030204" pitchFamily="18" charset="0"/>
                            <a:cs typeface="Arial" panose="020B0604020202020204" pitchFamily="34" charset="0"/>
                          </a:rPr>
                          <m:t>𝜋</m:t>
                        </m:r>
                      </m:e>
                      <m:sup>
                        <m:r>
                          <a:rPr lang="en-US" altLang="zh-CN" sz="2000" i="1" dirty="0" smtClean="0">
                            <a:latin typeface="Cambria Math" panose="02040503050406030204" pitchFamily="18" charset="0"/>
                            <a:cs typeface="Arial" panose="020B0604020202020204" pitchFamily="34" charset="0"/>
                          </a:rPr>
                          <m:t>−</m:t>
                        </m:r>
                      </m:sup>
                    </m:sSup>
                    <m:r>
                      <a:rPr lang="en-US" altLang="zh-CN" sz="2000" b="0" i="1" dirty="0" smtClean="0">
                        <a:latin typeface="Cambria Math" panose="02040503050406030204" pitchFamily="18" charset="0"/>
                        <a:cs typeface="Arial" panose="020B0604020202020204" pitchFamily="34" charset="0"/>
                      </a:rPr>
                      <m:t>/</m:t>
                    </m:r>
                    <m:sSup>
                      <m:sSupPr>
                        <m:ctrlPr>
                          <a:rPr lang="en-US" altLang="zh-CN" sz="2000" b="0" i="1" dirty="0" smtClean="0">
                            <a:latin typeface="Cambria Math" panose="02040503050406030204" pitchFamily="18" charset="0"/>
                            <a:cs typeface="Arial" panose="020B0604020202020204" pitchFamily="34" charset="0"/>
                          </a:rPr>
                        </m:ctrlPr>
                      </m:sSupPr>
                      <m:e>
                        <m:r>
                          <a:rPr lang="en-US" altLang="zh-CN" sz="2000" i="1" dirty="0" smtClean="0">
                            <a:latin typeface="Cambria Math" panose="02040503050406030204" pitchFamily="18" charset="0"/>
                            <a:cs typeface="Arial" panose="020B0604020202020204" pitchFamily="34" charset="0"/>
                          </a:rPr>
                          <m:t>𝜋</m:t>
                        </m:r>
                      </m:e>
                      <m:sup>
                        <m:r>
                          <a:rPr lang="en-US" altLang="zh-CN" sz="2000" i="1" dirty="0" smtClean="0">
                            <a:latin typeface="Cambria Math" panose="02040503050406030204" pitchFamily="18" charset="0"/>
                            <a:cs typeface="Arial" panose="020B0604020202020204" pitchFamily="34" charset="0"/>
                          </a:rPr>
                          <m:t>+</m:t>
                        </m:r>
                      </m:sup>
                    </m:sSup>
                    <m:r>
                      <a:rPr lang="en-US" altLang="zh-CN" sz="2000" i="1" dirty="0" smtClean="0">
                        <a:latin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cs typeface="Arial" panose="020B0604020202020204" pitchFamily="34" charset="0"/>
                  </a:rPr>
                  <a:t>equal to 11.5 (as in BSW), and we vary </a:t>
                </a:r>
                <a14:m>
                  <m:oMath xmlns:m="http://schemas.openxmlformats.org/officeDocument/2006/math">
                    <m:acc>
                      <m:accPr>
                        <m:chr m:val="̅"/>
                        <m:ctrlPr>
                          <a:rPr lang="en-US" altLang="zh-CN" sz="2000" i="1" dirty="0" smtClean="0">
                            <a:latin typeface="Cambria Math" panose="02040503050406030204" pitchFamily="18" charset="0"/>
                            <a:cs typeface="Arial" panose="020B0604020202020204" pitchFamily="34" charset="0"/>
                          </a:rPr>
                        </m:ctrlPr>
                      </m:accPr>
                      <m:e>
                        <m:r>
                          <a:rPr lang="en-US" altLang="zh-CN" sz="2000" i="1" dirty="0">
                            <a:latin typeface="Cambria Math" panose="02040503050406030204" pitchFamily="18" charset="0"/>
                            <a:cs typeface="Arial" panose="020B0604020202020204" pitchFamily="34" charset="0"/>
                          </a:rPr>
                          <m:t>𝛼</m:t>
                        </m:r>
                      </m:e>
                    </m:acc>
                  </m:oMath>
                </a14:m>
                <a:r>
                  <a:rPr lang="en-US" altLang="zh-CN" sz="2000" dirty="0">
                    <a:latin typeface="Arial" panose="020B0604020202020204" pitchFamily="34" charset="0"/>
                    <a:cs typeface="Arial" panose="020B0604020202020204" pitchFamily="34" charset="0"/>
                  </a:rPr>
                  <a:t> from 1% to 3.5% per year.</a:t>
                </a:r>
              </a:p>
            </p:txBody>
          </p:sp>
        </mc:Choice>
        <mc:Fallback xmlns="">
          <p:sp>
            <p:nvSpPr>
              <p:cNvPr id="8" name="内容占位符 2">
                <a:extLst>
                  <a:ext uri="{FF2B5EF4-FFF2-40B4-BE49-F238E27FC236}">
                    <a16:creationId xmlns:a16="http://schemas.microsoft.com/office/drawing/2014/main" id="{62BB2DDE-FA80-4CB0-8129-804C7171C4FD}"/>
                  </a:ext>
                </a:extLst>
              </p:cNvPr>
              <p:cNvSpPr>
                <a:spLocks noGrp="1" noRot="1" noChangeAspect="1" noMove="1" noResize="1" noEditPoints="1" noAdjustHandles="1" noChangeArrowheads="1" noChangeShapeType="1" noTextEdit="1"/>
              </p:cNvSpPr>
              <p:nvPr>
                <p:ph idx="1"/>
              </p:nvPr>
            </p:nvSpPr>
            <p:spPr>
              <a:xfrm>
                <a:off x="467362" y="1569403"/>
                <a:ext cx="7886700" cy="4493101"/>
              </a:xfrm>
              <a:blipFill>
                <a:blip r:embed="rId2"/>
                <a:stretch>
                  <a:fillRect l="-696" r="-464" b="-678"/>
                </a:stretch>
              </a:blipFill>
            </p:spPr>
            <p:txBody>
              <a:bodyPr/>
              <a:lstStyle/>
              <a:p>
                <a:r>
                  <a:rPr lang="zh-CN" altLang="en-US">
                    <a:noFill/>
                  </a:rPr>
                  <a:t> </a:t>
                </a:r>
              </a:p>
            </p:txBody>
          </p:sp>
        </mc:Fallback>
      </mc:AlternateContent>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14969745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7886700" cy="1325563"/>
          </a:xfrm>
        </p:spPr>
        <p:txBody>
          <a:bodyPr/>
          <a:lstStyle/>
          <a:p>
            <a:r>
              <a:rPr lang="en-US" altLang="zh-CN" dirty="0">
                <a:latin typeface="Arial" panose="020B0604020202020204" pitchFamily="34" charset="0"/>
                <a:cs typeface="Arial" panose="020B0604020202020204" pitchFamily="34" charset="0"/>
              </a:rPr>
              <a:t>Variation in DGP for Alpha</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47EE93D9-4055-4C18-B3B3-5F5CA3FF70DB}"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89</a:t>
            </a:fld>
            <a:endParaRPr lang="zh-CN" altLang="en-US"/>
          </a:p>
        </p:txBody>
      </p:sp>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1" y="1325563"/>
            <a:ext cx="7886700" cy="4493101"/>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Each cell of the table is shaded, with darker (lighter) shades corresponding to more (less) biased estimates.</a:t>
            </a:r>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pic>
        <p:nvPicPr>
          <p:cNvPr id="3" name="图片 2">
            <a:extLst>
              <a:ext uri="{FF2B5EF4-FFF2-40B4-BE49-F238E27FC236}">
                <a16:creationId xmlns:a16="http://schemas.microsoft.com/office/drawing/2014/main" id="{6D99E0C6-F494-463E-B78B-95453D7EBA67}"/>
              </a:ext>
            </a:extLst>
          </p:cNvPr>
          <p:cNvPicPr>
            <a:picLocks noChangeAspect="1"/>
          </p:cNvPicPr>
          <p:nvPr/>
        </p:nvPicPr>
        <p:blipFill>
          <a:blip r:embed="rId2"/>
          <a:stretch>
            <a:fillRect/>
          </a:stretch>
        </p:blipFill>
        <p:spPr>
          <a:xfrm>
            <a:off x="314325" y="2319685"/>
            <a:ext cx="8515350" cy="4036666"/>
          </a:xfrm>
          <a:prstGeom prst="rect">
            <a:avLst/>
          </a:prstGeom>
        </p:spPr>
      </p:pic>
    </p:spTree>
    <p:extLst>
      <p:ext uri="{BB962C8B-B14F-4D97-AF65-F5344CB8AC3E}">
        <p14:creationId xmlns:p14="http://schemas.microsoft.com/office/powerpoint/2010/main" val="2528553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7886700" cy="1325563"/>
          </a:xfrm>
        </p:spPr>
        <p:txBody>
          <a:bodyPr/>
          <a:lstStyle/>
          <a:p>
            <a:r>
              <a:rPr lang="en-US" altLang="zh-CN" dirty="0">
                <a:latin typeface="Arial" panose="020B0604020202020204" pitchFamily="34" charset="0"/>
                <a:cs typeface="Arial" panose="020B0604020202020204" pitchFamily="34" charset="0"/>
              </a:rPr>
              <a:t>StepM method</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4A197D24-295A-4950-90F3-C34B6641D045}"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9</a:t>
            </a:fld>
            <a:endParaRPr lang="zh-CN" altLang="en-US"/>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mc:AlternateContent xmlns:mc="http://schemas.openxmlformats.org/markup-compatibility/2006" xmlns:a14="http://schemas.microsoft.com/office/drawing/2010/main">
        <mc:Choice Requires="a14">
          <p:sp>
            <p:nvSpPr>
              <p:cNvPr id="15" name="内容占位符 14">
                <a:extLst>
                  <a:ext uri="{FF2B5EF4-FFF2-40B4-BE49-F238E27FC236}">
                    <a16:creationId xmlns:a16="http://schemas.microsoft.com/office/drawing/2014/main" id="{694F0E88-305E-4590-A878-23B33C0F70CD}"/>
                  </a:ext>
                </a:extLst>
              </p:cNvPr>
              <p:cNvSpPr>
                <a:spLocks noGrp="1"/>
              </p:cNvSpPr>
              <p:nvPr>
                <p:ph idx="1"/>
              </p:nvPr>
            </p:nvSpPr>
            <p:spPr>
              <a:xfrm>
                <a:off x="467361" y="1384618"/>
                <a:ext cx="7886700" cy="5336858"/>
              </a:xfrm>
            </p:spPr>
            <p:txBody>
              <a:bodyPr>
                <a:normAutofit/>
              </a:bodyPr>
              <a:lstStyle/>
              <a:p>
                <a:pPr>
                  <a:lnSpc>
                    <a:spcPct val="160000"/>
                  </a:lnSpc>
                  <a:spcBef>
                    <a:spcPts val="0"/>
                  </a:spcBef>
                </a:pPr>
                <a:r>
                  <a:rPr lang="en-US" altLang="zh-CN" sz="2000" dirty="0">
                    <a:latin typeface="Arial" panose="020B0604020202020204" pitchFamily="34" charset="0"/>
                    <a:cs typeface="Arial" panose="020B0604020202020204" pitchFamily="34" charset="0"/>
                  </a:rPr>
                  <a:t>The StepM method extends the BRC method by implementing a stepwise procedure. If there are P1 hypotheses for which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𝑡</m:t>
                        </m:r>
                      </m:e>
                      <m:sub>
                        <m:r>
                          <a:rPr lang="en-US" altLang="zh-CN" sz="2000" i="1" dirty="0" smtClean="0">
                            <a:latin typeface="Cambria Math" panose="02040503050406030204" pitchFamily="18" charset="0"/>
                            <a:cs typeface="Arial" panose="020B0604020202020204" pitchFamily="34" charset="0"/>
                          </a:rPr>
                          <m:t>𝑚</m:t>
                        </m:r>
                      </m:sub>
                    </m:sSub>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𝑐</m:t>
                        </m:r>
                      </m:e>
                      <m:sub>
                        <m:r>
                          <a:rPr lang="en-US" altLang="zh-CN" sz="2000" i="1" dirty="0" smtClean="0">
                            <a:latin typeface="Cambria Math" panose="02040503050406030204" pitchFamily="18" charset="0"/>
                            <a:cs typeface="Arial" panose="020B0604020202020204" pitchFamily="34" charset="0"/>
                          </a:rPr>
                          <m:t>1</m:t>
                        </m:r>
                      </m:sub>
                    </m:sSub>
                  </m:oMath>
                </a14:m>
                <a:r>
                  <a:rPr lang="en-US" altLang="zh-CN" sz="2000" dirty="0">
                    <a:latin typeface="Arial" panose="020B0604020202020204" pitchFamily="34" charset="0"/>
                    <a:cs typeface="Arial" panose="020B0604020202020204" pitchFamily="34" charset="0"/>
                  </a:rPr>
                  <a:t>, then there are </a:t>
                </a:r>
                <a14:m>
                  <m:oMath xmlns:m="http://schemas.openxmlformats.org/officeDocument/2006/math">
                    <m:r>
                      <a:rPr lang="en-US" altLang="zh-CN" sz="2000" b="0" i="1" dirty="0" smtClean="0">
                        <a:latin typeface="Cambria Math" panose="02040503050406030204" pitchFamily="18" charset="0"/>
                        <a:cs typeface="Arial" panose="020B0604020202020204" pitchFamily="34" charset="0"/>
                      </a:rPr>
                      <m:t>𝑀</m:t>
                    </m:r>
                    <m:r>
                      <a:rPr lang="en-US" altLang="zh-CN" sz="2000" b="0" i="1" dirty="0" smtClean="0">
                        <a:latin typeface="Cambria Math" panose="02040503050406030204" pitchFamily="18" charset="0"/>
                        <a:cs typeface="Arial" panose="020B0604020202020204" pitchFamily="34" charset="0"/>
                      </a:rPr>
                      <m:t>−</m:t>
                    </m:r>
                    <m:r>
                      <a:rPr lang="en-US" altLang="zh-CN" sz="2000" i="1" dirty="0" smtClean="0">
                        <a:latin typeface="Cambria Math" panose="02040503050406030204" pitchFamily="18" charset="0"/>
                        <a:cs typeface="Arial" panose="020B0604020202020204" pitchFamily="34" charset="0"/>
                      </a:rPr>
                      <m:t>𝑃</m:t>
                    </m:r>
                    <m:r>
                      <a:rPr lang="en-US" altLang="zh-CN" sz="2000" i="1" dirty="0" smtClean="0">
                        <a:latin typeface="Cambria Math" panose="02040503050406030204" pitchFamily="18" charset="0"/>
                        <a:cs typeface="Arial" panose="020B0604020202020204" pitchFamily="34" charset="0"/>
                      </a:rPr>
                      <m:t>1 </m:t>
                    </m:r>
                  </m:oMath>
                </a14:m>
                <a:r>
                  <a:rPr lang="en-US" altLang="zh-CN" sz="2000" dirty="0">
                    <a:latin typeface="Arial" panose="020B0604020202020204" pitchFamily="34" charset="0"/>
                    <a:cs typeface="Arial" panose="020B0604020202020204" pitchFamily="34" charset="0"/>
                  </a:rPr>
                  <a:t>strategies remained. For threshold </a:t>
                </a:r>
                <a14:m>
                  <m:oMath xmlns:m="http://schemas.openxmlformats.org/officeDocument/2006/math">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𝑐</m:t>
                        </m:r>
                      </m:e>
                      <m:sub>
                        <m:r>
                          <a:rPr lang="en-US" altLang="zh-CN" sz="2000" b="0" i="1" smtClean="0">
                            <a:latin typeface="Cambria Math" panose="02040503050406030204" pitchFamily="18" charset="0"/>
                            <a:cs typeface="Arial" panose="020B0604020202020204" pitchFamily="34" charset="0"/>
                          </a:rPr>
                          <m:t>2</m:t>
                        </m:r>
                      </m:sub>
                    </m:sSub>
                  </m:oMath>
                </a14:m>
                <a:r>
                  <a:rPr lang="en-US" altLang="zh-CN" sz="2000" dirty="0">
                    <a:latin typeface="Arial" panose="020B0604020202020204" pitchFamily="34" charset="0"/>
                    <a:cs typeface="Arial" panose="020B0604020202020204" pitchFamily="34" charset="0"/>
                  </a:rPr>
                  <a:t>, there are </a:t>
                </a:r>
                <a14:m>
                  <m:oMath xmlns:m="http://schemas.openxmlformats.org/officeDocument/2006/math">
                    <m:r>
                      <a:rPr lang="en-US" altLang="zh-CN" sz="2000" b="0" i="1" dirty="0" smtClean="0">
                        <a:latin typeface="Cambria Math" panose="02040503050406030204" pitchFamily="18" charset="0"/>
                        <a:cs typeface="Arial" panose="020B0604020202020204" pitchFamily="34" charset="0"/>
                      </a:rPr>
                      <m:t>𝑀</m:t>
                    </m:r>
                    <m:r>
                      <a:rPr lang="en-US" altLang="zh-CN" sz="2000" b="0" i="1" dirty="0" smtClean="0">
                        <a:latin typeface="Cambria Math" panose="02040503050406030204" pitchFamily="18" charset="0"/>
                        <a:cs typeface="Arial" panose="020B0604020202020204" pitchFamily="34" charset="0"/>
                      </a:rPr>
                      <m:t>− </m:t>
                    </m:r>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𝑃</m:t>
                        </m:r>
                      </m:e>
                      <m:sub>
                        <m:r>
                          <a:rPr lang="en-US" altLang="zh-CN" sz="2000" i="1" dirty="0" smtClean="0">
                            <a:latin typeface="Cambria Math" panose="02040503050406030204" pitchFamily="18" charset="0"/>
                            <a:cs typeface="Arial" panose="020B0604020202020204" pitchFamily="34" charset="0"/>
                          </a:rPr>
                          <m:t>1</m:t>
                        </m:r>
                      </m:sub>
                    </m:sSub>
                    <m:r>
                      <a:rPr lang="en-US" altLang="zh-CN" sz="2000" i="1" dirty="0" smtClean="0">
                        <a:latin typeface="Cambria Math" panose="02040503050406030204" pitchFamily="18" charset="0"/>
                        <a:cs typeface="Arial" panose="020B0604020202020204" pitchFamily="34" charset="0"/>
                      </a:rPr>
                      <m:t> </m:t>
                    </m:r>
                    <m:r>
                      <a:rPr lang="en-US" altLang="zh-CN" sz="2000" b="0" i="1" dirty="0" smtClean="0">
                        <a:latin typeface="Cambria Math" panose="02040503050406030204" pitchFamily="18" charset="0"/>
                        <a:cs typeface="Arial" panose="020B0604020202020204" pitchFamily="34" charset="0"/>
                      </a:rPr>
                      <m:t>−</m:t>
                    </m:r>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𝑃</m:t>
                        </m:r>
                      </m:e>
                      <m:sub>
                        <m:r>
                          <a:rPr lang="en-US" altLang="zh-CN" sz="2000" i="1" dirty="0" smtClean="0">
                            <a:latin typeface="Cambria Math" panose="02040503050406030204" pitchFamily="18" charset="0"/>
                            <a:cs typeface="Arial" panose="020B0604020202020204" pitchFamily="34" charset="0"/>
                          </a:rPr>
                          <m:t>2</m:t>
                        </m:r>
                      </m:sub>
                    </m:sSub>
                  </m:oMath>
                </a14:m>
                <a:r>
                  <a:rPr lang="en-US" altLang="zh-CN" sz="2000" dirty="0">
                    <a:latin typeface="Arial" panose="020B0604020202020204" pitchFamily="34" charset="0"/>
                    <a:cs typeface="Arial" panose="020B0604020202020204" pitchFamily="34" charset="0"/>
                  </a:rPr>
                  <a:t>strategies remained, If no new fund is found to be above the new threshold, the procedure stops.</a:t>
                </a:r>
                <a:endParaRPr lang="en-US" altLang="zh-CN" sz="2000" i="1" dirty="0">
                  <a:latin typeface="Cambria Math" panose="02040503050406030204" pitchFamily="18" charset="0"/>
                  <a:cs typeface="Arial" panose="020B0604020202020204" pitchFamily="34" charset="0"/>
                </a:endParaRPr>
              </a:p>
              <a:p>
                <a:pPr marL="0" indent="0">
                  <a:lnSpc>
                    <a:spcPct val="150000"/>
                  </a:lnSpc>
                  <a:spcBef>
                    <a:spcPts val="0"/>
                  </a:spcBef>
                  <a:buNone/>
                </a:pPr>
                <a:r>
                  <a:rPr lang="en-US" altLang="zh-CN" sz="2000" dirty="0">
                    <a:cs typeface="Arial" panose="020B0604020202020204" pitchFamily="34" charset="0"/>
                  </a:rPr>
                  <a:t>    </a:t>
                </a:r>
                <a14:m>
                  <m:oMath xmlns:m="http://schemas.openxmlformats.org/officeDocument/2006/math">
                    <m:m>
                      <m:mPr>
                        <m:mcs>
                          <m:mc>
                            <m:mcPr>
                              <m:count m:val="3"/>
                              <m:mcJc m:val="center"/>
                            </m:mcPr>
                          </m:mc>
                        </m:mcs>
                        <m:ctrlPr>
                          <a:rPr lang="en-US" altLang="zh-CN" sz="2000" i="1" smtClean="0">
                            <a:latin typeface="Cambria Math" panose="02040503050406030204" pitchFamily="18" charset="0"/>
                            <a:cs typeface="Arial" panose="020B0604020202020204" pitchFamily="34" charset="0"/>
                          </a:rPr>
                        </m:ctrlPr>
                      </m:mPr>
                      <m:mr>
                        <m:e>
                          <m:sSub>
                            <m:sSubPr>
                              <m:ctrlPr>
                                <a:rPr lang="en-US" altLang="zh-CN" sz="2000" b="0" i="1" smtClean="0">
                                  <a:latin typeface="Cambria Math" panose="02040503050406030204" pitchFamily="18" charset="0"/>
                                  <a:cs typeface="Arial" panose="020B0604020202020204" pitchFamily="34" charset="0"/>
                                </a:rPr>
                              </m:ctrlPr>
                            </m:sSubPr>
                            <m:e>
                              <m:r>
                                <m:rPr>
                                  <m:brk m:alnAt="7"/>
                                </m:rPr>
                                <a:rPr lang="en-US" altLang="zh-CN" sz="2000" b="0" i="1" smtClean="0">
                                  <a:latin typeface="Cambria Math" panose="02040503050406030204" pitchFamily="18" charset="0"/>
                                  <a:cs typeface="Arial" panose="020B0604020202020204" pitchFamily="34" charset="0"/>
                                </a:rPr>
                                <m:t>𝑡</m:t>
                              </m:r>
                            </m:e>
                            <m:sub>
                              <m:r>
                                <m:rPr>
                                  <m:brk m:alnAt="7"/>
                                </m:rPr>
                                <a:rPr lang="en-US" altLang="zh-CN" sz="2000" b="0" i="1" smtClean="0">
                                  <a:latin typeface="Cambria Math" panose="02040503050406030204" pitchFamily="18" charset="0"/>
                                  <a:cs typeface="Arial" panose="020B0604020202020204" pitchFamily="34" charset="0"/>
                                </a:rPr>
                                <m:t>1</m:t>
                              </m:r>
                              <m:r>
                                <a:rPr lang="en-US" altLang="zh-CN" sz="2000" i="1">
                                  <a:latin typeface="Cambria Math" panose="02040503050406030204" pitchFamily="18" charset="0"/>
                                  <a:cs typeface="Arial" panose="020B0604020202020204" pitchFamily="34" charset="0"/>
                                </a:rPr>
                                <m:t>,1</m:t>
                              </m:r>
                            </m:sub>
                          </m:sSub>
                        </m:e>
                        <m:e>
                          <m:r>
                            <a:rPr lang="en-US" altLang="zh-CN" sz="2000" b="0" i="1" smtClean="0">
                              <a:latin typeface="Cambria Math" panose="02040503050406030204" pitchFamily="18" charset="0"/>
                              <a:cs typeface="Arial" panose="020B0604020202020204" pitchFamily="34" charset="0"/>
                            </a:rPr>
                            <m:t>   </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   </m:t>
                          </m:r>
                        </m:e>
                        <m:e>
                          <m:sSub>
                            <m:sSubPr>
                              <m:ctrlPr>
                                <a:rPr lang="en-US" altLang="zh-CN" sz="2000" i="1">
                                  <a:latin typeface="Cambria Math" panose="02040503050406030204" pitchFamily="18" charset="0"/>
                                  <a:cs typeface="Arial" panose="020B0604020202020204" pitchFamily="34" charset="0"/>
                                </a:rPr>
                              </m:ctrlPr>
                            </m:sSubPr>
                            <m:e>
                              <m:r>
                                <m:rPr>
                                  <m:brk m:alnAt="7"/>
                                </m:rPr>
                                <a:rPr lang="en-US" altLang="zh-CN" sz="2000" i="1">
                                  <a:latin typeface="Cambria Math" panose="02040503050406030204" pitchFamily="18" charset="0"/>
                                  <a:cs typeface="Arial" panose="020B0604020202020204" pitchFamily="34" charset="0"/>
                                </a:rPr>
                                <m:t>𝑡</m:t>
                              </m:r>
                            </m:e>
                            <m:sub>
                              <m:r>
                                <a:rPr lang="en-US" altLang="zh-CN" sz="2000" b="0" i="1" smtClean="0">
                                  <a:latin typeface="Cambria Math" panose="02040503050406030204" pitchFamily="18" charset="0"/>
                                  <a:cs typeface="Arial" panose="020B0604020202020204" pitchFamily="34" charset="0"/>
                                </a:rPr>
                                <m:t>1</m:t>
                              </m:r>
                              <m:r>
                                <a:rPr lang="en-US" altLang="zh-CN" sz="2000" i="1">
                                  <a:latin typeface="Cambria Math" panose="02040503050406030204" pitchFamily="18" charset="0"/>
                                  <a:cs typeface="Arial" panose="020B0604020202020204" pitchFamily="34" charset="0"/>
                                </a:rPr>
                                <m:t>,</m:t>
                              </m:r>
                              <m:r>
                                <a:rPr lang="en-US" altLang="zh-CN" sz="2000" i="1">
                                  <a:latin typeface="Cambria Math" panose="02040503050406030204" pitchFamily="18" charset="0"/>
                                  <a:cs typeface="Arial" panose="020B0604020202020204" pitchFamily="34" charset="0"/>
                                </a:rPr>
                                <m:t>𝑛</m:t>
                              </m:r>
                            </m:sub>
                          </m:sSub>
                        </m:e>
                      </m:mr>
                      <m:mr>
                        <m:e>
                          <m:eqArr>
                            <m:eqArrPr>
                              <m:ctrlPr>
                                <a:rPr lang="en-US" altLang="zh-CN" sz="2000" i="1" smtClean="0">
                                  <a:latin typeface="Cambria Math" panose="02040503050406030204" pitchFamily="18" charset="0"/>
                                  <a:ea typeface="Cambria Math" panose="02040503050406030204" pitchFamily="18" charset="0"/>
                                  <a:cs typeface="Arial" panose="020B0604020202020204" pitchFamily="34" charset="0"/>
                                </a:rPr>
                              </m:ctrlPr>
                            </m:eqArrPr>
                            <m:e>
                              <m:eqArr>
                                <m:eqArrPr>
                                  <m:ctrlPr>
                                    <a:rPr lang="en-US" altLang="zh-CN" sz="2000" i="1" smtClean="0">
                                      <a:latin typeface="Cambria Math" panose="02040503050406030204" pitchFamily="18" charset="0"/>
                                      <a:ea typeface="Cambria Math" panose="02040503050406030204" pitchFamily="18" charset="0"/>
                                      <a:cs typeface="Arial" panose="020B0604020202020204" pitchFamily="34" charset="0"/>
                                    </a:rPr>
                                  </m:ctrlPr>
                                </m:eqArrPr>
                                <m:e/>
                                <m:e>
                                  <m:sSub>
                                    <m:sSub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𝑡</m:t>
                                      </m:r>
                                    </m:e>
                                    <m: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𝑝</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1,1</m:t>
                                      </m:r>
                                    </m:sub>
                                  </m:sSub>
                                </m:e>
                              </m:eqArr>
                            </m:e>
                            <m:e/>
                          </m:eqArr>
                        </m:e>
                        <m:e>
                          <m:r>
                            <a:rPr lang="en-US" altLang="zh-CN" sz="2000" i="1" smtClean="0">
                              <a:latin typeface="Cambria Math" panose="02040503050406030204" pitchFamily="18" charset="0"/>
                              <a:ea typeface="Cambria Math" panose="02040503050406030204" pitchFamily="18" charset="0"/>
                              <a:cs typeface="Arial" panose="020B0604020202020204" pitchFamily="34" charset="0"/>
                            </a:rPr>
                            <m:t>⋱</m:t>
                          </m:r>
                        </m:e>
                        <m:e>
                          <m:eqArr>
                            <m:eqArrPr>
                              <m:ctrlPr>
                                <a:rPr lang="en-US" altLang="zh-CN" sz="2000" i="1" smtClean="0">
                                  <a:latin typeface="Cambria Math" panose="02040503050406030204" pitchFamily="18" charset="0"/>
                                  <a:ea typeface="Cambria Math" panose="02040503050406030204" pitchFamily="18" charset="0"/>
                                  <a:cs typeface="Arial" panose="020B0604020202020204" pitchFamily="34" charset="0"/>
                                </a:rPr>
                              </m:ctrlPr>
                            </m:eqArrPr>
                            <m:e/>
                            <m:e>
                              <m:r>
                                <a:rPr lang="en-US" altLang="zh-CN" sz="2000" i="1" smtClean="0">
                                  <a:latin typeface="Cambria Math" panose="02040503050406030204" pitchFamily="18" charset="0"/>
                                  <a:ea typeface="Cambria Math" panose="02040503050406030204" pitchFamily="18" charset="0"/>
                                  <a:cs typeface="Arial" panose="020B0604020202020204" pitchFamily="34" charset="0"/>
                                </a:rPr>
                                <m:t>⋮</m:t>
                              </m:r>
                            </m:e>
                            <m:e/>
                          </m:eqArr>
                        </m:e>
                      </m:mr>
                      <m:mr>
                        <m:e>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𝑡</m:t>
                              </m:r>
                            </m:e>
                            <m:sub>
                              <m:r>
                                <a:rPr lang="en-US" altLang="zh-CN" sz="2000" b="0" i="1" smtClean="0">
                                  <a:latin typeface="Cambria Math" panose="02040503050406030204" pitchFamily="18" charset="0"/>
                                  <a:cs typeface="Arial" panose="020B0604020202020204" pitchFamily="34" charset="0"/>
                                </a:rPr>
                                <m:t>𝑚</m:t>
                              </m:r>
                              <m:r>
                                <a:rPr lang="en-US" altLang="zh-CN" sz="2000" b="0" i="1" smtClean="0">
                                  <a:latin typeface="Cambria Math" panose="02040503050406030204" pitchFamily="18" charset="0"/>
                                  <a:cs typeface="Arial" panose="020B0604020202020204" pitchFamily="34" charset="0"/>
                                </a:rPr>
                                <m:t>,1</m:t>
                              </m:r>
                            </m:sub>
                          </m:sSub>
                        </m:e>
                        <m:e>
                          <m:r>
                            <a:rPr lang="en-US" altLang="zh-CN" sz="2000" i="1" smtClean="0">
                              <a:latin typeface="Cambria Math" panose="02040503050406030204" pitchFamily="18" charset="0"/>
                              <a:ea typeface="Cambria Math" panose="02040503050406030204" pitchFamily="18" charset="0"/>
                              <a:cs typeface="Arial" panose="020B0604020202020204" pitchFamily="34" charset="0"/>
                            </a:rPr>
                            <m:t>⋯</m:t>
                          </m:r>
                        </m:e>
                        <m:e>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𝑡</m:t>
                              </m:r>
                            </m:e>
                            <m:sub>
                              <m:r>
                                <a:rPr lang="en-US" altLang="zh-CN" sz="2000" b="0" i="1" smtClean="0">
                                  <a:latin typeface="Cambria Math" panose="02040503050406030204" pitchFamily="18" charset="0"/>
                                  <a:cs typeface="Arial" panose="020B0604020202020204" pitchFamily="34" charset="0"/>
                                </a:rPr>
                                <m:t>𝑚</m:t>
                              </m:r>
                              <m:r>
                                <a:rPr lang="en-US" altLang="zh-CN" sz="2000" b="0" i="1" smtClean="0">
                                  <a:latin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cs typeface="Arial" panose="020B0604020202020204" pitchFamily="34" charset="0"/>
                                </a:rPr>
                                <m:t>𝑛</m:t>
                              </m:r>
                            </m:sub>
                          </m:sSub>
                        </m:e>
                      </m:mr>
                    </m:m>
                  </m:oMath>
                </a14:m>
                <a:r>
                  <a:rPr lang="en-US" altLang="zh-CN" sz="2000" dirty="0">
                    <a:latin typeface="Arial" panose="020B0604020202020204" pitchFamily="34" charset="0"/>
                    <a:cs typeface="Arial" panose="020B0604020202020204" pitchFamily="34" charset="0"/>
                  </a:rPr>
                  <a:t>  </a:t>
                </a:r>
                <a14:m>
                  <m:oMath xmlns:m="http://schemas.openxmlformats.org/officeDocument/2006/math">
                    <m:r>
                      <a:rPr lang="en-US" altLang="zh-CN" sz="1800" i="1" dirty="0">
                        <a:latin typeface="Cambria Math" panose="02040503050406030204" pitchFamily="18" charset="0"/>
                        <a:cs typeface="Arial" panose="020B0604020202020204" pitchFamily="34" charset="0"/>
                      </a:rPr>
                      <m:t>𝐶𝑜𝑚𝑝𝑎𝑟𝑒</m:t>
                    </m:r>
                    <m:r>
                      <a:rPr lang="en-US" altLang="zh-CN" sz="1800" i="1" dirty="0">
                        <a:latin typeface="Cambria Math" panose="02040503050406030204" pitchFamily="18" charset="0"/>
                        <a:cs typeface="Arial" panose="020B0604020202020204" pitchFamily="34" charset="0"/>
                      </a:rPr>
                      <m:t> </m:t>
                    </m:r>
                    <m:r>
                      <a:rPr lang="en-US" altLang="zh-CN" sz="1800" i="1" dirty="0">
                        <a:latin typeface="Cambria Math" panose="02040503050406030204" pitchFamily="18" charset="0"/>
                        <a:cs typeface="Arial" panose="020B0604020202020204" pitchFamily="34" charset="0"/>
                      </a:rPr>
                      <m:t>𝑤𝑖𝑡h</m:t>
                    </m:r>
                    <m:r>
                      <a:rPr lang="en-US" altLang="zh-CN" sz="1800" i="1" dirty="0">
                        <a:latin typeface="Cambria Math" panose="02040503050406030204" pitchFamily="18" charset="0"/>
                        <a:cs typeface="Arial" panose="020B0604020202020204" pitchFamily="34" charset="0"/>
                      </a:rPr>
                      <m:t> 95%</m:t>
                    </m:r>
                    <m:r>
                      <a:rPr lang="en-US" altLang="zh-CN" sz="1800" b="0" i="1" dirty="0" smtClean="0">
                        <a:latin typeface="Cambria Math" panose="02040503050406030204" pitchFamily="18" charset="0"/>
                        <a:cs typeface="Arial" panose="020B0604020202020204" pitchFamily="34" charset="0"/>
                      </a:rPr>
                      <m:t>𝑡h</m:t>
                    </m:r>
                  </m:oMath>
                </a14:m>
                <a:r>
                  <a:rPr lang="en-US" altLang="zh-CN" sz="1800" dirty="0">
                    <a:latin typeface="Arial" panose="020B0604020202020204" pitchFamily="34" charset="0"/>
                    <a:cs typeface="Arial" panose="020B0604020202020204" pitchFamily="34" charset="0"/>
                  </a:rPr>
                  <a:t>       </a:t>
                </a:r>
                <a14:m>
                  <m:oMath xmlns:m="http://schemas.openxmlformats.org/officeDocument/2006/math">
                    <m:m>
                      <m:mPr>
                        <m:mcs>
                          <m:mc>
                            <m:mcPr>
                              <m:count m:val="3"/>
                              <m:mcJc m:val="center"/>
                            </m:mcPr>
                          </m:mc>
                        </m:mcs>
                        <m:ctrlPr>
                          <a:rPr lang="en-US" altLang="zh-CN" sz="2000" i="1">
                            <a:latin typeface="Cambria Math" panose="02040503050406030204" pitchFamily="18" charset="0"/>
                            <a:cs typeface="Arial" panose="020B0604020202020204" pitchFamily="34" charset="0"/>
                          </a:rPr>
                        </m:ctrlPr>
                      </m:mPr>
                      <m:mr>
                        <m:e>
                          <m:sSub>
                            <m:sSubPr>
                              <m:ctrlPr>
                                <a:rPr lang="en-US" altLang="zh-CN" sz="2000" i="1">
                                  <a:latin typeface="Cambria Math" panose="02040503050406030204" pitchFamily="18" charset="0"/>
                                  <a:cs typeface="Arial" panose="020B0604020202020204" pitchFamily="34" charset="0"/>
                                </a:rPr>
                              </m:ctrlPr>
                            </m:sSubPr>
                            <m:e>
                              <m:r>
                                <m:rPr>
                                  <m:brk m:alnAt="7"/>
                                </m:rPr>
                                <a:rPr lang="en-US" altLang="zh-CN" sz="2000" i="1">
                                  <a:latin typeface="Cambria Math" panose="02040503050406030204" pitchFamily="18" charset="0"/>
                                  <a:cs typeface="Arial" panose="020B0604020202020204" pitchFamily="34" charset="0"/>
                                </a:rPr>
                                <m:t>𝑡</m:t>
                              </m:r>
                            </m:e>
                            <m:sub>
                              <m:r>
                                <a:rPr lang="en-US" altLang="zh-CN" sz="2000" b="0" i="1" smtClean="0">
                                  <a:latin typeface="Cambria Math" panose="02040503050406030204" pitchFamily="18" charset="0"/>
                                  <a:cs typeface="Arial" panose="020B0604020202020204" pitchFamily="34" charset="0"/>
                                </a:rPr>
                                <m:t>𝑝</m:t>
                              </m:r>
                              <m:r>
                                <m:rPr>
                                  <m:brk m:alnAt="7"/>
                                </m:rPr>
                                <a:rPr lang="en-US" altLang="zh-CN" sz="2000" i="1">
                                  <a:latin typeface="Cambria Math" panose="02040503050406030204" pitchFamily="18" charset="0"/>
                                  <a:cs typeface="Arial" panose="020B0604020202020204" pitchFamily="34" charset="0"/>
                                </a:rPr>
                                <m:t>1</m:t>
                              </m:r>
                              <m:r>
                                <a:rPr lang="en-US" altLang="zh-CN" sz="2000" i="1">
                                  <a:latin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cs typeface="Arial" panose="020B0604020202020204" pitchFamily="34" charset="0"/>
                                </a:rPr>
                                <m:t>1</m:t>
                              </m:r>
                            </m:sub>
                          </m:sSub>
                        </m:e>
                        <m:e>
                          <m:r>
                            <a:rPr lang="en-US" altLang="zh-CN" sz="2000" b="0" i="1" smtClean="0">
                              <a:latin typeface="Cambria Math" panose="02040503050406030204" pitchFamily="18" charset="0"/>
                              <a:cs typeface="Arial" panose="020B0604020202020204" pitchFamily="34" charset="0"/>
                            </a:rPr>
                            <m:t>  </m:t>
                          </m:r>
                          <m:r>
                            <a:rPr lang="en-US" altLang="zh-CN" sz="2000" i="1">
                              <a:latin typeface="Cambria Math" panose="02040503050406030204" pitchFamily="18" charset="0"/>
                              <a:ea typeface="Cambria Math" panose="02040503050406030204" pitchFamily="18" charset="0"/>
                              <a:cs typeface="Arial" panose="020B0604020202020204" pitchFamily="34" charset="0"/>
                            </a:rPr>
                            <m:t>⋯  </m:t>
                          </m:r>
                        </m:e>
                        <m:e>
                          <m:sSub>
                            <m:sSubPr>
                              <m:ctrlPr>
                                <a:rPr lang="en-US" altLang="zh-CN" sz="2000" i="1">
                                  <a:latin typeface="Cambria Math" panose="02040503050406030204" pitchFamily="18" charset="0"/>
                                  <a:cs typeface="Arial" panose="020B0604020202020204" pitchFamily="34" charset="0"/>
                                </a:rPr>
                              </m:ctrlPr>
                            </m:sSubPr>
                            <m:e>
                              <m:r>
                                <m:rPr>
                                  <m:brk m:alnAt="7"/>
                                </m:rPr>
                                <a:rPr lang="en-US" altLang="zh-CN" sz="2000" i="1">
                                  <a:latin typeface="Cambria Math" panose="02040503050406030204" pitchFamily="18" charset="0"/>
                                  <a:cs typeface="Arial" panose="020B0604020202020204" pitchFamily="34" charset="0"/>
                                </a:rPr>
                                <m:t>𝑡</m:t>
                              </m:r>
                            </m:e>
                            <m:sub>
                              <m:r>
                                <a:rPr lang="en-US" altLang="zh-CN" sz="2000" b="0" i="1" smtClean="0">
                                  <a:latin typeface="Cambria Math" panose="02040503050406030204" pitchFamily="18" charset="0"/>
                                  <a:cs typeface="Arial" panose="020B0604020202020204" pitchFamily="34" charset="0"/>
                                </a:rPr>
                                <m:t>𝑝</m:t>
                              </m:r>
                              <m:r>
                                <a:rPr lang="en-US" altLang="zh-CN" sz="2000" i="1">
                                  <a:latin typeface="Cambria Math" panose="02040503050406030204" pitchFamily="18" charset="0"/>
                                  <a:cs typeface="Arial" panose="020B0604020202020204" pitchFamily="34" charset="0"/>
                                </a:rPr>
                                <m:t>1,</m:t>
                              </m:r>
                              <m:r>
                                <a:rPr lang="en-US" altLang="zh-CN" sz="2000" b="0" i="1" smtClean="0">
                                  <a:latin typeface="Cambria Math" panose="02040503050406030204" pitchFamily="18" charset="0"/>
                                  <a:cs typeface="Arial" panose="020B0604020202020204" pitchFamily="34" charset="0"/>
                                </a:rPr>
                                <m:t>𝑛</m:t>
                              </m:r>
                            </m:sub>
                          </m:sSub>
                        </m:e>
                      </m:mr>
                      <m:mr>
                        <m:e>
                          <m:eqArr>
                            <m:eqArrPr>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eqArrPr>
                            <m:e>
                              <m:eqArr>
                                <m:eqArrPr>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eqArrPr>
                                <m:e/>
                                <m:e>
                                  <m:r>
                                    <a:rPr lang="en-US" altLang="zh-CN" sz="2000" i="1">
                                      <a:latin typeface="Cambria Math" panose="02040503050406030204" pitchFamily="18" charset="0"/>
                                      <a:ea typeface="Cambria Math" panose="02040503050406030204" pitchFamily="18" charset="0"/>
                                      <a:cs typeface="Arial" panose="020B0604020202020204" pitchFamily="34" charset="0"/>
                                    </a:rPr>
                                    <m:t>⋮</m:t>
                                  </m:r>
                                </m:e>
                              </m:eqArr>
                            </m:e>
                            <m:e/>
                          </m:eqArr>
                        </m:e>
                        <m:e>
                          <m:r>
                            <a:rPr lang="en-US" altLang="zh-CN" sz="2000" i="1">
                              <a:latin typeface="Cambria Math" panose="02040503050406030204" pitchFamily="18" charset="0"/>
                              <a:ea typeface="Cambria Math" panose="02040503050406030204" pitchFamily="18" charset="0"/>
                              <a:cs typeface="Arial" panose="020B0604020202020204" pitchFamily="34" charset="0"/>
                            </a:rPr>
                            <m:t>⋱</m:t>
                          </m:r>
                        </m:e>
                        <m:e>
                          <m:eqArr>
                            <m:eqArrPr>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eqArrPr>
                            <m:e/>
                            <m:e>
                              <m:r>
                                <a:rPr lang="en-US" altLang="zh-CN" sz="2000" i="1">
                                  <a:latin typeface="Cambria Math" panose="02040503050406030204" pitchFamily="18" charset="0"/>
                                  <a:ea typeface="Cambria Math" panose="02040503050406030204" pitchFamily="18" charset="0"/>
                                  <a:cs typeface="Arial" panose="020B0604020202020204" pitchFamily="34" charset="0"/>
                                </a:rPr>
                                <m:t>⋮</m:t>
                              </m:r>
                            </m:e>
                            <m:e/>
                          </m:eqArr>
                        </m:e>
                      </m:mr>
                      <m:mr>
                        <m:e>
                          <m:sSub>
                            <m:sSubPr>
                              <m:ctrlPr>
                                <a:rPr lang="en-US" altLang="zh-CN" sz="2000" i="1">
                                  <a:latin typeface="Cambria Math" panose="02040503050406030204" pitchFamily="18" charset="0"/>
                                  <a:cs typeface="Arial" panose="020B0604020202020204" pitchFamily="34" charset="0"/>
                                </a:rPr>
                              </m:ctrlPr>
                            </m:sSubPr>
                            <m:e>
                              <m:r>
                                <a:rPr lang="en-US" altLang="zh-CN" sz="2000" i="1">
                                  <a:latin typeface="Cambria Math" panose="02040503050406030204" pitchFamily="18" charset="0"/>
                                  <a:cs typeface="Arial" panose="020B0604020202020204" pitchFamily="34" charset="0"/>
                                </a:rPr>
                                <m:t>𝑡</m:t>
                              </m:r>
                            </m:e>
                            <m:sub>
                              <m:r>
                                <a:rPr lang="en-US" altLang="zh-CN" sz="2000" i="1">
                                  <a:latin typeface="Cambria Math" panose="02040503050406030204" pitchFamily="18" charset="0"/>
                                  <a:cs typeface="Arial" panose="020B0604020202020204" pitchFamily="34" charset="0"/>
                                </a:rPr>
                                <m:t>𝑚</m:t>
                              </m:r>
                              <m:r>
                                <a:rPr lang="en-US" altLang="zh-CN" sz="2000" i="1">
                                  <a:latin typeface="Cambria Math" panose="02040503050406030204" pitchFamily="18" charset="0"/>
                                  <a:cs typeface="Arial" panose="020B0604020202020204" pitchFamily="34" charset="0"/>
                                </a:rPr>
                                <m:t>,1</m:t>
                              </m:r>
                            </m:sub>
                          </m:sSub>
                        </m:e>
                        <m:e>
                          <m:r>
                            <a:rPr lang="en-US" altLang="zh-CN" sz="2000" i="1">
                              <a:latin typeface="Cambria Math" panose="02040503050406030204" pitchFamily="18" charset="0"/>
                              <a:ea typeface="Cambria Math" panose="02040503050406030204" pitchFamily="18" charset="0"/>
                              <a:cs typeface="Arial" panose="020B0604020202020204" pitchFamily="34" charset="0"/>
                            </a:rPr>
                            <m:t>⋯</m:t>
                          </m:r>
                        </m:e>
                        <m:e>
                          <m:sSub>
                            <m:sSubPr>
                              <m:ctrlPr>
                                <a:rPr lang="en-US" altLang="zh-CN" sz="2000" i="1">
                                  <a:latin typeface="Cambria Math" panose="02040503050406030204" pitchFamily="18" charset="0"/>
                                  <a:cs typeface="Arial" panose="020B0604020202020204" pitchFamily="34" charset="0"/>
                                </a:rPr>
                              </m:ctrlPr>
                            </m:sSubPr>
                            <m:e>
                              <m:r>
                                <a:rPr lang="en-US" altLang="zh-CN" sz="2000" i="1">
                                  <a:latin typeface="Cambria Math" panose="02040503050406030204" pitchFamily="18" charset="0"/>
                                  <a:cs typeface="Arial" panose="020B0604020202020204" pitchFamily="34" charset="0"/>
                                </a:rPr>
                                <m:t>𝑡</m:t>
                              </m:r>
                            </m:e>
                            <m:sub>
                              <m:r>
                                <a:rPr lang="en-US" altLang="zh-CN" sz="2000" i="1">
                                  <a:latin typeface="Cambria Math" panose="02040503050406030204" pitchFamily="18" charset="0"/>
                                  <a:cs typeface="Arial" panose="020B0604020202020204" pitchFamily="34" charset="0"/>
                                </a:rPr>
                                <m:t>𝑚</m:t>
                              </m:r>
                              <m:r>
                                <a:rPr lang="en-US" altLang="zh-CN" sz="2000" i="1">
                                  <a:latin typeface="Cambria Math" panose="02040503050406030204" pitchFamily="18" charset="0"/>
                                  <a:cs typeface="Arial" panose="020B0604020202020204" pitchFamily="34" charset="0"/>
                                </a:rPr>
                                <m:t>,</m:t>
                              </m:r>
                              <m:r>
                                <a:rPr lang="en-US" altLang="zh-CN" sz="2000" i="1">
                                  <a:latin typeface="Cambria Math" panose="02040503050406030204" pitchFamily="18" charset="0"/>
                                  <a:cs typeface="Arial" panose="020B0604020202020204" pitchFamily="34" charset="0"/>
                                </a:rPr>
                                <m:t>𝑛</m:t>
                              </m:r>
                            </m:sub>
                          </m:sSub>
                        </m:e>
                      </m:mr>
                    </m:m>
                  </m:oMath>
                </a14:m>
                <a:endParaRPr lang="en-US" altLang="zh-CN" sz="2000" dirty="0">
                  <a:latin typeface="Arial" panose="020B0604020202020204" pitchFamily="34" charset="0"/>
                  <a:cs typeface="Arial" panose="020B0604020202020204" pitchFamily="34" charset="0"/>
                </a:endParaRPr>
              </a:p>
              <a:p>
                <a:pPr marL="0" indent="0">
                  <a:lnSpc>
                    <a:spcPct val="150000"/>
                  </a:lnSpc>
                  <a:spcBef>
                    <a:spcPts val="0"/>
                  </a:spcBef>
                  <a:buNone/>
                </a:pPr>
                <a:endParaRPr lang="en-US" altLang="zh-CN" sz="2000" dirty="0">
                  <a:latin typeface="Arial" panose="020B0604020202020204" pitchFamily="34" charset="0"/>
                  <a:cs typeface="Arial" panose="020B0604020202020204" pitchFamily="34" charset="0"/>
                </a:endParaRPr>
              </a:p>
              <a:p>
                <a:pPr marL="0" indent="0">
                  <a:lnSpc>
                    <a:spcPct val="150000"/>
                  </a:lnSpc>
                  <a:spcBef>
                    <a:spcPts val="0"/>
                  </a:spcBef>
                  <a:buNone/>
                </a:pPr>
                <a:endParaRPr lang="en-US" altLang="zh-CN" sz="2000" dirty="0">
                  <a:latin typeface="Arial" panose="020B0604020202020204" pitchFamily="34" charset="0"/>
                  <a:cs typeface="Arial" panose="020B0604020202020204" pitchFamily="34" charset="0"/>
                </a:endParaRPr>
              </a:p>
            </p:txBody>
          </p:sp>
        </mc:Choice>
        <mc:Fallback xmlns="">
          <p:sp>
            <p:nvSpPr>
              <p:cNvPr id="15" name="内容占位符 14">
                <a:extLst>
                  <a:ext uri="{FF2B5EF4-FFF2-40B4-BE49-F238E27FC236}">
                    <a16:creationId xmlns:a16="http://schemas.microsoft.com/office/drawing/2014/main" id="{694F0E88-305E-4590-A878-23B33C0F70CD}"/>
                  </a:ext>
                </a:extLst>
              </p:cNvPr>
              <p:cNvSpPr>
                <a:spLocks noGrp="1" noRot="1" noChangeAspect="1" noMove="1" noResize="1" noEditPoints="1" noAdjustHandles="1" noChangeArrowheads="1" noChangeShapeType="1" noTextEdit="1"/>
              </p:cNvSpPr>
              <p:nvPr>
                <p:ph idx="1"/>
              </p:nvPr>
            </p:nvSpPr>
            <p:spPr>
              <a:xfrm>
                <a:off x="467361" y="1384618"/>
                <a:ext cx="7886700" cy="5336858"/>
              </a:xfrm>
              <a:blipFill>
                <a:blip r:embed="rId2"/>
                <a:stretch>
                  <a:fillRect l="-696" r="-1083"/>
                </a:stretch>
              </a:blipFill>
            </p:spPr>
            <p:txBody>
              <a:bodyPr/>
              <a:lstStyle/>
              <a:p>
                <a:r>
                  <a:rPr lang="zh-CN" altLang="en-US">
                    <a:noFill/>
                  </a:rPr>
                  <a:t> </a:t>
                </a:r>
              </a:p>
            </p:txBody>
          </p:sp>
        </mc:Fallback>
      </mc:AlternateContent>
      <p:cxnSp>
        <p:nvCxnSpPr>
          <p:cNvPr id="6" name="直接箭头连接符 5">
            <a:extLst>
              <a:ext uri="{FF2B5EF4-FFF2-40B4-BE49-F238E27FC236}">
                <a16:creationId xmlns:a16="http://schemas.microsoft.com/office/drawing/2014/main" id="{2A19497E-A54C-4DB3-9D69-1A2F927BD79B}"/>
              </a:ext>
            </a:extLst>
          </p:cNvPr>
          <p:cNvCxnSpPr/>
          <p:nvPr/>
        </p:nvCxnSpPr>
        <p:spPr>
          <a:xfrm flipH="1" flipV="1">
            <a:off x="628650" y="4179411"/>
            <a:ext cx="629920" cy="29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13020C22-468D-46F2-90A2-290160D8D735}"/>
              </a:ext>
            </a:extLst>
          </p:cNvPr>
          <p:cNvSpPr txBox="1"/>
          <p:nvPr/>
        </p:nvSpPr>
        <p:spPr>
          <a:xfrm>
            <a:off x="72710" y="3970774"/>
            <a:ext cx="836930" cy="369332"/>
          </a:xfrm>
          <a:prstGeom prst="rect">
            <a:avLst/>
          </a:prstGeom>
          <a:noFill/>
        </p:spPr>
        <p:txBody>
          <a:bodyPr wrap="square" rtlCol="0">
            <a:spAutoFit/>
          </a:bodyPr>
          <a:lstStyle/>
          <a:p>
            <a:r>
              <a:rPr lang="en-US" altLang="zh-CN" dirty="0"/>
              <a:t>Max</a:t>
            </a:r>
            <a:endParaRPr lang="zh-CN" altLang="en-US" dirty="0"/>
          </a:p>
        </p:txBody>
      </p:sp>
      <p:sp>
        <p:nvSpPr>
          <p:cNvPr id="17" name="文本框 16">
            <a:extLst>
              <a:ext uri="{FF2B5EF4-FFF2-40B4-BE49-F238E27FC236}">
                <a16:creationId xmlns:a16="http://schemas.microsoft.com/office/drawing/2014/main" id="{F22ABD39-54DD-49D1-9FA7-AE6C22D90A0C}"/>
              </a:ext>
            </a:extLst>
          </p:cNvPr>
          <p:cNvSpPr txBox="1"/>
          <p:nvPr/>
        </p:nvSpPr>
        <p:spPr>
          <a:xfrm>
            <a:off x="659130" y="4535011"/>
            <a:ext cx="2205990" cy="369332"/>
          </a:xfrm>
          <a:prstGeom prst="rect">
            <a:avLst/>
          </a:prstGeom>
          <a:noFill/>
          <a:ln w="19050">
            <a:solidFill>
              <a:srgbClr val="FF0000"/>
            </a:solidFill>
          </a:ln>
        </p:spPr>
        <p:txBody>
          <a:bodyPr wrap="square" rtlCol="0">
            <a:spAutoFit/>
          </a:bodyPr>
          <a:lstStyle/>
          <a:p>
            <a:endParaRPr lang="zh-CN" altLang="en-US" dirty="0"/>
          </a:p>
        </p:txBody>
      </p:sp>
      <p:sp>
        <p:nvSpPr>
          <p:cNvPr id="18" name="文本框 17">
            <a:extLst>
              <a:ext uri="{FF2B5EF4-FFF2-40B4-BE49-F238E27FC236}">
                <a16:creationId xmlns:a16="http://schemas.microsoft.com/office/drawing/2014/main" id="{4AD6F265-55A6-4814-916E-D877ED546F30}"/>
              </a:ext>
            </a:extLst>
          </p:cNvPr>
          <p:cNvSpPr txBox="1"/>
          <p:nvPr/>
        </p:nvSpPr>
        <p:spPr>
          <a:xfrm>
            <a:off x="628650" y="5266573"/>
            <a:ext cx="791209" cy="950159"/>
          </a:xfrm>
          <a:prstGeom prst="rect">
            <a:avLst/>
          </a:prstGeom>
          <a:noFill/>
          <a:ln w="19050">
            <a:solidFill>
              <a:srgbClr val="7030A0"/>
            </a:solidFill>
          </a:ln>
        </p:spPr>
        <p:txBody>
          <a:bodyPr wrap="square" rtlCol="0">
            <a:spAutoFit/>
          </a:bodyPr>
          <a:lstStyle/>
          <a:p>
            <a:endParaRPr lang="zh-CN" altLang="en-US" dirty="0"/>
          </a:p>
        </p:txBody>
      </p:sp>
      <p:sp>
        <p:nvSpPr>
          <p:cNvPr id="20" name="文本框 19">
            <a:extLst>
              <a:ext uri="{FF2B5EF4-FFF2-40B4-BE49-F238E27FC236}">
                <a16:creationId xmlns:a16="http://schemas.microsoft.com/office/drawing/2014/main" id="{C8E6F10F-7470-4CFA-B099-2E7648628D82}"/>
              </a:ext>
            </a:extLst>
          </p:cNvPr>
          <p:cNvSpPr txBox="1"/>
          <p:nvPr/>
        </p:nvSpPr>
        <p:spPr>
          <a:xfrm>
            <a:off x="5351780" y="4594227"/>
            <a:ext cx="2205990" cy="369332"/>
          </a:xfrm>
          <a:prstGeom prst="rect">
            <a:avLst/>
          </a:prstGeom>
          <a:noFill/>
          <a:ln w="19050">
            <a:solidFill>
              <a:srgbClr val="FF0000"/>
            </a:solidFill>
          </a:ln>
        </p:spPr>
        <p:txBody>
          <a:bodyPr wrap="square" rtlCol="0">
            <a:spAutoFit/>
          </a:bodyPr>
          <a:lstStyle/>
          <a:p>
            <a:endParaRPr lang="zh-CN" altLang="en-US" dirty="0"/>
          </a:p>
        </p:txBody>
      </p:sp>
    </p:spTree>
    <p:extLst>
      <p:ext uri="{BB962C8B-B14F-4D97-AF65-F5344CB8AC3E}">
        <p14:creationId xmlns:p14="http://schemas.microsoft.com/office/powerpoint/2010/main" val="79212221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7886700" cy="1325563"/>
          </a:xfrm>
        </p:spPr>
        <p:txBody>
          <a:bodyPr/>
          <a:lstStyle/>
          <a:p>
            <a:r>
              <a:rPr lang="en-US" altLang="zh-CN" dirty="0">
                <a:latin typeface="Arial" panose="020B0604020202020204" pitchFamily="34" charset="0"/>
                <a:cs typeface="Arial" panose="020B0604020202020204" pitchFamily="34" charset="0"/>
              </a:rPr>
              <a:t>Variation in DGP for Alpha</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89EDCA1D-9FD7-4A7F-85C3-A9727D93008E}"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90</a:t>
            </a:fld>
            <a:endParaRPr lang="zh-CN" altLang="en-US"/>
          </a:p>
        </p:txBody>
      </p:sp>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1" y="1325563"/>
            <a:ext cx="7886700" cy="4493101"/>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As a consequence of the FDR estimator’s bias, the resulting confidence intervals can become highly misleading</a:t>
            </a:r>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pic>
        <p:nvPicPr>
          <p:cNvPr id="4" name="图片 3">
            <a:extLst>
              <a:ext uri="{FF2B5EF4-FFF2-40B4-BE49-F238E27FC236}">
                <a16:creationId xmlns:a16="http://schemas.microsoft.com/office/drawing/2014/main" id="{70840DAC-F2C8-43FA-BA3F-CC6EC9776764}"/>
              </a:ext>
            </a:extLst>
          </p:cNvPr>
          <p:cNvPicPr>
            <a:picLocks noChangeAspect="1"/>
          </p:cNvPicPr>
          <p:nvPr/>
        </p:nvPicPr>
        <p:blipFill>
          <a:blip r:embed="rId2"/>
          <a:stretch>
            <a:fillRect/>
          </a:stretch>
        </p:blipFill>
        <p:spPr>
          <a:xfrm>
            <a:off x="1010752" y="2301558"/>
            <a:ext cx="6995328" cy="4162120"/>
          </a:xfrm>
          <a:prstGeom prst="rect">
            <a:avLst/>
          </a:prstGeom>
        </p:spPr>
      </p:pic>
    </p:spTree>
    <p:extLst>
      <p:ext uri="{BB962C8B-B14F-4D97-AF65-F5344CB8AC3E}">
        <p14:creationId xmlns:p14="http://schemas.microsoft.com/office/powerpoint/2010/main" val="5182228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7886700" cy="1325563"/>
          </a:xfrm>
        </p:spPr>
        <p:txBody>
          <a:bodyPr/>
          <a:lstStyle/>
          <a:p>
            <a:r>
              <a:rPr lang="en-US" altLang="zh-CN" dirty="0">
                <a:latin typeface="Arial" panose="020B0604020202020204" pitchFamily="34" charset="0"/>
                <a:cs typeface="Arial" panose="020B0604020202020204" pitchFamily="34" charset="0"/>
              </a:rPr>
              <a:t>Variation in DGP for Alpha</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7CCDB34-8317-44EA-A3B0-AC914E558504}"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91</a:t>
            </a:fld>
            <a:endParaRPr lang="zh-CN" altLang="en-US"/>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1" y="1325563"/>
                <a:ext cx="7886700" cy="4493101"/>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We see that for the DGP similar to that used in the BSW simulations, that is, for </a:t>
                </a:r>
                <a14:m>
                  <m:oMath xmlns:m="http://schemas.openxmlformats.org/officeDocument/2006/math">
                    <m:sSup>
                      <m:sSupPr>
                        <m:ctrlPr>
                          <a:rPr lang="en-US" altLang="zh-CN" sz="2000" b="0" i="1" dirty="0" smtClean="0">
                            <a:latin typeface="Cambria Math" panose="02040503050406030204" pitchFamily="18" charset="0"/>
                            <a:cs typeface="Arial" panose="020B0604020202020204" pitchFamily="34" charset="0"/>
                          </a:rPr>
                        </m:ctrlPr>
                      </m:sSupPr>
                      <m:e>
                        <m:r>
                          <a:rPr lang="en-US" altLang="zh-CN" sz="2000" i="1" dirty="0" smtClean="0">
                            <a:latin typeface="Cambria Math" panose="02040503050406030204" pitchFamily="18" charset="0"/>
                            <a:cs typeface="Arial" panose="020B0604020202020204" pitchFamily="34" charset="0"/>
                          </a:rPr>
                          <m:t>𝜋</m:t>
                        </m:r>
                      </m:e>
                      <m:sup>
                        <m:r>
                          <a:rPr lang="en-US" altLang="zh-CN" sz="2000" i="1" dirty="0" smtClean="0">
                            <a:latin typeface="Cambria Math" panose="02040503050406030204" pitchFamily="18" charset="0"/>
                            <a:cs typeface="Arial" panose="020B0604020202020204" pitchFamily="34" charset="0"/>
                          </a:rPr>
                          <m:t>0</m:t>
                        </m:r>
                      </m:sup>
                    </m:sSup>
                  </m:oMath>
                </a14:m>
                <a:r>
                  <a:rPr lang="en-US" altLang="zh-CN" sz="2000" dirty="0">
                    <a:latin typeface="Arial" panose="020B0604020202020204" pitchFamily="34" charset="0"/>
                    <a:cs typeface="Arial" panose="020B0604020202020204" pitchFamily="34" charset="0"/>
                  </a:rPr>
                  <a:t> = 75%, </a:t>
                </a:r>
                <a14:m>
                  <m:oMath xmlns:m="http://schemas.openxmlformats.org/officeDocument/2006/math">
                    <m:sSup>
                      <m:sSupPr>
                        <m:ctrlPr>
                          <a:rPr lang="en-US" altLang="zh-CN" sz="2000" b="0" i="1" dirty="0" smtClean="0">
                            <a:latin typeface="Cambria Math" panose="02040503050406030204" pitchFamily="18" charset="0"/>
                            <a:cs typeface="Arial" panose="020B0604020202020204" pitchFamily="34" charset="0"/>
                          </a:rPr>
                        </m:ctrlPr>
                      </m:sSupPr>
                      <m:e>
                        <m:r>
                          <a:rPr lang="en-US" altLang="zh-CN" sz="2000" i="1" dirty="0" smtClean="0">
                            <a:latin typeface="Cambria Math" panose="02040503050406030204" pitchFamily="18" charset="0"/>
                            <a:cs typeface="Arial" panose="020B0604020202020204" pitchFamily="34" charset="0"/>
                          </a:rPr>
                          <m:t>𝜋</m:t>
                        </m:r>
                      </m:e>
                      <m:sup>
                        <m:r>
                          <a:rPr lang="en-US" altLang="zh-CN" sz="2000" i="1" dirty="0" smtClean="0">
                            <a:latin typeface="Cambria Math" panose="02040503050406030204" pitchFamily="18" charset="0"/>
                            <a:cs typeface="Arial" panose="020B0604020202020204" pitchFamily="34" charset="0"/>
                          </a:rPr>
                          <m:t>−</m:t>
                        </m:r>
                      </m:sup>
                    </m:sSup>
                    <m:r>
                      <a:rPr lang="en-US" altLang="zh-CN" sz="2000" i="1" dirty="0" smtClean="0">
                        <a:latin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cs typeface="Arial" panose="020B0604020202020204" pitchFamily="34" charset="0"/>
                  </a:rPr>
                  <a:t>= 23%, </a:t>
                </a:r>
                <a14:m>
                  <m:oMath xmlns:m="http://schemas.openxmlformats.org/officeDocument/2006/math">
                    <m:sSup>
                      <m:sSupPr>
                        <m:ctrlPr>
                          <a:rPr lang="en-US" altLang="zh-CN" sz="2000" b="0" i="1" dirty="0" smtClean="0">
                            <a:latin typeface="Cambria Math" panose="02040503050406030204" pitchFamily="18" charset="0"/>
                            <a:cs typeface="Arial" panose="020B0604020202020204" pitchFamily="34" charset="0"/>
                          </a:rPr>
                        </m:ctrlPr>
                      </m:sSupPr>
                      <m:e>
                        <m:r>
                          <a:rPr lang="en-US" altLang="zh-CN" sz="2000" i="1" dirty="0" smtClean="0">
                            <a:latin typeface="Cambria Math" panose="02040503050406030204" pitchFamily="18" charset="0"/>
                            <a:cs typeface="Arial" panose="020B0604020202020204" pitchFamily="34" charset="0"/>
                          </a:rPr>
                          <m:t>𝜋</m:t>
                        </m:r>
                      </m:e>
                      <m:sup>
                        <m:r>
                          <a:rPr lang="en-US" altLang="zh-CN" sz="2000" i="1" dirty="0" smtClean="0">
                            <a:latin typeface="Cambria Math" panose="02040503050406030204" pitchFamily="18" charset="0"/>
                            <a:cs typeface="Arial" panose="020B0604020202020204" pitchFamily="34" charset="0"/>
                          </a:rPr>
                          <m:t>+</m:t>
                        </m:r>
                      </m:sup>
                    </m:sSup>
                  </m:oMath>
                </a14:m>
                <a:r>
                  <a:rPr lang="en-US" altLang="zh-CN" sz="2000" dirty="0">
                    <a:latin typeface="Arial" panose="020B0604020202020204" pitchFamily="34" charset="0"/>
                    <a:cs typeface="Arial" panose="020B0604020202020204" pitchFamily="34" charset="0"/>
                  </a:rPr>
                  <a:t> = 2%, and </a:t>
                </a:r>
                <a14:m>
                  <m:oMath xmlns:m="http://schemas.openxmlformats.org/officeDocument/2006/math">
                    <m:acc>
                      <m:accPr>
                        <m:chr m:val="̅"/>
                        <m:ctrlPr>
                          <a:rPr lang="en-US" altLang="zh-CN" sz="2000" i="1" dirty="0" smtClean="0">
                            <a:latin typeface="Cambria Math" panose="02040503050406030204" pitchFamily="18" charset="0"/>
                            <a:cs typeface="Arial" panose="020B0604020202020204" pitchFamily="34" charset="0"/>
                          </a:rPr>
                        </m:ctrlPr>
                      </m:accPr>
                      <m:e>
                        <m:r>
                          <a:rPr lang="en-US" altLang="zh-CN" sz="2000" i="1" dirty="0">
                            <a:latin typeface="Cambria Math" panose="02040503050406030204" pitchFamily="18" charset="0"/>
                            <a:cs typeface="Arial" panose="020B0604020202020204" pitchFamily="34" charset="0"/>
                          </a:rPr>
                          <m:t>𝛼</m:t>
                        </m:r>
                      </m:e>
                    </m:acc>
                  </m:oMath>
                </a14:m>
                <a:r>
                  <a:rPr lang="en-US" altLang="zh-CN" sz="2000" dirty="0">
                    <a:latin typeface="Arial" panose="020B0604020202020204" pitchFamily="34" charset="0"/>
                    <a:cs typeface="Arial" panose="020B0604020202020204" pitchFamily="34" charset="0"/>
                  </a:rPr>
                  <a:t> = 3.5%, the FDR yields proportions (76.3%, 21.4%, and 2.3%, respectively) close to the true proportions.</a:t>
                </a:r>
              </a:p>
              <a:p>
                <a:pPr>
                  <a:lnSpc>
                    <a:spcPct val="150000"/>
                  </a:lnSpc>
                </a:pPr>
                <a:r>
                  <a:rPr lang="en-US" altLang="zh-CN" sz="2000" dirty="0">
                    <a:latin typeface="Arial" panose="020B0604020202020204" pitchFamily="34" charset="0"/>
                    <a:cs typeface="Arial" panose="020B0604020202020204" pitchFamily="34" charset="0"/>
                  </a:rPr>
                  <a:t>The FDR becomes biased, however, as the proportion of zero-alpha funds decreases and nonzero alphas become less extreme but remain economically large.</a:t>
                </a:r>
              </a:p>
            </p:txBody>
          </p:sp>
        </mc:Choice>
        <mc:Fallback xmlns="">
          <p:sp>
            <p:nvSpPr>
              <p:cNvPr id="8" name="内容占位符 2">
                <a:extLst>
                  <a:ext uri="{FF2B5EF4-FFF2-40B4-BE49-F238E27FC236}">
                    <a16:creationId xmlns:a16="http://schemas.microsoft.com/office/drawing/2014/main" id="{62BB2DDE-FA80-4CB0-8129-804C7171C4FD}"/>
                  </a:ext>
                </a:extLst>
              </p:cNvPr>
              <p:cNvSpPr>
                <a:spLocks noGrp="1" noRot="1" noChangeAspect="1" noMove="1" noResize="1" noEditPoints="1" noAdjustHandles="1" noChangeArrowheads="1" noChangeShapeType="1" noTextEdit="1"/>
              </p:cNvSpPr>
              <p:nvPr>
                <p:ph idx="1"/>
              </p:nvPr>
            </p:nvSpPr>
            <p:spPr>
              <a:xfrm>
                <a:off x="467361" y="1325563"/>
                <a:ext cx="7886700" cy="4493101"/>
              </a:xfrm>
              <a:blipFill>
                <a:blip r:embed="rId2"/>
                <a:stretch>
                  <a:fillRect l="-696"/>
                </a:stretch>
              </a:blipFill>
            </p:spPr>
            <p:txBody>
              <a:bodyPr/>
              <a:lstStyle/>
              <a:p>
                <a:r>
                  <a:rPr lang="zh-CN" altLang="en-US">
                    <a:noFill/>
                  </a:rPr>
                  <a:t> </a:t>
                </a:r>
              </a:p>
            </p:txBody>
          </p:sp>
        </mc:Fallback>
      </mc:AlternateContent>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2678708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7886700" cy="1325563"/>
          </a:xfrm>
        </p:spPr>
        <p:txBody>
          <a:bodyPr/>
          <a:lstStyle/>
          <a:p>
            <a:r>
              <a:rPr lang="en-US" altLang="zh-CN" dirty="0">
                <a:latin typeface="Arial" panose="020B0604020202020204" pitchFamily="34" charset="0"/>
                <a:cs typeface="Arial" panose="020B0604020202020204" pitchFamily="34" charset="0"/>
              </a:rPr>
              <a:t>No-luck approach comparison</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DD3AF98C-AFB2-431A-AB04-A8ABCA3DA9D2}"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92</a:t>
            </a:fld>
            <a:endParaRPr lang="zh-CN" altLang="en-US"/>
          </a:p>
        </p:txBody>
      </p:sp>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1" y="1325563"/>
            <a:ext cx="7886700" cy="4493101"/>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We see that for the DGP similar to that used in the BSW</a:t>
            </a:r>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pic>
        <p:nvPicPr>
          <p:cNvPr id="4" name="图片 3">
            <a:extLst>
              <a:ext uri="{FF2B5EF4-FFF2-40B4-BE49-F238E27FC236}">
                <a16:creationId xmlns:a16="http://schemas.microsoft.com/office/drawing/2014/main" id="{CCE9150B-F698-47FF-974E-4CD09083A4AF}"/>
              </a:ext>
            </a:extLst>
          </p:cNvPr>
          <p:cNvPicPr>
            <a:picLocks noChangeAspect="1"/>
          </p:cNvPicPr>
          <p:nvPr/>
        </p:nvPicPr>
        <p:blipFill>
          <a:blip r:embed="rId2"/>
          <a:stretch>
            <a:fillRect/>
          </a:stretch>
        </p:blipFill>
        <p:spPr>
          <a:xfrm>
            <a:off x="467361" y="2179002"/>
            <a:ext cx="8120639" cy="4255467"/>
          </a:xfrm>
          <a:prstGeom prst="rect">
            <a:avLst/>
          </a:prstGeom>
        </p:spPr>
      </p:pic>
    </p:spTree>
    <p:extLst>
      <p:ext uri="{BB962C8B-B14F-4D97-AF65-F5344CB8AC3E}">
        <p14:creationId xmlns:p14="http://schemas.microsoft.com/office/powerpoint/2010/main" val="13292199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7886700" cy="1325563"/>
          </a:xfrm>
        </p:spPr>
        <p:txBody>
          <a:bodyPr/>
          <a:lstStyle/>
          <a:p>
            <a:r>
              <a:rPr lang="en-US" altLang="zh-CN" dirty="0">
                <a:latin typeface="Arial" panose="020B0604020202020204" pitchFamily="34" charset="0"/>
                <a:cs typeface="Arial" panose="020B0604020202020204" pitchFamily="34" charset="0"/>
              </a:rPr>
              <a:t>Normal Nonzero Alphas</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CBB60B30-4016-4078-A1D7-D90FA1DDC890}"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93</a:t>
            </a:fld>
            <a:endParaRPr lang="zh-CN" altLang="en-US"/>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1" y="1325563"/>
                <a:ext cx="7886700" cy="5030788"/>
              </a:xfrm>
            </p:spPr>
            <p:txBody>
              <a:bodyPr>
                <a:normAutofit fontScale="92500" lnSpcReduction="10000"/>
              </a:bodyPr>
              <a:lstStyle/>
              <a:p>
                <a:pPr>
                  <a:lnSpc>
                    <a:spcPct val="150000"/>
                  </a:lnSpc>
                </a:pPr>
                <a:r>
                  <a:rPr lang="en-US" altLang="zh-CN" sz="2000" dirty="0">
                    <a:latin typeface="Arial" panose="020B0604020202020204" pitchFamily="34" charset="0"/>
                    <a:cs typeface="Arial" panose="020B0604020202020204" pitchFamily="34" charset="0"/>
                  </a:rPr>
                  <a:t>Next, we generate fund alphas from a mixture of a point mass at zero and a normal distribution, that is,</a:t>
                </a:r>
              </a:p>
              <a:p>
                <a:pPr marL="0" indent="0">
                  <a:lnSpc>
                    <a:spcPct val="150000"/>
                  </a:lnSpc>
                  <a:buNone/>
                </a:pPr>
                <a14:m>
                  <m:oMathPara xmlns:m="http://schemas.openxmlformats.org/officeDocument/2006/math">
                    <m:oMathParaPr>
                      <m:jc m:val="centerGroup"/>
                    </m:oMathParaPr>
                    <m:oMath xmlns:m="http://schemas.openxmlformats.org/officeDocument/2006/math">
                      <m:r>
                        <a:rPr lang="zh-CN" altLang="en-US" sz="2000" b="0" i="1" smtClean="0">
                          <a:latin typeface="Cambria Math" panose="02040503050406030204" pitchFamily="18" charset="0"/>
                          <a:cs typeface="Arial" panose="020B0604020202020204" pitchFamily="34" charset="0"/>
                        </a:rPr>
                        <m:t>𝛼</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altLang="zh-CN" sz="2000" i="1" dirty="0">
                              <a:latin typeface="Cambria Math" panose="02040503050406030204" pitchFamily="18" charset="0"/>
                              <a:cs typeface="Arial" panose="020B0604020202020204" pitchFamily="34" charset="0"/>
                            </a:rPr>
                          </m:ctrlPr>
                        </m:sSupPr>
                        <m:e>
                          <m:sSup>
                            <m:sSupPr>
                              <m:ctrlPr>
                                <a:rPr lang="en-US" altLang="zh-CN" sz="2000" b="0" i="1" dirty="0" smtClean="0">
                                  <a:latin typeface="Cambria Math" panose="02040503050406030204" pitchFamily="18" charset="0"/>
                                  <a:cs typeface="Arial" panose="020B0604020202020204" pitchFamily="34" charset="0"/>
                                </a:rPr>
                              </m:ctrlPr>
                            </m:sSupPr>
                            <m:e>
                              <m:r>
                                <a:rPr lang="zh-CN" altLang="en-US" sz="2000" i="1" dirty="0" smtClean="0">
                                  <a:latin typeface="Cambria Math" panose="02040503050406030204" pitchFamily="18" charset="0"/>
                                  <a:cs typeface="Arial" panose="020B0604020202020204" pitchFamily="34" charset="0"/>
                                </a:rPr>
                                <m:t>𝜋</m:t>
                              </m:r>
                            </m:e>
                            <m:sup>
                              <m:r>
                                <a:rPr lang="en-US" altLang="zh-CN" sz="2000" b="0" i="1" dirty="0" smtClean="0">
                                  <a:latin typeface="Cambria Math" panose="02040503050406030204" pitchFamily="18" charset="0"/>
                                  <a:cs typeface="Arial" panose="020B0604020202020204" pitchFamily="34" charset="0"/>
                                </a:rPr>
                                <m:t>0</m:t>
                              </m:r>
                            </m:sup>
                          </m:sSup>
                          <m:r>
                            <a:rPr lang="zh-CN" altLang="en-US" sz="2000" i="1" dirty="0">
                              <a:latin typeface="Cambria Math" panose="02040503050406030204" pitchFamily="18" charset="0"/>
                              <a:cs typeface="Arial" panose="020B0604020202020204" pitchFamily="34" charset="0"/>
                            </a:rPr>
                            <m:t>𝛿</m:t>
                          </m:r>
                        </m:e>
                        <m:sup>
                          <m:r>
                            <a:rPr lang="en-US" altLang="zh-CN" sz="2000" i="1" dirty="0">
                              <a:latin typeface="Cambria Math" panose="02040503050406030204" pitchFamily="18" charset="0"/>
                              <a:cs typeface="Arial" panose="020B0604020202020204" pitchFamily="34" charset="0"/>
                            </a:rPr>
                            <m:t>0</m:t>
                          </m:r>
                        </m:sup>
                      </m:sSup>
                      <m:r>
                        <a:rPr lang="en-US" altLang="zh-CN" sz="2000" b="0" i="1" dirty="0" smtClean="0">
                          <a:latin typeface="Cambria Math" panose="02040503050406030204" pitchFamily="18" charset="0"/>
                          <a:cs typeface="Arial" panose="020B0604020202020204" pitchFamily="34" charset="0"/>
                        </a:rPr>
                        <m:t>+</m:t>
                      </m:r>
                      <m:sSup>
                        <m:sSupPr>
                          <m:ctrlPr>
                            <a:rPr lang="en-US" altLang="zh-CN" sz="2000" b="0" i="1" dirty="0" smtClean="0">
                              <a:latin typeface="Cambria Math" panose="02040503050406030204" pitchFamily="18" charset="0"/>
                              <a:cs typeface="Arial" panose="020B0604020202020204" pitchFamily="34" charset="0"/>
                            </a:rPr>
                          </m:ctrlPr>
                        </m:sSupPr>
                        <m:e>
                          <m:r>
                            <a:rPr lang="en-US" altLang="zh-CN" sz="2000" b="0" i="1" dirty="0" smtClean="0">
                              <a:latin typeface="Cambria Math" panose="02040503050406030204" pitchFamily="18" charset="0"/>
                              <a:cs typeface="Arial" panose="020B0604020202020204" pitchFamily="34" charset="0"/>
                            </a:rPr>
                            <m:t>(</m:t>
                          </m:r>
                          <m:r>
                            <a:rPr lang="zh-CN" altLang="en-US" sz="2000" b="0" i="1" dirty="0" smtClean="0">
                              <a:latin typeface="Cambria Math" panose="02040503050406030204" pitchFamily="18" charset="0"/>
                              <a:cs typeface="Arial" panose="020B0604020202020204" pitchFamily="34" charset="0"/>
                            </a:rPr>
                            <m:t>𝜋</m:t>
                          </m:r>
                        </m:e>
                        <m:sup>
                          <m:r>
                            <a:rPr lang="en-US" altLang="zh-CN" sz="2000" b="0" i="1" dirty="0" smtClean="0">
                              <a:latin typeface="Cambria Math" panose="02040503050406030204" pitchFamily="18" charset="0"/>
                              <a:cs typeface="Arial" panose="020B0604020202020204" pitchFamily="34" charset="0"/>
                            </a:rPr>
                            <m:t>−</m:t>
                          </m:r>
                        </m:sup>
                      </m:sSup>
                      <m:r>
                        <a:rPr lang="en-US" altLang="zh-CN" sz="2000" b="0" i="1" dirty="0" smtClean="0">
                          <a:latin typeface="Cambria Math" panose="02040503050406030204" pitchFamily="18" charset="0"/>
                          <a:cs typeface="Arial" panose="020B0604020202020204" pitchFamily="34" charset="0"/>
                        </a:rPr>
                        <m:t>+</m:t>
                      </m:r>
                      <m:sSup>
                        <m:sSupPr>
                          <m:ctrlPr>
                            <a:rPr lang="en-US" altLang="zh-CN" sz="2000" b="0" i="1" dirty="0" smtClean="0">
                              <a:latin typeface="Cambria Math" panose="02040503050406030204" pitchFamily="18" charset="0"/>
                              <a:cs typeface="Arial" panose="020B0604020202020204" pitchFamily="34" charset="0"/>
                            </a:rPr>
                          </m:ctrlPr>
                        </m:sSupPr>
                        <m:e>
                          <m:r>
                            <a:rPr lang="zh-CN" altLang="en-US" sz="2000" b="0" i="1" dirty="0" smtClean="0">
                              <a:latin typeface="Cambria Math" panose="02040503050406030204" pitchFamily="18" charset="0"/>
                              <a:cs typeface="Arial" panose="020B0604020202020204" pitchFamily="34" charset="0"/>
                            </a:rPr>
                            <m:t>𝜋</m:t>
                          </m:r>
                        </m:e>
                        <m:sup>
                          <m:r>
                            <a:rPr lang="en-US" altLang="zh-CN" sz="2000" b="0" i="1" dirty="0" smtClean="0">
                              <a:latin typeface="Cambria Math" panose="02040503050406030204" pitchFamily="18" charset="0"/>
                              <a:cs typeface="Arial" panose="020B0604020202020204" pitchFamily="34" charset="0"/>
                            </a:rPr>
                            <m:t>+</m:t>
                          </m:r>
                        </m:sup>
                      </m:sSup>
                      <m:r>
                        <a:rPr lang="en-US" altLang="zh-CN" sz="2000" b="0" i="1" dirty="0" smtClean="0">
                          <a:latin typeface="Cambria Math" panose="02040503050406030204" pitchFamily="18" charset="0"/>
                          <a:cs typeface="Arial" panose="020B0604020202020204" pitchFamily="34" charset="0"/>
                        </a:rPr>
                        <m:t>)</m:t>
                      </m:r>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b="0" i="1" dirty="0" smtClean="0">
                              <a:latin typeface="Cambria Math" panose="02040503050406030204" pitchFamily="18" charset="0"/>
                              <a:cs typeface="Arial" panose="020B0604020202020204" pitchFamily="34" charset="0"/>
                            </a:rPr>
                            <m:t>𝑓</m:t>
                          </m:r>
                        </m:e>
                        <m:sub>
                          <m:r>
                            <a:rPr lang="el-GR" altLang="zh-CN" sz="2000" b="0" i="1" dirty="0" smtClean="0">
                              <a:latin typeface="Cambria Math" panose="02040503050406030204" pitchFamily="18" charset="0"/>
                              <a:ea typeface="Cambria Math" panose="02040503050406030204" pitchFamily="18" charset="0"/>
                              <a:cs typeface="Arial" panose="020B0604020202020204" pitchFamily="34" charset="0"/>
                            </a:rPr>
                            <m:t>𝛮</m:t>
                          </m:r>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zh-CN" altLang="en-US" sz="2000" b="0" i="1" dirty="0" smtClean="0">
                                  <a:latin typeface="Cambria Math" panose="02040503050406030204" pitchFamily="18" charset="0"/>
                                  <a:ea typeface="Cambria Math" panose="02040503050406030204" pitchFamily="18" charset="0"/>
                                  <a:cs typeface="Arial" panose="020B0604020202020204" pitchFamily="34" charset="0"/>
                                </a:rPr>
                                <m:t>𝜇</m:t>
                              </m:r>
                            </m:e>
                            <m:sub>
                              <m:r>
                                <a:rPr lang="zh-CN" altLang="en-US" sz="2000" b="0" i="1" dirty="0" smtClean="0">
                                  <a:latin typeface="Cambria Math" panose="02040503050406030204" pitchFamily="18" charset="0"/>
                                  <a:ea typeface="Cambria Math" panose="02040503050406030204" pitchFamily="18" charset="0"/>
                                  <a:cs typeface="Arial" panose="020B0604020202020204" pitchFamily="34" charset="0"/>
                                </a:rPr>
                                <m:t>𝛼</m:t>
                              </m:r>
                            </m:sub>
                          </m:sSub>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m:t>
                          </m:r>
                          <m:sSubSup>
                            <m:sSubSup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SupPr>
                            <m:e>
                              <m:r>
                                <a:rPr lang="zh-CN" altLang="en-US" sz="2000" b="0" i="1" dirty="0" smtClean="0">
                                  <a:latin typeface="Cambria Math" panose="02040503050406030204" pitchFamily="18" charset="0"/>
                                  <a:ea typeface="Cambria Math" panose="02040503050406030204" pitchFamily="18" charset="0"/>
                                  <a:cs typeface="Arial" panose="020B0604020202020204" pitchFamily="34" charset="0"/>
                                </a:rPr>
                                <m:t>𝜎</m:t>
                              </m:r>
                            </m:e>
                            <m:sub>
                              <m:r>
                                <a:rPr lang="zh-CN" altLang="en-US" sz="2000" b="0" i="1" dirty="0" smtClean="0">
                                  <a:latin typeface="Cambria Math" panose="02040503050406030204" pitchFamily="18" charset="0"/>
                                  <a:ea typeface="Cambria Math" panose="02040503050406030204" pitchFamily="18" charset="0"/>
                                  <a:cs typeface="Arial" panose="020B0604020202020204" pitchFamily="34" charset="0"/>
                                </a:rPr>
                                <m:t>𝛼</m:t>
                              </m:r>
                            </m:sub>
                            <m:sup>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2</m:t>
                              </m:r>
                            </m:sup>
                          </m:sSubSup>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m:t>
                          </m:r>
                        </m:sub>
                      </m:sSub>
                    </m:oMath>
                  </m:oMathPara>
                </a14:m>
                <a:endParaRPr lang="en-US" altLang="zh-CN" sz="2000" b="0" i="1" dirty="0">
                  <a:latin typeface="Arial" panose="020B0604020202020204" pitchFamily="34" charset="0"/>
                  <a:ea typeface="Cambria Math" panose="02040503050406030204" pitchFamily="18" charset="0"/>
                  <a:cs typeface="Arial" panose="020B0604020202020204" pitchFamily="34" charset="0"/>
                </a:endParaRPr>
              </a:p>
              <a:p>
                <a:pPr>
                  <a:lnSpc>
                    <a:spcPct val="150000"/>
                  </a:lnSpc>
                </a:pPr>
                <a:r>
                  <a:rPr lang="en-US" altLang="zh-CN" sz="2000" dirty="0">
                    <a:latin typeface="Arial" panose="020B0604020202020204" pitchFamily="34" charset="0"/>
                    <a:cs typeface="Arial" panose="020B0604020202020204" pitchFamily="34" charset="0"/>
                  </a:rPr>
                  <a:t>This specification is important as it nests the distributions estimated by some studies in the literature (e.g., Jones and </a:t>
                </a:r>
                <a:r>
                  <a:rPr lang="en-US" altLang="zh-CN" sz="2000" dirty="0" err="1">
                    <a:latin typeface="Arial" panose="020B0604020202020204" pitchFamily="34" charset="0"/>
                    <a:cs typeface="Arial" panose="020B0604020202020204" pitchFamily="34" charset="0"/>
                  </a:rPr>
                  <a:t>Shanken</a:t>
                </a:r>
                <a:r>
                  <a:rPr lang="en-US" altLang="zh-CN" sz="2000" dirty="0">
                    <a:latin typeface="Arial" panose="020B0604020202020204" pitchFamily="34" charset="0"/>
                    <a:cs typeface="Arial" panose="020B0604020202020204" pitchFamily="34" charset="0"/>
                  </a:rPr>
                  <a:t> (2005), </a:t>
                </a:r>
                <a:r>
                  <a:rPr lang="en-US" altLang="zh-CN" sz="2000" dirty="0" err="1">
                    <a:latin typeface="Arial" panose="020B0604020202020204" pitchFamily="34" charset="0"/>
                    <a:cs typeface="Arial" panose="020B0604020202020204" pitchFamily="34" charset="0"/>
                  </a:rPr>
                  <a:t>Fama</a:t>
                </a:r>
                <a:r>
                  <a:rPr lang="en-US" altLang="zh-CN" sz="2000" dirty="0">
                    <a:latin typeface="Arial" panose="020B0604020202020204" pitchFamily="34" charset="0"/>
                    <a:cs typeface="Arial" panose="020B0604020202020204" pitchFamily="34" charset="0"/>
                  </a:rPr>
                  <a:t> and French (2010))</a:t>
                </a:r>
              </a:p>
              <a:p>
                <a:pPr>
                  <a:lnSpc>
                    <a:spcPct val="150000"/>
                  </a:lnSpc>
                </a:pPr>
                <a:r>
                  <a:rPr lang="en-US" altLang="zh-CN" sz="2000" dirty="0">
                    <a:latin typeface="Arial" panose="020B0604020202020204" pitchFamily="34" charset="0"/>
                    <a:cs typeface="Arial" panose="020B0604020202020204" pitchFamily="34" charset="0"/>
                  </a:rPr>
                  <a:t>Motivated by recent studies that suggest that the distribution of fund alpha may be fat-tailed (Sastry (2015), </a:t>
                </a:r>
                <a:r>
                  <a:rPr lang="en-US" altLang="zh-CN" sz="2000" dirty="0" err="1">
                    <a:latin typeface="Arial" panose="020B0604020202020204" pitchFamily="34" charset="0"/>
                    <a:cs typeface="Arial" panose="020B0604020202020204" pitchFamily="34" charset="0"/>
                  </a:rPr>
                  <a:t>Andrikogiannopoulou</a:t>
                </a:r>
                <a:r>
                  <a:rPr lang="en-US" altLang="zh-CN" sz="2000" dirty="0">
                    <a:latin typeface="Arial" panose="020B0604020202020204" pitchFamily="34" charset="0"/>
                    <a:cs typeface="Arial" panose="020B0604020202020204" pitchFamily="34" charset="0"/>
                  </a:rPr>
                  <a:t> and </a:t>
                </a:r>
                <a:r>
                  <a:rPr lang="en-US" altLang="zh-CN" sz="2000" dirty="0" err="1">
                    <a:latin typeface="Arial" panose="020B0604020202020204" pitchFamily="34" charset="0"/>
                    <a:cs typeface="Arial" panose="020B0604020202020204" pitchFamily="34" charset="0"/>
                  </a:rPr>
                  <a:t>Papakonstantinou</a:t>
                </a:r>
                <a:r>
                  <a:rPr lang="en-US" altLang="zh-CN" sz="2000" dirty="0">
                    <a:latin typeface="Arial" panose="020B0604020202020204" pitchFamily="34" charset="0"/>
                    <a:cs typeface="Arial" panose="020B0604020202020204" pitchFamily="34" charset="0"/>
                  </a:rPr>
                  <a:t> (2016)), we also examine the sensitivity of the FDR estimators to fat tails by simulating nonzero alphas from a t distribution</a:t>
                </a:r>
              </a:p>
            </p:txBody>
          </p:sp>
        </mc:Choice>
        <mc:Fallback xmlns="">
          <p:sp>
            <p:nvSpPr>
              <p:cNvPr id="8" name="内容占位符 2">
                <a:extLst>
                  <a:ext uri="{FF2B5EF4-FFF2-40B4-BE49-F238E27FC236}">
                    <a16:creationId xmlns:a16="http://schemas.microsoft.com/office/drawing/2014/main" id="{62BB2DDE-FA80-4CB0-8129-804C7171C4FD}"/>
                  </a:ext>
                </a:extLst>
              </p:cNvPr>
              <p:cNvSpPr>
                <a:spLocks noGrp="1" noRot="1" noChangeAspect="1" noMove="1" noResize="1" noEditPoints="1" noAdjustHandles="1" noChangeArrowheads="1" noChangeShapeType="1" noTextEdit="1"/>
              </p:cNvSpPr>
              <p:nvPr>
                <p:ph idx="1"/>
              </p:nvPr>
            </p:nvSpPr>
            <p:spPr>
              <a:xfrm>
                <a:off x="467361" y="1325563"/>
                <a:ext cx="7886700" cy="5030788"/>
              </a:xfrm>
              <a:blipFill>
                <a:blip r:embed="rId2"/>
                <a:stretch>
                  <a:fillRect l="-619" r="-773"/>
                </a:stretch>
              </a:blipFill>
            </p:spPr>
            <p:txBody>
              <a:bodyPr/>
              <a:lstStyle/>
              <a:p>
                <a:r>
                  <a:rPr lang="zh-CN" altLang="en-US">
                    <a:noFill/>
                  </a:rPr>
                  <a:t> </a:t>
                </a:r>
              </a:p>
            </p:txBody>
          </p:sp>
        </mc:Fallback>
      </mc:AlternateContent>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37146715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7886700" cy="1325563"/>
          </a:xfrm>
        </p:spPr>
        <p:txBody>
          <a:bodyPr/>
          <a:lstStyle/>
          <a:p>
            <a:r>
              <a:rPr lang="en-US" altLang="zh-CN" dirty="0">
                <a:latin typeface="Arial" panose="020B0604020202020204" pitchFamily="34" charset="0"/>
                <a:cs typeface="Arial" panose="020B0604020202020204" pitchFamily="34" charset="0"/>
              </a:rPr>
              <a:t>Normal Nonzero Alphas</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0CACFCAD-08DE-4755-8BF1-34D48A3BC466}"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94</a:t>
            </a:fld>
            <a:endParaRPr lang="zh-CN" altLang="en-US"/>
          </a:p>
        </p:txBody>
      </p:sp>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1" y="1325563"/>
            <a:ext cx="7886700" cy="5030788"/>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Next, we generate fund alphas from a mixture of a point mass at</a:t>
            </a:r>
            <a:endParaRPr lang="en-US" altLang="zh-CN" sz="2000" b="0" i="1" dirty="0">
              <a:latin typeface="Arial" panose="020B0604020202020204" pitchFamily="34" charset="0"/>
              <a:ea typeface="Cambria Math" panose="02040503050406030204" pitchFamily="18" charset="0"/>
              <a:cs typeface="Arial" panose="020B0604020202020204" pitchFamily="34" charset="0"/>
            </a:endParaRPr>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pic>
        <p:nvPicPr>
          <p:cNvPr id="4" name="图片 3">
            <a:extLst>
              <a:ext uri="{FF2B5EF4-FFF2-40B4-BE49-F238E27FC236}">
                <a16:creationId xmlns:a16="http://schemas.microsoft.com/office/drawing/2014/main" id="{2187EA9D-DFAD-4F53-9C3D-83FB59982B80}"/>
              </a:ext>
            </a:extLst>
          </p:cNvPr>
          <p:cNvPicPr>
            <a:picLocks noChangeAspect="1"/>
          </p:cNvPicPr>
          <p:nvPr/>
        </p:nvPicPr>
        <p:blipFill>
          <a:blip r:embed="rId2"/>
          <a:stretch>
            <a:fillRect/>
          </a:stretch>
        </p:blipFill>
        <p:spPr>
          <a:xfrm>
            <a:off x="423698" y="1971040"/>
            <a:ext cx="8273261" cy="4485261"/>
          </a:xfrm>
          <a:prstGeom prst="rect">
            <a:avLst/>
          </a:prstGeom>
        </p:spPr>
      </p:pic>
    </p:spTree>
    <p:extLst>
      <p:ext uri="{BB962C8B-B14F-4D97-AF65-F5344CB8AC3E}">
        <p14:creationId xmlns:p14="http://schemas.microsoft.com/office/powerpoint/2010/main" val="14540835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7886700" cy="1325563"/>
          </a:xfrm>
        </p:spPr>
        <p:txBody>
          <a:bodyPr/>
          <a:lstStyle/>
          <a:p>
            <a:r>
              <a:rPr lang="en-US" altLang="zh-CN" dirty="0">
                <a:latin typeface="Arial" panose="020B0604020202020204" pitchFamily="34" charset="0"/>
                <a:cs typeface="Arial" panose="020B0604020202020204" pitchFamily="34" charset="0"/>
              </a:rPr>
              <a:t>Variation in Sample Size</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27D8CFC5-DB27-4A65-A9F4-91175BFA0BA7}"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95</a:t>
            </a:fld>
            <a:endParaRPr lang="zh-CN" altLang="en-US"/>
          </a:p>
        </p:txBody>
      </p:sp>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0" y="1325563"/>
            <a:ext cx="8310879" cy="5030788"/>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We see that increasing N has virtually no effect on the bias in the FDR estimator, while increasing T makes the estimates more accurate.</a:t>
            </a:r>
            <a:endParaRPr lang="en-US" altLang="zh-CN" sz="2000" b="0" i="1" dirty="0">
              <a:latin typeface="Arial" panose="020B0604020202020204" pitchFamily="34" charset="0"/>
              <a:ea typeface="Cambria Math" panose="02040503050406030204" pitchFamily="18" charset="0"/>
              <a:cs typeface="Arial" panose="020B0604020202020204" pitchFamily="34" charset="0"/>
            </a:endParaRPr>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pic>
        <p:nvPicPr>
          <p:cNvPr id="3" name="图片 2">
            <a:extLst>
              <a:ext uri="{FF2B5EF4-FFF2-40B4-BE49-F238E27FC236}">
                <a16:creationId xmlns:a16="http://schemas.microsoft.com/office/drawing/2014/main" id="{0BF8E865-E849-486C-9CEB-001E16F162FB}"/>
              </a:ext>
            </a:extLst>
          </p:cNvPr>
          <p:cNvPicPr>
            <a:picLocks noChangeAspect="1"/>
          </p:cNvPicPr>
          <p:nvPr/>
        </p:nvPicPr>
        <p:blipFill>
          <a:blip r:embed="rId2"/>
          <a:stretch>
            <a:fillRect/>
          </a:stretch>
        </p:blipFill>
        <p:spPr>
          <a:xfrm>
            <a:off x="221058" y="2394162"/>
            <a:ext cx="8679041" cy="3844078"/>
          </a:xfrm>
          <a:prstGeom prst="rect">
            <a:avLst/>
          </a:prstGeom>
        </p:spPr>
      </p:pic>
    </p:spTree>
    <p:extLst>
      <p:ext uri="{BB962C8B-B14F-4D97-AF65-F5344CB8AC3E}">
        <p14:creationId xmlns:p14="http://schemas.microsoft.com/office/powerpoint/2010/main" val="68696830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7886700" cy="1325563"/>
          </a:xfrm>
        </p:spPr>
        <p:txBody>
          <a:bodyPr/>
          <a:lstStyle/>
          <a:p>
            <a:r>
              <a:rPr lang="en-US" altLang="zh-CN" dirty="0">
                <a:latin typeface="Arial" panose="020B0604020202020204" pitchFamily="34" charset="0"/>
                <a:cs typeface="Arial" panose="020B0604020202020204" pitchFamily="34" charset="0"/>
              </a:rPr>
              <a:t>Unbalanced Panel</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DC485BCD-4DDE-4880-BE70-71FD835C5B81}"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96</a:t>
            </a:fld>
            <a:endParaRPr lang="zh-CN" altLang="en-US"/>
          </a:p>
        </p:txBody>
      </p:sp>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0" y="1325563"/>
            <a:ext cx="8310879" cy="5030788"/>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The bias is more pronounced in the presence of an unbalanced panel with a shorter average time series dimension.</a:t>
            </a:r>
            <a:endParaRPr lang="en-US" altLang="zh-CN" sz="2000" b="0" i="1" dirty="0">
              <a:latin typeface="Arial" panose="020B0604020202020204" pitchFamily="34" charset="0"/>
              <a:ea typeface="Cambria Math" panose="02040503050406030204" pitchFamily="18" charset="0"/>
              <a:cs typeface="Arial" panose="020B0604020202020204" pitchFamily="34" charset="0"/>
            </a:endParaRPr>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pic>
        <p:nvPicPr>
          <p:cNvPr id="4" name="图片 3">
            <a:extLst>
              <a:ext uri="{FF2B5EF4-FFF2-40B4-BE49-F238E27FC236}">
                <a16:creationId xmlns:a16="http://schemas.microsoft.com/office/drawing/2014/main" id="{DE11200C-F6A5-4B7A-9E10-93416BF5FEB2}"/>
              </a:ext>
            </a:extLst>
          </p:cNvPr>
          <p:cNvPicPr>
            <a:picLocks noChangeAspect="1"/>
          </p:cNvPicPr>
          <p:nvPr/>
        </p:nvPicPr>
        <p:blipFill>
          <a:blip r:embed="rId2"/>
          <a:stretch>
            <a:fillRect/>
          </a:stretch>
        </p:blipFill>
        <p:spPr>
          <a:xfrm>
            <a:off x="182880" y="2401898"/>
            <a:ext cx="8778239" cy="3860998"/>
          </a:xfrm>
          <a:prstGeom prst="rect">
            <a:avLst/>
          </a:prstGeom>
        </p:spPr>
      </p:pic>
    </p:spTree>
    <p:extLst>
      <p:ext uri="{BB962C8B-B14F-4D97-AF65-F5344CB8AC3E}">
        <p14:creationId xmlns:p14="http://schemas.microsoft.com/office/powerpoint/2010/main" val="28853152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en-US" altLang="zh-CN" dirty="0">
                <a:latin typeface="Arial" panose="020B0604020202020204" pitchFamily="34" charset="0"/>
                <a:cs typeface="Arial" panose="020B0604020202020204" pitchFamily="34" charset="0"/>
              </a:rPr>
              <a:t>Cross-Sectional Error Correlation</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A6D30F03-1567-4C37-BDCF-F446E99982F3}"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97</a:t>
            </a:fld>
            <a:endParaRPr lang="zh-CN" altLang="en-US"/>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0" y="1325563"/>
                <a:ext cx="8310879" cy="5030788"/>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Specifically, BSW replace the assumption </a:t>
                </a:r>
                <a14:m>
                  <m:oMath xmlns:m="http://schemas.openxmlformats.org/officeDocument/2006/math">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smtClean="0">
                            <a:latin typeface="Cambria Math" panose="02040503050406030204" pitchFamily="18" charset="0"/>
                            <a:cs typeface="Arial" panose="020B0604020202020204" pitchFamily="34" charset="0"/>
                          </a:rPr>
                          <m:t>𝜀</m:t>
                        </m:r>
                      </m:e>
                      <m:sub>
                        <m:r>
                          <a:rPr lang="en-US" altLang="zh-CN" sz="2000" i="1" dirty="0" smtClean="0">
                            <a:latin typeface="Cambria Math" panose="02040503050406030204" pitchFamily="18" charset="0"/>
                            <a:cs typeface="Arial" panose="020B0604020202020204" pitchFamily="34" charset="0"/>
                          </a:rPr>
                          <m:t>𝑖𝑡</m:t>
                        </m:r>
                      </m:sub>
                    </m:sSub>
                    <m:r>
                      <a:rPr lang="en-US" altLang="zh-CN" sz="2000" i="1" dirty="0" smtClean="0">
                        <a:latin typeface="Cambria Math" panose="02040503050406030204" pitchFamily="18" charset="0"/>
                        <a:cs typeface="Arial" panose="020B0604020202020204" pitchFamily="34" charset="0"/>
                      </a:rPr>
                      <m:t>∼</m:t>
                    </m:r>
                    <m:r>
                      <a:rPr lang="en-US" altLang="zh-CN" sz="2000" i="1" dirty="0" smtClean="0">
                        <a:latin typeface="Cambria Math" panose="02040503050406030204" pitchFamily="18" charset="0"/>
                        <a:cs typeface="Arial" panose="020B0604020202020204" pitchFamily="34" charset="0"/>
                      </a:rPr>
                      <m:t>𝑁</m:t>
                    </m:r>
                    <m:r>
                      <a:rPr lang="en-US" altLang="zh-CN" sz="2000" i="1" dirty="0" smtClean="0">
                        <a:latin typeface="Cambria Math" panose="02040503050406030204" pitchFamily="18" charset="0"/>
                        <a:cs typeface="Arial" panose="020B0604020202020204" pitchFamily="34" charset="0"/>
                      </a:rPr>
                      <m:t> (0, </m:t>
                    </m:r>
                    <m:sSup>
                      <m:sSupPr>
                        <m:ctrlPr>
                          <a:rPr lang="en-US" altLang="zh-CN" sz="2000" b="0" i="1" dirty="0" smtClean="0">
                            <a:latin typeface="Cambria Math" panose="02040503050406030204" pitchFamily="18" charset="0"/>
                            <a:cs typeface="Arial" panose="020B0604020202020204" pitchFamily="34" charset="0"/>
                          </a:rPr>
                        </m:ctrlPr>
                      </m:sSupPr>
                      <m:e>
                        <m:r>
                          <a:rPr lang="en-US" altLang="zh-CN" sz="2000" i="1" dirty="0" smtClean="0">
                            <a:latin typeface="Cambria Math" panose="02040503050406030204" pitchFamily="18" charset="0"/>
                            <a:cs typeface="Arial" panose="020B0604020202020204" pitchFamily="34" charset="0"/>
                          </a:rPr>
                          <m:t>𝜎</m:t>
                        </m:r>
                      </m:e>
                      <m:sup>
                        <m:r>
                          <a:rPr lang="en-US" altLang="zh-CN" sz="2000" i="1" dirty="0" smtClean="0">
                            <a:latin typeface="Cambria Math" panose="02040503050406030204" pitchFamily="18" charset="0"/>
                            <a:cs typeface="Arial" panose="020B0604020202020204" pitchFamily="34" charset="0"/>
                          </a:rPr>
                          <m:t>2</m:t>
                        </m:r>
                      </m:sup>
                    </m:sSup>
                    <m:r>
                      <a:rPr lang="en-US" altLang="zh-CN" sz="2000" i="1" dirty="0" smtClean="0">
                        <a:latin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cs typeface="Arial" panose="020B0604020202020204" pitchFamily="34" charset="0"/>
                  </a:rPr>
                  <a:t>in equation (3) with a latent linear factor structure intended to capture the role of </a:t>
                </a:r>
                <a:r>
                  <a:rPr lang="en-US" altLang="zh-CN" sz="2000" dirty="0" err="1">
                    <a:latin typeface="Arial" panose="020B0604020202020204" pitchFamily="34" charset="0"/>
                    <a:cs typeface="Arial" panose="020B0604020202020204" pitchFamily="34" charset="0"/>
                  </a:rPr>
                  <a:t>nonpriced</a:t>
                </a:r>
                <a:r>
                  <a:rPr lang="en-US" altLang="zh-CN" sz="2000" dirty="0">
                    <a:latin typeface="Arial" panose="020B0604020202020204" pitchFamily="34" charset="0"/>
                    <a:cs typeface="Arial" panose="020B0604020202020204" pitchFamily="34" charset="0"/>
                  </a:rPr>
                  <a:t> factors. In particular</a:t>
                </a: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zh-CN" altLang="en-US" sz="2000" b="0" i="1" smtClean="0">
                              <a:latin typeface="Cambria Math" panose="02040503050406030204" pitchFamily="18" charset="0"/>
                              <a:ea typeface="Cambria Math" panose="02040503050406030204" pitchFamily="18" charset="0"/>
                              <a:cs typeface="Arial" panose="020B0604020202020204" pitchFamily="34" charset="0"/>
                            </a:rPr>
                            <m:t>𝜀</m:t>
                          </m:r>
                        </m:e>
                        <m: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𝑖𝑡</m:t>
                          </m:r>
                        </m:sub>
                      </m:s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𝐺</m:t>
                          </m:r>
                        </m:e>
                        <m: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𝑡</m:t>
                          </m:r>
                        </m:sub>
                      </m:sSub>
                      <m:r>
                        <a:rPr lang="zh-CN" altLang="en-US" sz="2000" b="0" i="1" smtClean="0">
                          <a:latin typeface="Cambria Math" panose="02040503050406030204" pitchFamily="18" charset="0"/>
                          <a:ea typeface="Cambria Math" panose="02040503050406030204" pitchFamily="18" charset="0"/>
                          <a:cs typeface="Arial" panose="020B0604020202020204" pitchFamily="34" charset="0"/>
                        </a:rPr>
                        <m:t>𝛿</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sSubSup>
                        <m:sSubSup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SupPr>
                        <m:e>
                          <m:r>
                            <a:rPr lang="en-US" altLang="zh-CN" sz="2000" i="1">
                              <a:latin typeface="Cambria Math" panose="02040503050406030204" pitchFamily="18" charset="0"/>
                              <a:ea typeface="Cambria Math" panose="02040503050406030204" pitchFamily="18" charset="0"/>
                              <a:cs typeface="Arial" panose="020B0604020202020204" pitchFamily="34" charset="0"/>
                            </a:rPr>
                            <m:t>𝐺</m:t>
                          </m:r>
                        </m:e>
                        <m:sub>
                          <m:r>
                            <a:rPr lang="en-US" altLang="zh-CN" sz="2000" i="1">
                              <a:latin typeface="Cambria Math" panose="02040503050406030204" pitchFamily="18" charset="0"/>
                              <a:ea typeface="Cambria Math" panose="02040503050406030204" pitchFamily="18" charset="0"/>
                              <a:cs typeface="Arial" panose="020B0604020202020204" pitchFamily="34" charset="0"/>
                            </a:rPr>
                            <m:t>𝑡</m:t>
                          </m:r>
                        </m:sub>
                        <m:sup>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sup>
                      </m:sSubSup>
                      <m:r>
                        <a:rPr lang="zh-CN" altLang="en-US" sz="2000" i="1">
                          <a:latin typeface="Cambria Math" panose="02040503050406030204" pitchFamily="18" charset="0"/>
                          <a:ea typeface="Cambria Math" panose="02040503050406030204" pitchFamily="18" charset="0"/>
                          <a:cs typeface="Arial" panose="020B0604020202020204" pitchFamily="34" charset="0"/>
                        </a:rPr>
                        <m:t>𝛿</m:t>
                      </m:r>
                      <m:sSub>
                        <m:sSub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𝐼</m:t>
                          </m:r>
                        </m:e>
                        <m:sub>
                          <m:sSub>
                            <m:sSub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zh-CN" altLang="en-US" sz="2000" b="0" i="1" smtClean="0">
                                  <a:latin typeface="Cambria Math" panose="02040503050406030204" pitchFamily="18" charset="0"/>
                                  <a:ea typeface="Cambria Math" panose="02040503050406030204" pitchFamily="18" charset="0"/>
                                  <a:cs typeface="Arial" panose="020B0604020202020204" pitchFamily="34" charset="0"/>
                                </a:rPr>
                                <m:t>𝛼</m:t>
                              </m:r>
                            </m:e>
                            <m: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𝑖</m:t>
                              </m:r>
                            </m:sub>
                          </m:s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accPr>
                            <m:e>
                              <m:r>
                                <a:rPr lang="zh-CN" altLang="en-US" sz="2000" b="0" i="1" smtClean="0">
                                  <a:latin typeface="Cambria Math" panose="02040503050406030204" pitchFamily="18" charset="0"/>
                                  <a:ea typeface="Cambria Math" panose="02040503050406030204" pitchFamily="18" charset="0"/>
                                  <a:cs typeface="Arial" panose="020B0604020202020204" pitchFamily="34" charset="0"/>
                                </a:rPr>
                                <m:t>𝛼</m:t>
                              </m:r>
                            </m:e>
                          </m:acc>
                        </m:sub>
                      </m:s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sSubSup>
                        <m:sSubSupPr>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sSubSupPr>
                        <m:e>
                          <m:r>
                            <a:rPr lang="en-US" altLang="zh-CN" sz="2000" i="1">
                              <a:latin typeface="Cambria Math" panose="02040503050406030204" pitchFamily="18" charset="0"/>
                              <a:ea typeface="Cambria Math" panose="02040503050406030204" pitchFamily="18" charset="0"/>
                              <a:cs typeface="Arial" panose="020B0604020202020204" pitchFamily="34" charset="0"/>
                            </a:rPr>
                            <m:t>𝐺</m:t>
                          </m:r>
                        </m:e>
                        <m:sub>
                          <m:r>
                            <a:rPr lang="en-US" altLang="zh-CN" sz="2000" i="1">
                              <a:latin typeface="Cambria Math" panose="02040503050406030204" pitchFamily="18" charset="0"/>
                              <a:ea typeface="Cambria Math" panose="02040503050406030204" pitchFamily="18" charset="0"/>
                              <a:cs typeface="Arial" panose="020B0604020202020204" pitchFamily="34" charset="0"/>
                            </a:rPr>
                            <m:t>𝑡</m:t>
                          </m:r>
                        </m:sub>
                        <m:sup>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sup>
                      </m:sSubSup>
                      <m:r>
                        <a:rPr lang="zh-CN" altLang="en-US" sz="2000" i="1">
                          <a:latin typeface="Cambria Math" panose="02040503050406030204" pitchFamily="18" charset="0"/>
                          <a:ea typeface="Cambria Math" panose="02040503050406030204" pitchFamily="18" charset="0"/>
                          <a:cs typeface="Arial" panose="020B0604020202020204" pitchFamily="34" charset="0"/>
                        </a:rPr>
                        <m:t>𝛿</m:t>
                      </m:r>
                      <m:sSub>
                        <m:sSubPr>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latin typeface="Cambria Math" panose="02040503050406030204" pitchFamily="18" charset="0"/>
                              <a:ea typeface="Cambria Math" panose="02040503050406030204" pitchFamily="18" charset="0"/>
                              <a:cs typeface="Arial" panose="020B0604020202020204" pitchFamily="34" charset="0"/>
                            </a:rPr>
                            <m:t>𝐼</m:t>
                          </m:r>
                        </m:e>
                        <m:sub>
                          <m:sSub>
                            <m:sSubPr>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sSubPr>
                            <m:e>
                              <m:r>
                                <a:rPr lang="zh-CN" altLang="en-US" sz="2000" i="1">
                                  <a:latin typeface="Cambria Math" panose="02040503050406030204" pitchFamily="18" charset="0"/>
                                  <a:ea typeface="Cambria Math" panose="02040503050406030204" pitchFamily="18" charset="0"/>
                                  <a:cs typeface="Arial" panose="020B0604020202020204" pitchFamily="34" charset="0"/>
                                </a:rPr>
                                <m:t>𝛼</m:t>
                              </m:r>
                            </m:e>
                            <m:sub>
                              <m:r>
                                <a:rPr lang="en-US" altLang="zh-CN" sz="2000" i="1">
                                  <a:latin typeface="Cambria Math" panose="02040503050406030204" pitchFamily="18" charset="0"/>
                                  <a:ea typeface="Cambria Math" panose="02040503050406030204" pitchFamily="18" charset="0"/>
                                  <a:cs typeface="Arial" panose="020B0604020202020204" pitchFamily="34" charset="0"/>
                                </a:rPr>
                                <m:t>𝑖</m:t>
                              </m:r>
                            </m:sub>
                          </m:sSub>
                          <m:r>
                            <a:rPr lang="en-US" altLang="zh-CN" sz="20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accPr>
                            <m:e>
                              <m:r>
                                <a:rPr lang="zh-CN" altLang="en-US" sz="2000" i="1">
                                  <a:latin typeface="Cambria Math" panose="02040503050406030204" pitchFamily="18" charset="0"/>
                                  <a:ea typeface="Cambria Math" panose="02040503050406030204" pitchFamily="18" charset="0"/>
                                  <a:cs typeface="Arial" panose="020B0604020202020204" pitchFamily="34" charset="0"/>
                                </a:rPr>
                                <m:t>𝛼</m:t>
                              </m:r>
                            </m:e>
                          </m:acc>
                        </m:sub>
                      </m:sSub>
                      <m:r>
                        <a:rPr lang="en-US" altLang="zh-CN"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zh-CN" altLang="en-US" sz="2000" i="1" smtClean="0">
                              <a:latin typeface="Cambria Math" panose="02040503050406030204" pitchFamily="18" charset="0"/>
                              <a:ea typeface="Cambria Math" panose="02040503050406030204" pitchFamily="18" charset="0"/>
                              <a:cs typeface="Arial" panose="020B0604020202020204" pitchFamily="34" charset="0"/>
                            </a:rPr>
                            <m:t>𝜉</m:t>
                          </m:r>
                        </m:e>
                        <m: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𝑖𝑡</m:t>
                          </m:r>
                        </m:sub>
                      </m:sSub>
                    </m:oMath>
                  </m:oMathPara>
                </a14:m>
                <a:endParaRPr lang="en-US" altLang="zh-CN" sz="2000" b="0" i="1" dirty="0">
                  <a:latin typeface="Arial" panose="020B0604020202020204" pitchFamily="34" charset="0"/>
                  <a:ea typeface="Cambria Math" panose="02040503050406030204" pitchFamily="18" charset="0"/>
                  <a:cs typeface="Arial" panose="020B0604020202020204" pitchFamily="34" charset="0"/>
                </a:endParaRPr>
              </a:p>
              <a:p>
                <a:pPr>
                  <a:lnSpc>
                    <a:spcPct val="150000"/>
                  </a:lnSpc>
                </a:pPr>
                <a14:m>
                  <m:oMath xmlns:m="http://schemas.openxmlformats.org/officeDocument/2006/math">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𝜉</m:t>
                        </m:r>
                      </m:e>
                      <m:sub>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𝑖𝑡</m:t>
                        </m:r>
                      </m:sub>
                    </m:sSub>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𝑁</m:t>
                    </m:r>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(0, </m:t>
                    </m:r>
                    <m:sSup>
                      <m:sSup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pPr>
                      <m:e>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𝜎</m:t>
                        </m:r>
                      </m:e>
                      <m:sup>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∗2</m:t>
                        </m:r>
                      </m:sup>
                    </m:sSup>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 </m:t>
                    </m:r>
                  </m:oMath>
                </a14:m>
                <a:r>
                  <a:rPr lang="en-US" altLang="zh-CN" sz="2000" b="0" dirty="0">
                    <a:latin typeface="Arial" panose="020B0604020202020204" pitchFamily="34" charset="0"/>
                    <a:ea typeface="Cambria Math" panose="02040503050406030204" pitchFamily="18" charset="0"/>
                    <a:cs typeface="Arial" panose="020B0604020202020204" pitchFamily="34" charset="0"/>
                  </a:rPr>
                  <a:t>is the cross-sectionally independent part of the error</a:t>
                </a:r>
                <a:r>
                  <a:rPr lang="en-US" altLang="zh-CN" sz="2000" b="0" i="1" dirty="0">
                    <a:latin typeface="Arial" panose="020B0604020202020204" pitchFamily="34" charset="0"/>
                    <a:ea typeface="Cambria Math" panose="02040503050406030204" pitchFamily="18" charset="0"/>
                    <a:cs typeface="Arial" panose="020B0604020202020204" pitchFamily="34" charset="0"/>
                  </a:rPr>
                  <a:t>.</a:t>
                </a:r>
              </a:p>
              <a:p>
                <a:pPr>
                  <a:lnSpc>
                    <a:spcPct val="150000"/>
                  </a:lnSpc>
                </a:pPr>
                <a:r>
                  <a:rPr lang="en-US" altLang="zh-CN" sz="2000" b="0" dirty="0">
                    <a:latin typeface="Arial" panose="020B0604020202020204" pitchFamily="34" charset="0"/>
                    <a:ea typeface="Cambria Math" panose="02040503050406030204" pitchFamily="18" charset="0"/>
                    <a:cs typeface="Arial" panose="020B0604020202020204" pitchFamily="34" charset="0"/>
                  </a:rPr>
                  <a:t>Here, we replace the assumption </a:t>
                </a:r>
                <a14:m>
                  <m:oMath xmlns:m="http://schemas.openxmlformats.org/officeDocument/2006/math">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𝜀</m:t>
                        </m:r>
                      </m:e>
                      <m:sub>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𝑖𝑡</m:t>
                        </m:r>
                      </m:sub>
                    </m:sSub>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𝑁</m:t>
                    </m:r>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 </m:t>
                    </m:r>
                    <m:d>
                      <m:d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0, </m:t>
                        </m:r>
                        <m:sSup>
                          <m:sSup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pPr>
                          <m:e>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𝜎</m:t>
                            </m:r>
                          </m:e>
                          <m:sup>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2</m:t>
                            </m:r>
                          </m:sup>
                        </m:sSup>
                      </m:e>
                    </m:d>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𝑤𝑖𝑡h</m:t>
                    </m:r>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b="0" i="1" dirty="0" err="1" smtClean="0">
                            <a:latin typeface="Cambria Math" panose="02040503050406030204" pitchFamily="18" charset="0"/>
                            <a:ea typeface="Cambria Math" panose="02040503050406030204" pitchFamily="18" charset="0"/>
                            <a:cs typeface="Arial" panose="020B0604020202020204" pitchFamily="34" charset="0"/>
                          </a:rPr>
                          <m:t>𝜀</m:t>
                        </m:r>
                      </m:e>
                      <m:sub>
                        <m:r>
                          <a:rPr lang="en-US" altLang="zh-CN" sz="2000" b="0" i="1" dirty="0" err="1" smtClean="0">
                            <a:latin typeface="Cambria Math" panose="02040503050406030204" pitchFamily="18" charset="0"/>
                            <a:ea typeface="Cambria Math" panose="02040503050406030204" pitchFamily="18" charset="0"/>
                            <a:cs typeface="Arial" panose="020B0604020202020204" pitchFamily="34" charset="0"/>
                          </a:rPr>
                          <m:t>𝑖𝑡</m:t>
                        </m:r>
                      </m:sub>
                    </m:sSub>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 </m:t>
                    </m:r>
                    <m:sSubSup>
                      <m:sSubSup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SupPr>
                      <m:e>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𝐺</m:t>
                        </m:r>
                      </m:e>
                      <m:sub>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𝑡</m:t>
                        </m:r>
                      </m:sub>
                      <m:sup>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m:t>
                        </m:r>
                      </m:sup>
                    </m:sSubSup>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𝛿</m:t>
                        </m:r>
                      </m:e>
                      <m:sub>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𝑖</m:t>
                        </m:r>
                      </m:sub>
                    </m:sSub>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 + </m:t>
                    </m:r>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b="0" i="1" dirty="0" err="1" smtClean="0">
                            <a:latin typeface="Cambria Math" panose="02040503050406030204" pitchFamily="18" charset="0"/>
                            <a:ea typeface="Cambria Math" panose="02040503050406030204" pitchFamily="18" charset="0"/>
                            <a:cs typeface="Arial" panose="020B0604020202020204" pitchFamily="34" charset="0"/>
                          </a:rPr>
                          <m:t>𝜉</m:t>
                        </m:r>
                      </m:e>
                      <m:sub>
                        <m:r>
                          <a:rPr lang="en-US" altLang="zh-CN" sz="2000" b="0" i="1" dirty="0" err="1" smtClean="0">
                            <a:latin typeface="Cambria Math" panose="02040503050406030204" pitchFamily="18" charset="0"/>
                            <a:ea typeface="Cambria Math" panose="02040503050406030204" pitchFamily="18" charset="0"/>
                            <a:cs typeface="Arial" panose="020B0604020202020204" pitchFamily="34" charset="0"/>
                          </a:rPr>
                          <m:t>𝑖𝑡</m:t>
                        </m:r>
                      </m:sub>
                    </m:sSub>
                  </m:oMath>
                </a14:m>
                <a:endParaRPr lang="en-US" altLang="zh-CN" sz="2000" b="0" i="1" dirty="0">
                  <a:latin typeface="Arial" panose="020B0604020202020204" pitchFamily="34" charset="0"/>
                  <a:ea typeface="Cambria Math" panose="02040503050406030204" pitchFamily="18" charset="0"/>
                  <a:cs typeface="Arial" panose="020B0604020202020204" pitchFamily="34" charset="0"/>
                </a:endParaRPr>
              </a:p>
              <a:p>
                <a:pPr>
                  <a:lnSpc>
                    <a:spcPct val="150000"/>
                  </a:lnSpc>
                </a:pPr>
                <a14:m>
                  <m:oMath xmlns:m="http://schemas.openxmlformats.org/officeDocument/2006/math">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pt-BR" altLang="zh-CN" sz="2000" b="0" i="1" dirty="0" smtClean="0">
                            <a:latin typeface="Cambria Math" panose="02040503050406030204" pitchFamily="18" charset="0"/>
                            <a:ea typeface="Cambria Math" panose="02040503050406030204" pitchFamily="18" charset="0"/>
                            <a:cs typeface="Arial" panose="020B0604020202020204" pitchFamily="34" charset="0"/>
                          </a:rPr>
                          <m:t>𝜉</m:t>
                        </m:r>
                      </m:e>
                      <m:sub>
                        <m:r>
                          <a:rPr lang="pt-BR" altLang="zh-CN" sz="2000" b="0" i="1" dirty="0" smtClean="0">
                            <a:latin typeface="Cambria Math" panose="02040503050406030204" pitchFamily="18" charset="0"/>
                            <a:ea typeface="Cambria Math" panose="02040503050406030204" pitchFamily="18" charset="0"/>
                            <a:cs typeface="Arial" panose="020B0604020202020204" pitchFamily="34" charset="0"/>
                          </a:rPr>
                          <m:t>𝑖𝑡</m:t>
                        </m:r>
                      </m:sub>
                    </m:sSub>
                    <m:r>
                      <a:rPr lang="pt-BR" altLang="zh-CN" sz="2000" b="0" i="1" dirty="0" smtClean="0">
                        <a:latin typeface="Cambria Math" panose="02040503050406030204" pitchFamily="18" charset="0"/>
                        <a:ea typeface="Cambria Math" panose="02040503050406030204" pitchFamily="18" charset="0"/>
                        <a:cs typeface="Arial" panose="020B0604020202020204" pitchFamily="34" charset="0"/>
                      </a:rPr>
                      <m:t>∼</m:t>
                    </m:r>
                    <m:r>
                      <a:rPr lang="pt-BR" altLang="zh-CN" sz="2000" b="0" i="1" dirty="0" smtClean="0">
                        <a:latin typeface="Cambria Math" panose="02040503050406030204" pitchFamily="18" charset="0"/>
                        <a:ea typeface="Cambria Math" panose="02040503050406030204" pitchFamily="18" charset="0"/>
                        <a:cs typeface="Arial" panose="020B0604020202020204" pitchFamily="34" charset="0"/>
                      </a:rPr>
                      <m:t>𝑁</m:t>
                    </m:r>
                    <m:r>
                      <a:rPr lang="pt-BR" altLang="zh-CN" sz="2000" b="0" i="1" dirty="0" smtClean="0">
                        <a:latin typeface="Cambria Math" panose="02040503050406030204" pitchFamily="18" charset="0"/>
                        <a:ea typeface="Cambria Math" panose="02040503050406030204" pitchFamily="18" charset="0"/>
                        <a:cs typeface="Arial" panose="020B0604020202020204" pitchFamily="34" charset="0"/>
                      </a:rPr>
                      <m:t>(0, </m:t>
                    </m:r>
                    <m:sSubSup>
                      <m:sSubSup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SupPr>
                      <m:e>
                        <m:r>
                          <a:rPr lang="pt-BR" altLang="zh-CN" sz="2000" b="0" i="1" dirty="0" smtClean="0">
                            <a:latin typeface="Cambria Math" panose="02040503050406030204" pitchFamily="18" charset="0"/>
                            <a:ea typeface="Cambria Math" panose="02040503050406030204" pitchFamily="18" charset="0"/>
                            <a:cs typeface="Arial" panose="020B0604020202020204" pitchFamily="34" charset="0"/>
                          </a:rPr>
                          <m:t>𝜎</m:t>
                        </m:r>
                      </m:e>
                      <m:sub>
                        <m:r>
                          <a:rPr lang="pt-BR" altLang="zh-CN" sz="2000" b="0" i="1" dirty="0" smtClean="0">
                            <a:latin typeface="Cambria Math" panose="02040503050406030204" pitchFamily="18" charset="0"/>
                            <a:ea typeface="Cambria Math" panose="02040503050406030204" pitchFamily="18" charset="0"/>
                            <a:cs typeface="Arial" panose="020B0604020202020204" pitchFamily="34" charset="0"/>
                          </a:rPr>
                          <m:t>𝑖</m:t>
                        </m:r>
                      </m:sub>
                      <m:sup>
                        <m:r>
                          <a:rPr lang="pt-BR" altLang="zh-CN" sz="2000" b="0" i="1" dirty="0" smtClean="0">
                            <a:latin typeface="Cambria Math" panose="02040503050406030204" pitchFamily="18" charset="0"/>
                            <a:ea typeface="Cambria Math" panose="02040503050406030204" pitchFamily="18" charset="0"/>
                            <a:cs typeface="Arial" panose="020B0604020202020204" pitchFamily="34" charset="0"/>
                          </a:rPr>
                          <m:t>∗2</m:t>
                        </m:r>
                      </m:sup>
                    </m:sSubSup>
                    <m:r>
                      <a:rPr lang="pt-BR" altLang="zh-CN" sz="2000" b="0" i="1" dirty="0" smtClean="0">
                        <a:latin typeface="Cambria Math" panose="02040503050406030204" pitchFamily="18" charset="0"/>
                        <a:ea typeface="Cambria Math" panose="02040503050406030204" pitchFamily="18" charset="0"/>
                        <a:cs typeface="Arial" panose="020B0604020202020204" pitchFamily="34" charset="0"/>
                      </a:rPr>
                      <m:t> )</m:t>
                    </m:r>
                  </m:oMath>
                </a14:m>
                <a:r>
                  <a:rPr lang="en-US" altLang="zh-CN" sz="2000" dirty="0">
                    <a:latin typeface="Arial" panose="020B0604020202020204" pitchFamily="34" charset="0"/>
                    <a:ea typeface="Cambria Math" panose="02040503050406030204" pitchFamily="18" charset="0"/>
                    <a:cs typeface="Arial" panose="020B0604020202020204" pitchFamily="34" charset="0"/>
                  </a:rPr>
                  <a:t> with </a:t>
                </a:r>
                <a14:m>
                  <m:oMath xmlns:m="http://schemas.openxmlformats.org/officeDocument/2006/math">
                    <m:sSubSup>
                      <m:sSubSup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SupPr>
                      <m:e>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𝜎</m:t>
                        </m:r>
                      </m:e>
                      <m:sub>
                        <m:r>
                          <a:rPr lang="en-US" altLang="zh-CN" sz="2000" i="1" dirty="0" err="1" smtClean="0">
                            <a:latin typeface="Cambria Math" panose="02040503050406030204" pitchFamily="18" charset="0"/>
                            <a:ea typeface="Cambria Math" panose="02040503050406030204" pitchFamily="18" charset="0"/>
                            <a:cs typeface="Arial" panose="020B0604020202020204" pitchFamily="34" charset="0"/>
                          </a:rPr>
                          <m:t>𝑖</m:t>
                        </m:r>
                      </m:sub>
                      <m:sup>
                        <m:r>
                          <a:rPr lang="en-US" altLang="zh-CN" sz="2000" i="1" dirty="0" err="1" smtClean="0">
                            <a:latin typeface="Cambria Math" panose="02040503050406030204" pitchFamily="18" charset="0"/>
                            <a:ea typeface="Cambria Math" panose="02040503050406030204" pitchFamily="18" charset="0"/>
                            <a:cs typeface="Arial" panose="020B0604020202020204" pitchFamily="34" charset="0"/>
                          </a:rPr>
                          <m:t>∗</m:t>
                        </m:r>
                      </m:sup>
                    </m:sSubSup>
                  </m:oMath>
                </a14:m>
                <a:r>
                  <a:rPr lang="en-US" altLang="zh-CN" sz="2000" dirty="0">
                    <a:latin typeface="Arial" panose="020B0604020202020204" pitchFamily="34" charset="0"/>
                    <a:ea typeface="Cambria Math" panose="02040503050406030204" pitchFamily="18" charset="0"/>
                    <a:cs typeface="Arial" panose="020B0604020202020204" pitchFamily="34" charset="0"/>
                  </a:rPr>
                  <a:t> a fund-specific standard deviation</a:t>
                </a:r>
              </a:p>
            </p:txBody>
          </p:sp>
        </mc:Choice>
        <mc:Fallback xmlns="">
          <p:sp>
            <p:nvSpPr>
              <p:cNvPr id="8" name="内容占位符 2">
                <a:extLst>
                  <a:ext uri="{FF2B5EF4-FFF2-40B4-BE49-F238E27FC236}">
                    <a16:creationId xmlns:a16="http://schemas.microsoft.com/office/drawing/2014/main" id="{62BB2DDE-FA80-4CB0-8129-804C7171C4FD}"/>
                  </a:ext>
                </a:extLst>
              </p:cNvPr>
              <p:cNvSpPr>
                <a:spLocks noGrp="1" noRot="1" noChangeAspect="1" noMove="1" noResize="1" noEditPoints="1" noAdjustHandles="1" noChangeArrowheads="1" noChangeShapeType="1" noTextEdit="1"/>
              </p:cNvSpPr>
              <p:nvPr>
                <p:ph idx="1"/>
              </p:nvPr>
            </p:nvSpPr>
            <p:spPr>
              <a:xfrm>
                <a:off x="467360" y="1325563"/>
                <a:ext cx="8310879" cy="5030788"/>
              </a:xfrm>
              <a:blipFill>
                <a:blip r:embed="rId2"/>
                <a:stretch>
                  <a:fillRect l="-660"/>
                </a:stretch>
              </a:blipFill>
            </p:spPr>
            <p:txBody>
              <a:bodyPr/>
              <a:lstStyle/>
              <a:p>
                <a:r>
                  <a:rPr lang="zh-CN" altLang="en-US">
                    <a:noFill/>
                  </a:rPr>
                  <a:t> </a:t>
                </a:r>
              </a:p>
            </p:txBody>
          </p:sp>
        </mc:Fallback>
      </mc:AlternateContent>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22860671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en-US" altLang="zh-CN" dirty="0">
                <a:latin typeface="Arial" panose="020B0604020202020204" pitchFamily="34" charset="0"/>
                <a:cs typeface="Arial" panose="020B0604020202020204" pitchFamily="34" charset="0"/>
              </a:rPr>
              <a:t>Cross-Sectional Error Correlation</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3689534E-B7D4-4787-AF95-A4A6013F291E}"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98</a:t>
            </a:fld>
            <a:endParaRPr lang="zh-CN" altLang="en-US"/>
          </a:p>
        </p:txBody>
      </p:sp>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0" y="1325563"/>
            <a:ext cx="8310879" cy="5030788"/>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We find that the FDR estimator’s bias is unaffected but its variability is greatly increased in the presence of this correlation.</a:t>
            </a:r>
            <a:endParaRPr lang="en-US" altLang="zh-CN" sz="2000" dirty="0">
              <a:latin typeface="Arial" panose="020B0604020202020204" pitchFamily="34" charset="0"/>
              <a:ea typeface="Cambria Math" panose="02040503050406030204" pitchFamily="18" charset="0"/>
              <a:cs typeface="Arial" panose="020B0604020202020204" pitchFamily="34" charset="0"/>
            </a:endParaRPr>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pic>
        <p:nvPicPr>
          <p:cNvPr id="4" name="图片 3">
            <a:extLst>
              <a:ext uri="{FF2B5EF4-FFF2-40B4-BE49-F238E27FC236}">
                <a16:creationId xmlns:a16="http://schemas.microsoft.com/office/drawing/2014/main" id="{89EB7695-C992-4B57-83DE-3E7018AC1897}"/>
              </a:ext>
            </a:extLst>
          </p:cNvPr>
          <p:cNvPicPr>
            <a:picLocks noChangeAspect="1"/>
          </p:cNvPicPr>
          <p:nvPr/>
        </p:nvPicPr>
        <p:blipFill>
          <a:blip r:embed="rId2"/>
          <a:stretch>
            <a:fillRect/>
          </a:stretch>
        </p:blipFill>
        <p:spPr>
          <a:xfrm>
            <a:off x="721360" y="2252324"/>
            <a:ext cx="7701280" cy="2324637"/>
          </a:xfrm>
          <a:prstGeom prst="rect">
            <a:avLst/>
          </a:prstGeom>
        </p:spPr>
      </p:pic>
      <p:pic>
        <p:nvPicPr>
          <p:cNvPr id="6" name="图片 5">
            <a:extLst>
              <a:ext uri="{FF2B5EF4-FFF2-40B4-BE49-F238E27FC236}">
                <a16:creationId xmlns:a16="http://schemas.microsoft.com/office/drawing/2014/main" id="{0183D87E-B545-4A0D-B914-A1A523C057A4}"/>
              </a:ext>
            </a:extLst>
          </p:cNvPr>
          <p:cNvPicPr>
            <a:picLocks noChangeAspect="1"/>
          </p:cNvPicPr>
          <p:nvPr/>
        </p:nvPicPr>
        <p:blipFill>
          <a:blip r:embed="rId3"/>
          <a:stretch>
            <a:fillRect/>
          </a:stretch>
        </p:blipFill>
        <p:spPr>
          <a:xfrm>
            <a:off x="699769" y="4509505"/>
            <a:ext cx="7743192" cy="2301763"/>
          </a:xfrm>
          <a:prstGeom prst="rect">
            <a:avLst/>
          </a:prstGeom>
        </p:spPr>
      </p:pic>
    </p:spTree>
    <p:extLst>
      <p:ext uri="{BB962C8B-B14F-4D97-AF65-F5344CB8AC3E}">
        <p14:creationId xmlns:p14="http://schemas.microsoft.com/office/powerpoint/2010/main" val="27508084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A336-CAFD-4F43-861E-247E3438BC29}"/>
              </a:ext>
            </a:extLst>
          </p:cNvPr>
          <p:cNvSpPr>
            <a:spLocks noGrp="1"/>
          </p:cNvSpPr>
          <p:nvPr>
            <p:ph type="title"/>
          </p:nvPr>
        </p:nvSpPr>
        <p:spPr>
          <a:xfrm>
            <a:off x="467361" y="243840"/>
            <a:ext cx="8493758" cy="1325563"/>
          </a:xfrm>
        </p:spPr>
        <p:txBody>
          <a:bodyPr/>
          <a:lstStyle/>
          <a:p>
            <a:r>
              <a:rPr lang="en-US" altLang="zh-CN" dirty="0">
                <a:latin typeface="Arial" panose="020B0604020202020204" pitchFamily="34" charset="0"/>
                <a:cs typeface="Arial" panose="020B0604020202020204" pitchFamily="34" charset="0"/>
              </a:rPr>
              <a:t>Conclusions </a:t>
            </a:r>
          </a:p>
        </p:txBody>
      </p:sp>
      <p:sp>
        <p:nvSpPr>
          <p:cNvPr id="5" name="日期占位符 4">
            <a:extLst>
              <a:ext uri="{FF2B5EF4-FFF2-40B4-BE49-F238E27FC236}">
                <a16:creationId xmlns:a16="http://schemas.microsoft.com/office/drawing/2014/main" id="{A1E5E346-4579-450C-8E02-2DA959A8F88D}"/>
              </a:ext>
            </a:extLst>
          </p:cNvPr>
          <p:cNvSpPr>
            <a:spLocks noGrp="1"/>
          </p:cNvSpPr>
          <p:nvPr>
            <p:ph type="dt" sz="half" idx="10"/>
          </p:nvPr>
        </p:nvSpPr>
        <p:spPr/>
        <p:txBody>
          <a:bodyPr/>
          <a:lstStyle/>
          <a:p>
            <a:fld id="{13CE6F10-EB4C-46ED-BB71-A0388A2A5C8C}" type="datetime1">
              <a:rPr lang="zh-CN" altLang="en-US" smtClean="0"/>
              <a:t>2020/11/7</a:t>
            </a:fld>
            <a:endParaRPr lang="zh-CN" altLang="en-US"/>
          </a:p>
        </p:txBody>
      </p:sp>
      <p:sp>
        <p:nvSpPr>
          <p:cNvPr id="7" name="灯片编号占位符 6">
            <a:extLst>
              <a:ext uri="{FF2B5EF4-FFF2-40B4-BE49-F238E27FC236}">
                <a16:creationId xmlns:a16="http://schemas.microsoft.com/office/drawing/2014/main" id="{0F131A1A-64AB-4583-960D-FCDB9FB58A7E}"/>
              </a:ext>
            </a:extLst>
          </p:cNvPr>
          <p:cNvSpPr>
            <a:spLocks noGrp="1"/>
          </p:cNvSpPr>
          <p:nvPr>
            <p:ph type="sldNum" sz="quarter" idx="12"/>
          </p:nvPr>
        </p:nvSpPr>
        <p:spPr/>
        <p:txBody>
          <a:bodyPr/>
          <a:lstStyle/>
          <a:p>
            <a:fld id="{6131721A-95F3-4C10-B9AE-0F28F1BB9086}" type="slidenum">
              <a:rPr lang="zh-CN" altLang="en-US" smtClean="0"/>
              <a:t>99</a:t>
            </a:fld>
            <a:endParaRPr lang="zh-CN" altLang="en-US"/>
          </a:p>
        </p:txBody>
      </p:sp>
      <p:sp>
        <p:nvSpPr>
          <p:cNvPr id="8" name="内容占位符 2">
            <a:extLst>
              <a:ext uri="{FF2B5EF4-FFF2-40B4-BE49-F238E27FC236}">
                <a16:creationId xmlns:a16="http://schemas.microsoft.com/office/drawing/2014/main" id="{62BB2DDE-FA80-4CB0-8129-804C7171C4FD}"/>
              </a:ext>
            </a:extLst>
          </p:cNvPr>
          <p:cNvSpPr>
            <a:spLocks noGrp="1"/>
          </p:cNvSpPr>
          <p:nvPr>
            <p:ph idx="1"/>
          </p:nvPr>
        </p:nvSpPr>
        <p:spPr>
          <a:xfrm>
            <a:off x="467360" y="1325563"/>
            <a:ext cx="8310879" cy="5030788"/>
          </a:xfrm>
        </p:spPr>
        <p:txBody>
          <a:bodyPr>
            <a:normAutofit/>
          </a:bodyPr>
          <a:lstStyle/>
          <a:p>
            <a:pPr>
              <a:lnSpc>
                <a:spcPct val="150000"/>
              </a:lnSpc>
            </a:pPr>
            <a:r>
              <a:rPr lang="en-US" altLang="zh-CN" sz="2000" dirty="0">
                <a:latin typeface="Arial" panose="020B0604020202020204" pitchFamily="34" charset="0"/>
                <a:cs typeface="Arial" panose="020B0604020202020204" pitchFamily="34" charset="0"/>
              </a:rPr>
              <a:t>While the FDR methodology can be advantageous in some settings, it needs to be applied with caution </a:t>
            </a:r>
          </a:p>
          <a:p>
            <a:pPr>
              <a:lnSpc>
                <a:spcPct val="150000"/>
              </a:lnSpc>
            </a:pPr>
            <a:r>
              <a:rPr lang="en-US" altLang="zh-CN" sz="2000" dirty="0">
                <a:latin typeface="Arial" panose="020B0604020202020204" pitchFamily="34" charset="0"/>
                <a:cs typeface="Arial" panose="020B0604020202020204" pitchFamily="34" charset="0"/>
              </a:rPr>
              <a:t>We find that the FDR performs poorly under certain conditions, and that the accuracy found in past simulations in the mutual fund setting can be traced to potentially unrealistic simulation assumptions</a:t>
            </a:r>
          </a:p>
          <a:p>
            <a:pPr marL="857250" lvl="1" indent="-400050">
              <a:lnSpc>
                <a:spcPct val="150000"/>
              </a:lnSpc>
              <a:buFont typeface="+mj-lt"/>
              <a:buAutoNum type="romanUcPeriod"/>
            </a:pPr>
            <a:r>
              <a:rPr lang="en-US" altLang="zh-CN" sz="1600" dirty="0">
                <a:latin typeface="Arial" panose="020B0604020202020204" pitchFamily="34" charset="0"/>
                <a:cs typeface="Arial" panose="020B0604020202020204" pitchFamily="34" charset="0"/>
              </a:rPr>
              <a:t>Fund alphas follow a discrete distribution with point masses very far from zero</a:t>
            </a:r>
          </a:p>
          <a:p>
            <a:pPr marL="857250" lvl="1" indent="-400050">
              <a:lnSpc>
                <a:spcPct val="150000"/>
              </a:lnSpc>
              <a:buFont typeface="+mj-lt"/>
              <a:buAutoNum type="romanUcPeriod"/>
            </a:pPr>
            <a:r>
              <a:rPr lang="en-US" altLang="zh-CN" sz="1600" dirty="0">
                <a:latin typeface="Arial" panose="020B0604020202020204" pitchFamily="34" charset="0"/>
                <a:cs typeface="Arial" panose="020B0604020202020204" pitchFamily="34" charset="0"/>
              </a:rPr>
              <a:t>There are a large number of observations per fund</a:t>
            </a:r>
          </a:p>
          <a:p>
            <a:pPr marL="857250" lvl="1" indent="-400050">
              <a:lnSpc>
                <a:spcPct val="150000"/>
              </a:lnSpc>
              <a:buFont typeface="+mj-lt"/>
              <a:buAutoNum type="romanUcPeriod"/>
            </a:pPr>
            <a:r>
              <a:rPr lang="en-US" altLang="zh-CN" sz="1600" dirty="0">
                <a:latin typeface="Arial" panose="020B0604020202020204" pitchFamily="34" charset="0"/>
                <a:cs typeface="Arial" panose="020B0604020202020204" pitchFamily="34" charset="0"/>
              </a:rPr>
              <a:t>There is no or limited cross-sectional correlation across funds.</a:t>
            </a:r>
          </a:p>
          <a:p>
            <a:pPr>
              <a:lnSpc>
                <a:spcPct val="150000"/>
              </a:lnSpc>
            </a:pPr>
            <a:r>
              <a:rPr lang="en-US" altLang="zh-CN" sz="2000" dirty="0">
                <a:latin typeface="Arial" panose="020B0604020202020204" pitchFamily="34" charset="0"/>
                <a:ea typeface="Cambria Math" panose="02040503050406030204" pitchFamily="18" charset="0"/>
                <a:cs typeface="Arial" panose="020B0604020202020204" pitchFamily="34" charset="0"/>
              </a:rPr>
              <a:t>Overall, our results indicate that the FDR approach is unlikely to offer a substantial improvement over simpler methodologies.</a:t>
            </a:r>
          </a:p>
        </p:txBody>
      </p:sp>
      <p:sp>
        <p:nvSpPr>
          <p:cNvPr id="9" name="页脚占位符 5">
            <a:extLst>
              <a:ext uri="{FF2B5EF4-FFF2-40B4-BE49-F238E27FC236}">
                <a16:creationId xmlns:a16="http://schemas.microsoft.com/office/drawing/2014/main" id="{84716708-646B-4E10-AB18-6512D6EA6734}"/>
              </a:ext>
            </a:extLst>
          </p:cNvPr>
          <p:cNvSpPr>
            <a:spLocks noGrp="1"/>
          </p:cNvSpPr>
          <p:nvPr>
            <p:ph type="ftr" sz="quarter" idx="11"/>
          </p:nvPr>
        </p:nvSpPr>
        <p:spPr>
          <a:xfrm>
            <a:off x="3028950" y="6356351"/>
            <a:ext cx="3086100" cy="365125"/>
          </a:xfrm>
        </p:spPr>
        <p:txBody>
          <a:bodyPr/>
          <a:lstStyle/>
          <a:p>
            <a:r>
              <a:rPr lang="zh-CN" altLang="en-US" dirty="0"/>
              <a:t>雷印如</a:t>
            </a:r>
          </a:p>
        </p:txBody>
      </p:sp>
    </p:spTree>
    <p:extLst>
      <p:ext uri="{BB962C8B-B14F-4D97-AF65-F5344CB8AC3E}">
        <p14:creationId xmlns:p14="http://schemas.microsoft.com/office/powerpoint/2010/main" val="2585067832"/>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24643</TotalTime>
  <Words>15114</Words>
  <Application>Microsoft Office PowerPoint</Application>
  <PresentationFormat>全屏显示(4:3)</PresentationFormat>
  <Paragraphs>1370</Paragraphs>
  <Slides>188</Slides>
  <Notes>21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188</vt:i4>
      </vt:variant>
    </vt:vector>
  </HeadingPairs>
  <TitlesOfParts>
    <vt:vector size="198" baseType="lpstr">
      <vt:lpstr>-apple-system</vt:lpstr>
      <vt:lpstr>NewCenturySchlbk-Roman</vt:lpstr>
      <vt:lpstr>等线</vt:lpstr>
      <vt:lpstr>黑体</vt:lpstr>
      <vt:lpstr>Arial</vt:lpstr>
      <vt:lpstr>Calibri</vt:lpstr>
      <vt:lpstr>Calibri Light</vt:lpstr>
      <vt:lpstr>Cambria Math</vt:lpstr>
      <vt:lpstr>Wingdings</vt:lpstr>
      <vt:lpstr>Office 主题​​</vt:lpstr>
      <vt:lpstr>FDR专题</vt:lpstr>
      <vt:lpstr>PowerPoint 演示文稿</vt:lpstr>
      <vt:lpstr>PowerPoint 演示文稿</vt:lpstr>
      <vt:lpstr>Multiple hypothesis testing (MHT)</vt:lpstr>
      <vt:lpstr>Family-wise error rate</vt:lpstr>
      <vt:lpstr>Bonferroni method</vt:lpstr>
      <vt:lpstr>Holm method</vt:lpstr>
      <vt:lpstr>Bootstrap reality check(BRC)</vt:lpstr>
      <vt:lpstr>StepM method</vt:lpstr>
      <vt:lpstr>Stepwise model selection(SMS)</vt:lpstr>
      <vt:lpstr>Stepwise model selection(SMS)</vt:lpstr>
      <vt:lpstr>k-FWER</vt:lpstr>
      <vt:lpstr>k-FWER</vt:lpstr>
      <vt:lpstr>FDP-StepM (RSW)</vt:lpstr>
      <vt:lpstr>Controlling the FDR:BH</vt:lpstr>
      <vt:lpstr>Controlling FDR</vt:lpstr>
      <vt:lpstr>B-H procedure</vt:lpstr>
      <vt:lpstr>Controlling the FDR:BY</vt:lpstr>
      <vt:lpstr>Extension of BHY</vt:lpstr>
      <vt:lpstr>Recent developments</vt:lpstr>
      <vt:lpstr>Bayesian approaches</vt:lpstr>
      <vt:lpstr>Finance Applications</vt:lpstr>
      <vt:lpstr>Fund performance</vt:lpstr>
      <vt:lpstr>Long-short portfolios</vt:lpstr>
      <vt:lpstr>Other settings</vt:lpstr>
      <vt:lpstr>Simulation</vt:lpstr>
      <vt:lpstr>Simulation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Motivation</vt:lpstr>
      <vt:lpstr>Contribution</vt:lpstr>
      <vt:lpstr>Luck in a Multiple Fund Setting</vt:lpstr>
      <vt:lpstr>Measuring Luck</vt:lpstr>
      <vt:lpstr>Measuring Luck</vt:lpstr>
      <vt:lpstr>Measuring Luck</vt:lpstr>
      <vt:lpstr>Estimation Procedure</vt:lpstr>
      <vt:lpstr>Estimation Procedure</vt:lpstr>
      <vt:lpstr>Estimation Procedure</vt:lpstr>
      <vt:lpstr>Estimation Procedure</vt:lpstr>
      <vt:lpstr>Estimation Procedure</vt:lpstr>
      <vt:lpstr>Estimation Procedure</vt:lpstr>
      <vt:lpstr>Compare with Existing Methods</vt:lpstr>
      <vt:lpstr>Compare with Existing Methods</vt:lpstr>
      <vt:lpstr>Cross-sectional Dependence</vt:lpstr>
      <vt:lpstr>Asset Pricing Models</vt:lpstr>
      <vt:lpstr>Data</vt:lpstr>
      <vt:lpstr>Data</vt:lpstr>
      <vt:lpstr>Long-Term Performance</vt:lpstr>
      <vt:lpstr>Long-Term Performance</vt:lpstr>
      <vt:lpstr>Long-Term Performance</vt:lpstr>
      <vt:lpstr>Short-Term Performance</vt:lpstr>
      <vt:lpstr>Short-Term Performance</vt:lpstr>
      <vt:lpstr>BG Model</vt:lpstr>
      <vt:lpstr>BG Model</vt:lpstr>
      <vt:lpstr>BG Model</vt:lpstr>
      <vt:lpstr>Performance Persistence</vt:lpstr>
      <vt:lpstr>Performance Persistence</vt:lpstr>
      <vt:lpstr>Performance Persistence</vt:lpstr>
      <vt:lpstr>Performance Persistence</vt:lpstr>
      <vt:lpstr>Additional Results</vt:lpstr>
      <vt:lpstr>Pre-expense Returns</vt:lpstr>
      <vt:lpstr>Other Asset Pricing Models</vt:lpstr>
      <vt:lpstr>Bayesian Interpretation</vt:lpstr>
      <vt:lpstr>Conclusion</vt:lpstr>
      <vt:lpstr>PowerPoint 演示文稿</vt:lpstr>
      <vt:lpstr>Overview </vt:lpstr>
      <vt:lpstr>BSW Assumption </vt:lpstr>
      <vt:lpstr>BSW Assumption </vt:lpstr>
      <vt:lpstr>Research Design </vt:lpstr>
      <vt:lpstr>Research Design </vt:lpstr>
      <vt:lpstr>Research Design </vt:lpstr>
      <vt:lpstr>FDR Review</vt:lpstr>
      <vt:lpstr>Alpha Distribution </vt:lpstr>
      <vt:lpstr>Simulation Setup</vt:lpstr>
      <vt:lpstr>Simulation Setup</vt:lpstr>
      <vt:lpstr>Variation in DGP for Alpha</vt:lpstr>
      <vt:lpstr>Variation in DGP for Alpha</vt:lpstr>
      <vt:lpstr>Variation in DGP for Alpha</vt:lpstr>
      <vt:lpstr>Variation in DGP for Alpha</vt:lpstr>
      <vt:lpstr>No-luck approach comparison</vt:lpstr>
      <vt:lpstr>Normal Nonzero Alphas</vt:lpstr>
      <vt:lpstr>Normal Nonzero Alphas</vt:lpstr>
      <vt:lpstr>Variation in Sample Size</vt:lpstr>
      <vt:lpstr>Unbalanced Panel</vt:lpstr>
      <vt:lpstr>Cross-Sectional Error Correlation</vt:lpstr>
      <vt:lpstr>Cross-Sectional Error Correlation</vt:lpstr>
      <vt:lpstr>Conclusions </vt:lpstr>
      <vt:lpstr>PowerPoint 演示文稿</vt:lpstr>
      <vt:lpstr>Motivation</vt:lpstr>
      <vt:lpstr>Type I and II Error</vt:lpstr>
      <vt:lpstr>Test Power</vt:lpstr>
      <vt:lpstr>Research Design</vt:lpstr>
      <vt:lpstr>Testing outcomes</vt:lpstr>
      <vt:lpstr>Bootstrapped Error Rates</vt:lpstr>
      <vt:lpstr>Fama and French (2010)</vt:lpstr>
      <vt:lpstr>Double Bootstrap</vt:lpstr>
      <vt:lpstr>Double Bootstrap</vt:lpstr>
      <vt:lpstr>Type I &amp; II error rate </vt:lpstr>
      <vt:lpstr>Applications</vt:lpstr>
      <vt:lpstr>Applications</vt:lpstr>
      <vt:lpstr>Applications</vt:lpstr>
      <vt:lpstr>Having a Prior on p_0</vt:lpstr>
      <vt:lpstr>Having a Prior on p_0</vt:lpstr>
      <vt:lpstr>Applications</vt:lpstr>
      <vt:lpstr>Applications</vt:lpstr>
      <vt:lpstr>Applications</vt:lpstr>
      <vt:lpstr>Comparison: CAPIQ</vt:lpstr>
      <vt:lpstr>Comparison: 18,000 Anomalies</vt:lpstr>
      <vt:lpstr>Revisiting Yan and Zheng (2017)</vt:lpstr>
      <vt:lpstr>Revisiting Yan and Zheng (2017)</vt:lpstr>
      <vt:lpstr>Unknown p_0</vt:lpstr>
      <vt:lpstr>Gamma distribution</vt:lpstr>
      <vt:lpstr>Performance Evaluation</vt:lpstr>
      <vt:lpstr>Performance Evaluation</vt:lpstr>
      <vt:lpstr>Performance Evaluation</vt:lpstr>
      <vt:lpstr>Performance Evaluation</vt:lpstr>
      <vt:lpstr>Are There Outperforming Funds?</vt:lpstr>
      <vt:lpstr>Are There Outperforming Funds?</vt:lpstr>
      <vt:lpstr>Are There Outperforming Funds?</vt:lpstr>
      <vt:lpstr>PowerPoint 演示文稿</vt:lpstr>
      <vt:lpstr>Motivation</vt:lpstr>
      <vt:lpstr>Contribution</vt:lpstr>
      <vt:lpstr>Standard Risk Premia Estimators</vt:lpstr>
      <vt:lpstr> Omitted Variable Bias</vt:lpstr>
      <vt:lpstr> Measurement Error Bias</vt:lpstr>
      <vt:lpstr> Methodology</vt:lpstr>
      <vt:lpstr> Rotation Invariance</vt:lpstr>
      <vt:lpstr> Rotation Invariance</vt:lpstr>
      <vt:lpstr> The Three-Pass Estimator</vt:lpstr>
      <vt:lpstr> The Three-Pass Estimator</vt:lpstr>
      <vt:lpstr>  Asymptotic Theory</vt:lpstr>
      <vt:lpstr>  Asymptotic Theory</vt:lpstr>
      <vt:lpstr>  Asymptotic Theory</vt:lpstr>
      <vt:lpstr>PowerPoint 演示文稿</vt:lpstr>
      <vt:lpstr>Motivation </vt:lpstr>
      <vt:lpstr>Existing Literatures</vt:lpstr>
      <vt:lpstr>Methodology</vt:lpstr>
      <vt:lpstr>Model Setup</vt:lpstr>
      <vt:lpstr>Model Setup</vt:lpstr>
      <vt:lpstr>Model Setup</vt:lpstr>
      <vt:lpstr>Controlling FDR</vt:lpstr>
      <vt:lpstr>B-H procedure</vt:lpstr>
      <vt:lpstr>B-H procedure</vt:lpstr>
      <vt:lpstr>Alpha Screening</vt:lpstr>
      <vt:lpstr>Alpha Screening</vt:lpstr>
      <vt:lpstr>Compare with BSW(2010)</vt:lpstr>
      <vt:lpstr>Compare with others</vt:lpstr>
      <vt:lpstr>Estimating alpha</vt:lpstr>
      <vt:lpstr>Estimating obstacles</vt:lpstr>
      <vt:lpstr>Observable factors only</vt:lpstr>
      <vt:lpstr>Latent factors only</vt:lpstr>
      <vt:lpstr>Latent factors only</vt:lpstr>
      <vt:lpstr>Latent factors only</vt:lpstr>
      <vt:lpstr>General case</vt:lpstr>
      <vt:lpstr>General case</vt:lpstr>
      <vt:lpstr>General case</vt:lpstr>
      <vt:lpstr>Dealing with missing data</vt:lpstr>
      <vt:lpstr>Dealing with missing data</vt:lpstr>
      <vt:lpstr>Dealing with missing data</vt:lpstr>
      <vt:lpstr>Matrix completion</vt:lpstr>
      <vt:lpstr>Matrix completion</vt:lpstr>
      <vt:lpstr>Matrix completion</vt:lpstr>
      <vt:lpstr>Matrix completion</vt:lpstr>
      <vt:lpstr>Matrix completion</vt:lpstr>
      <vt:lpstr>Bootstrapping p-values</vt:lpstr>
      <vt:lpstr>Simulation </vt:lpstr>
      <vt:lpstr>Simulation </vt:lpstr>
      <vt:lpstr>Simulation </vt:lpstr>
      <vt:lpstr>Simulation </vt:lpstr>
      <vt:lpstr>Hedge fund returns data </vt:lpstr>
      <vt:lpstr>Benchmark model</vt:lpstr>
      <vt:lpstr>Hedge fund returns data </vt:lpstr>
      <vt:lpstr>In-sample analysis</vt:lpstr>
      <vt:lpstr>Out-of-sample analysis</vt:lpstr>
      <vt:lpstr>Out-of-sample analysis</vt:lpstr>
      <vt:lpstr>Out-of-sample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Betting against beta</dc:title>
  <dc:creator>李 玥阳</dc:creator>
  <cp:lastModifiedBy>Lei Yinru</cp:lastModifiedBy>
  <cp:revision>865</cp:revision>
  <dcterms:created xsi:type="dcterms:W3CDTF">2018-05-20T16:38:52Z</dcterms:created>
  <dcterms:modified xsi:type="dcterms:W3CDTF">2020-11-07T04:02:11Z</dcterms:modified>
</cp:coreProperties>
</file>